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95" r:id="rId1"/>
  </p:sldMasterIdLst>
  <p:notesMasterIdLst>
    <p:notesMasterId r:id="rId93"/>
  </p:notesMasterIdLst>
  <p:sldIdLst>
    <p:sldId id="256" r:id="rId2"/>
    <p:sldId id="332" r:id="rId3"/>
    <p:sldId id="435" r:id="rId4"/>
    <p:sldId id="401" r:id="rId5"/>
    <p:sldId id="402" r:id="rId6"/>
    <p:sldId id="386" r:id="rId7"/>
    <p:sldId id="393" r:id="rId8"/>
    <p:sldId id="437" r:id="rId9"/>
    <p:sldId id="388" r:id="rId10"/>
    <p:sldId id="394" r:id="rId11"/>
    <p:sldId id="258" r:id="rId12"/>
    <p:sldId id="414" r:id="rId13"/>
    <p:sldId id="436" r:id="rId14"/>
    <p:sldId id="415" r:id="rId15"/>
    <p:sldId id="416" r:id="rId16"/>
    <p:sldId id="417" r:id="rId17"/>
    <p:sldId id="418" r:id="rId18"/>
    <p:sldId id="419" r:id="rId19"/>
    <p:sldId id="420" r:id="rId20"/>
    <p:sldId id="339" r:id="rId21"/>
    <p:sldId id="398" r:id="rId22"/>
    <p:sldId id="337" r:id="rId23"/>
    <p:sldId id="374" r:id="rId24"/>
    <p:sldId id="375" r:id="rId25"/>
    <p:sldId id="376" r:id="rId26"/>
    <p:sldId id="438" r:id="rId27"/>
    <p:sldId id="400" r:id="rId28"/>
    <p:sldId id="380" r:id="rId29"/>
    <p:sldId id="260" r:id="rId30"/>
    <p:sldId id="259" r:id="rId31"/>
    <p:sldId id="403" r:id="rId32"/>
    <p:sldId id="261" r:id="rId33"/>
    <p:sldId id="411" r:id="rId34"/>
    <p:sldId id="431" r:id="rId35"/>
    <p:sldId id="432" r:id="rId36"/>
    <p:sldId id="406" r:id="rId37"/>
    <p:sldId id="381" r:id="rId38"/>
    <p:sldId id="439" r:id="rId39"/>
    <p:sldId id="262" r:id="rId40"/>
    <p:sldId id="407" r:id="rId41"/>
    <p:sldId id="408" r:id="rId42"/>
    <p:sldId id="410" r:id="rId43"/>
    <p:sldId id="409" r:id="rId44"/>
    <p:sldId id="412" r:id="rId45"/>
    <p:sldId id="404" r:id="rId46"/>
    <p:sldId id="442" r:id="rId47"/>
    <p:sldId id="441" r:id="rId48"/>
    <p:sldId id="434" r:id="rId49"/>
    <p:sldId id="405" r:id="rId50"/>
    <p:sldId id="263" r:id="rId51"/>
    <p:sldId id="273" r:id="rId52"/>
    <p:sldId id="264" r:id="rId53"/>
    <p:sldId id="274" r:id="rId54"/>
    <p:sldId id="265" r:id="rId55"/>
    <p:sldId id="276" r:id="rId56"/>
    <p:sldId id="269" r:id="rId57"/>
    <p:sldId id="266" r:id="rId58"/>
    <p:sldId id="440" r:id="rId59"/>
    <p:sldId id="443" r:id="rId60"/>
    <p:sldId id="267" r:id="rId61"/>
    <p:sldId id="270" r:id="rId62"/>
    <p:sldId id="271" r:id="rId63"/>
    <p:sldId id="278" r:id="rId64"/>
    <p:sldId id="268" r:id="rId65"/>
    <p:sldId id="275" r:id="rId66"/>
    <p:sldId id="272" r:id="rId67"/>
    <p:sldId id="257" r:id="rId68"/>
    <p:sldId id="421" r:id="rId69"/>
    <p:sldId id="422" r:id="rId70"/>
    <p:sldId id="423" r:id="rId71"/>
    <p:sldId id="424" r:id="rId72"/>
    <p:sldId id="425" r:id="rId73"/>
    <p:sldId id="426" r:id="rId74"/>
    <p:sldId id="427" r:id="rId75"/>
    <p:sldId id="428" r:id="rId76"/>
    <p:sldId id="429" r:id="rId77"/>
    <p:sldId id="430" r:id="rId78"/>
    <p:sldId id="433" r:id="rId79"/>
    <p:sldId id="279" r:id="rId80"/>
    <p:sldId id="280" r:id="rId81"/>
    <p:sldId id="281" r:id="rId82"/>
    <p:sldId id="282" r:id="rId83"/>
    <p:sldId id="283" r:id="rId84"/>
    <p:sldId id="284" r:id="rId85"/>
    <p:sldId id="285" r:id="rId86"/>
    <p:sldId id="286" r:id="rId87"/>
    <p:sldId id="287" r:id="rId88"/>
    <p:sldId id="288" r:id="rId89"/>
    <p:sldId id="289" r:id="rId90"/>
    <p:sldId id="291" r:id="rId91"/>
    <p:sldId id="292" r:id="rId92"/>
  </p:sldIdLst>
  <p:sldSz cx="14630400" cy="8229600"/>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652462" indent="-195262" algn="l" rtl="0" fontAlgn="base">
      <a:spcBef>
        <a:spcPct val="0"/>
      </a:spcBef>
      <a:spcAft>
        <a:spcPct val="0"/>
      </a:spcAft>
      <a:defRPr kern="1200">
        <a:solidFill>
          <a:schemeClr val="tx1"/>
        </a:solidFill>
        <a:latin typeface="Arial" charset="0"/>
        <a:ea typeface="+mn-ea"/>
        <a:cs typeface="+mn-cs"/>
      </a:defRPr>
    </a:lvl2pPr>
    <a:lvl3pPr marL="1304925" indent="-390525" algn="l" rtl="0" fontAlgn="base">
      <a:spcBef>
        <a:spcPct val="0"/>
      </a:spcBef>
      <a:spcAft>
        <a:spcPct val="0"/>
      </a:spcAft>
      <a:defRPr kern="1200">
        <a:solidFill>
          <a:schemeClr val="tx1"/>
        </a:solidFill>
        <a:latin typeface="Arial" charset="0"/>
        <a:ea typeface="+mn-ea"/>
        <a:cs typeface="+mn-cs"/>
      </a:defRPr>
    </a:lvl3pPr>
    <a:lvl4pPr marL="1958974" indent="-587374" algn="l" rtl="0" fontAlgn="base">
      <a:spcBef>
        <a:spcPct val="0"/>
      </a:spcBef>
      <a:spcAft>
        <a:spcPct val="0"/>
      </a:spcAft>
      <a:defRPr kern="1200">
        <a:solidFill>
          <a:schemeClr val="tx1"/>
        </a:solidFill>
        <a:latin typeface="Arial" charset="0"/>
        <a:ea typeface="+mn-ea"/>
        <a:cs typeface="+mn-cs"/>
      </a:defRPr>
    </a:lvl4pPr>
    <a:lvl5pPr marL="2611438" indent="-782638"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49" autoAdjust="0"/>
    <p:restoredTop sz="92478" autoAdjust="0"/>
  </p:normalViewPr>
  <p:slideViewPr>
    <p:cSldViewPr>
      <p:cViewPr varScale="1">
        <p:scale>
          <a:sx n="82" d="100"/>
          <a:sy n="82" d="100"/>
        </p:scale>
        <p:origin x="288" y="68"/>
      </p:cViewPr>
      <p:guideLst>
        <p:guide orient="horz" pos="2592"/>
        <p:guide pos="460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B7F9C0BB-FEF1-431F-AF39-26BDFE60C55E}" type="datetimeFigureOut">
              <a:rPr lang="en-US"/>
              <a:pPr>
                <a:defRPr/>
              </a:pPr>
              <a:t>9/14/2023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CFC0C358-0826-481E-8784-0AB2726ADDB6}" type="slidenum">
              <a:rPr lang="en-US"/>
              <a:pPr>
                <a:defRPr/>
              </a:pPr>
              <a:t>‹#›</a:t>
            </a:fld>
            <a:endParaRPr lang="en-US"/>
          </a:p>
        </p:txBody>
      </p:sp>
    </p:spTree>
    <p:extLst>
      <p:ext uri="{BB962C8B-B14F-4D97-AF65-F5344CB8AC3E}">
        <p14:creationId xmlns:p14="http://schemas.microsoft.com/office/powerpoint/2010/main" val="338228004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800" kern="1200">
        <a:solidFill>
          <a:schemeClr val="tx1"/>
        </a:solidFill>
        <a:latin typeface="+mn-lt"/>
        <a:ea typeface="+mn-ea"/>
        <a:cs typeface="+mn-cs"/>
      </a:defRPr>
    </a:lvl1pPr>
    <a:lvl2pPr marL="652462" algn="l" rtl="0" eaLnBrk="0" fontAlgn="base" hangingPunct="0">
      <a:spcBef>
        <a:spcPct val="30000"/>
      </a:spcBef>
      <a:spcAft>
        <a:spcPct val="0"/>
      </a:spcAft>
      <a:defRPr sz="1800" kern="1200">
        <a:solidFill>
          <a:schemeClr val="tx1"/>
        </a:solidFill>
        <a:latin typeface="+mn-lt"/>
        <a:ea typeface="+mn-ea"/>
        <a:cs typeface="+mn-cs"/>
      </a:defRPr>
    </a:lvl2pPr>
    <a:lvl3pPr marL="1304925" algn="l" rtl="0" eaLnBrk="0" fontAlgn="base" hangingPunct="0">
      <a:spcBef>
        <a:spcPct val="30000"/>
      </a:spcBef>
      <a:spcAft>
        <a:spcPct val="0"/>
      </a:spcAft>
      <a:defRPr sz="1800" kern="1200">
        <a:solidFill>
          <a:schemeClr val="tx1"/>
        </a:solidFill>
        <a:latin typeface="+mn-lt"/>
        <a:ea typeface="+mn-ea"/>
        <a:cs typeface="+mn-cs"/>
      </a:defRPr>
    </a:lvl3pPr>
    <a:lvl4pPr marL="1958974" algn="l" rtl="0" eaLnBrk="0" fontAlgn="base" hangingPunct="0">
      <a:spcBef>
        <a:spcPct val="30000"/>
      </a:spcBef>
      <a:spcAft>
        <a:spcPct val="0"/>
      </a:spcAft>
      <a:defRPr sz="1800" kern="1200">
        <a:solidFill>
          <a:schemeClr val="tx1"/>
        </a:solidFill>
        <a:latin typeface="+mn-lt"/>
        <a:ea typeface="+mn-ea"/>
        <a:cs typeface="+mn-cs"/>
      </a:defRPr>
    </a:lvl4pPr>
    <a:lvl5pPr marL="2611438" algn="l" rtl="0" eaLnBrk="0" fontAlgn="base" hangingPunct="0">
      <a:spcBef>
        <a:spcPct val="30000"/>
      </a:spcBef>
      <a:spcAft>
        <a:spcPct val="0"/>
      </a:spcAft>
      <a:defRPr sz="1800" kern="1200">
        <a:solidFill>
          <a:schemeClr val="tx1"/>
        </a:solidFill>
        <a:latin typeface="+mn-lt"/>
        <a:ea typeface="+mn-ea"/>
        <a:cs typeface="+mn-cs"/>
      </a:defRPr>
    </a:lvl5pPr>
    <a:lvl6pPr marL="3265226" algn="l" defTabSz="1306090" rtl="0" eaLnBrk="1" latinLnBrk="0" hangingPunct="1">
      <a:defRPr sz="1800" kern="1200">
        <a:solidFill>
          <a:schemeClr val="tx1"/>
        </a:solidFill>
        <a:latin typeface="+mn-lt"/>
        <a:ea typeface="+mn-ea"/>
        <a:cs typeface="+mn-cs"/>
      </a:defRPr>
    </a:lvl6pPr>
    <a:lvl7pPr marL="3918270" algn="l" defTabSz="1306090" rtl="0" eaLnBrk="1" latinLnBrk="0" hangingPunct="1">
      <a:defRPr sz="1800" kern="1200">
        <a:solidFill>
          <a:schemeClr val="tx1"/>
        </a:solidFill>
        <a:latin typeface="+mn-lt"/>
        <a:ea typeface="+mn-ea"/>
        <a:cs typeface="+mn-cs"/>
      </a:defRPr>
    </a:lvl7pPr>
    <a:lvl8pPr marL="4571314" algn="l" defTabSz="1306090" rtl="0" eaLnBrk="1" latinLnBrk="0" hangingPunct="1">
      <a:defRPr sz="1800" kern="1200">
        <a:solidFill>
          <a:schemeClr val="tx1"/>
        </a:solidFill>
        <a:latin typeface="+mn-lt"/>
        <a:ea typeface="+mn-ea"/>
        <a:cs typeface="+mn-cs"/>
      </a:defRPr>
    </a:lvl8pPr>
    <a:lvl9pPr marL="5224358" algn="l" defTabSz="130609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389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27F3228-DC49-4B9A-A408-62E2AC27584F}" type="slidenum">
              <a:rPr lang="en-US" altLang="en-US" smtClean="0"/>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DBE457-FB45-9847-8EC2-FC29D648CEA4}" type="slidenum">
              <a:rPr lang="en-US" smtClean="0">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3918550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DBE457-FB45-9847-8EC2-FC29D648CEA4}" type="slidenum">
              <a:rPr lang="en-US" smtClean="0">
                <a:solidFill>
                  <a:prstClr val="black"/>
                </a:solidFill>
              </a:rPr>
              <a:pPr/>
              <a:t>51</a:t>
            </a:fld>
            <a:endParaRPr lang="en-US">
              <a:solidFill>
                <a:prstClr val="black"/>
              </a:solidFill>
            </a:endParaRPr>
          </a:p>
        </p:txBody>
      </p:sp>
    </p:spTree>
    <p:extLst>
      <p:ext uri="{BB962C8B-B14F-4D97-AF65-F5344CB8AC3E}">
        <p14:creationId xmlns:p14="http://schemas.microsoft.com/office/powerpoint/2010/main" val="1063612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NameNode</a:t>
            </a:r>
            <a:r>
              <a:rPr lang="en-US" dirty="0"/>
              <a:t> and </a:t>
            </a:r>
            <a:r>
              <a:rPr lang="en-US" dirty="0" err="1"/>
              <a:t>DataNode</a:t>
            </a:r>
            <a:r>
              <a:rPr lang="en-US" dirty="0"/>
              <a:t> each run an internal web server in order to display basic information about the current status of the cluster</a:t>
            </a:r>
          </a:p>
        </p:txBody>
      </p:sp>
      <p:sp>
        <p:nvSpPr>
          <p:cNvPr id="4" name="Slide Number Placeholder 3"/>
          <p:cNvSpPr>
            <a:spLocks noGrp="1"/>
          </p:cNvSpPr>
          <p:nvPr>
            <p:ph type="sldNum" sz="quarter" idx="10"/>
          </p:nvPr>
        </p:nvSpPr>
        <p:spPr/>
        <p:txBody>
          <a:bodyPr/>
          <a:lstStyle/>
          <a:p>
            <a:fld id="{ACDBE457-FB45-9847-8EC2-FC29D648CEA4}" type="slidenum">
              <a:rPr lang="en-US" smtClean="0">
                <a:solidFill>
                  <a:prstClr val="black"/>
                </a:solidFill>
              </a:rPr>
              <a:pPr/>
              <a:t>52</a:t>
            </a:fld>
            <a:endParaRPr lang="en-US">
              <a:solidFill>
                <a:prstClr val="black"/>
              </a:solidFill>
            </a:endParaRPr>
          </a:p>
        </p:txBody>
      </p:sp>
    </p:spTree>
    <p:extLst>
      <p:ext uri="{BB962C8B-B14F-4D97-AF65-F5344CB8AC3E}">
        <p14:creationId xmlns:p14="http://schemas.microsoft.com/office/powerpoint/2010/main" val="989208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DBE457-FB45-9847-8EC2-FC29D648CEA4}" type="slidenum">
              <a:rPr lang="en-US" smtClean="0">
                <a:solidFill>
                  <a:prstClr val="black"/>
                </a:solidFill>
              </a:rPr>
              <a:pPr/>
              <a:t>53</a:t>
            </a:fld>
            <a:endParaRPr lang="en-US">
              <a:solidFill>
                <a:prstClr val="black"/>
              </a:solidFill>
            </a:endParaRPr>
          </a:p>
        </p:txBody>
      </p:sp>
    </p:spTree>
    <p:extLst>
      <p:ext uri="{BB962C8B-B14F-4D97-AF65-F5344CB8AC3E}">
        <p14:creationId xmlns:p14="http://schemas.microsoft.com/office/powerpoint/2010/main" val="280179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NameNode</a:t>
            </a:r>
            <a:r>
              <a:rPr lang="en-US" dirty="0"/>
              <a:t> and </a:t>
            </a:r>
            <a:r>
              <a:rPr lang="en-US" dirty="0" err="1"/>
              <a:t>DataNode</a:t>
            </a:r>
            <a:r>
              <a:rPr lang="en-US" dirty="0"/>
              <a:t> each run an internal web server in order to display basic information about the current status of the cluster</a:t>
            </a:r>
          </a:p>
        </p:txBody>
      </p:sp>
      <p:sp>
        <p:nvSpPr>
          <p:cNvPr id="4" name="Slide Number Placeholder 3"/>
          <p:cNvSpPr>
            <a:spLocks noGrp="1"/>
          </p:cNvSpPr>
          <p:nvPr>
            <p:ph type="sldNum" sz="quarter" idx="10"/>
          </p:nvPr>
        </p:nvSpPr>
        <p:spPr/>
        <p:txBody>
          <a:bodyPr/>
          <a:lstStyle/>
          <a:p>
            <a:fld id="{ACDBE457-FB45-9847-8EC2-FC29D648CEA4}" type="slidenum">
              <a:rPr lang="en-US" smtClean="0">
                <a:solidFill>
                  <a:prstClr val="black"/>
                </a:solidFill>
              </a:rPr>
              <a:pPr/>
              <a:t>54</a:t>
            </a:fld>
            <a:endParaRPr lang="en-US">
              <a:solidFill>
                <a:prstClr val="black"/>
              </a:solidFill>
            </a:endParaRPr>
          </a:p>
        </p:txBody>
      </p:sp>
    </p:spTree>
    <p:extLst>
      <p:ext uri="{BB962C8B-B14F-4D97-AF65-F5344CB8AC3E}">
        <p14:creationId xmlns:p14="http://schemas.microsoft.com/office/powerpoint/2010/main" val="5070735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NameNode</a:t>
            </a:r>
            <a:r>
              <a:rPr lang="en-US" dirty="0"/>
              <a:t> and </a:t>
            </a:r>
            <a:r>
              <a:rPr lang="en-US" dirty="0" err="1"/>
              <a:t>DataNode</a:t>
            </a:r>
            <a:r>
              <a:rPr lang="en-US" dirty="0"/>
              <a:t> each run an internal web server in order to display basic information about the current status of the cluster</a:t>
            </a:r>
          </a:p>
        </p:txBody>
      </p:sp>
      <p:sp>
        <p:nvSpPr>
          <p:cNvPr id="4" name="Slide Number Placeholder 3"/>
          <p:cNvSpPr>
            <a:spLocks noGrp="1"/>
          </p:cNvSpPr>
          <p:nvPr>
            <p:ph type="sldNum" sz="quarter" idx="10"/>
          </p:nvPr>
        </p:nvSpPr>
        <p:spPr/>
        <p:txBody>
          <a:bodyPr/>
          <a:lstStyle/>
          <a:p>
            <a:fld id="{ACDBE457-FB45-9847-8EC2-FC29D648CEA4}" type="slidenum">
              <a:rPr lang="en-US" smtClean="0">
                <a:solidFill>
                  <a:prstClr val="black"/>
                </a:solidFill>
              </a:rPr>
              <a:pPr/>
              <a:t>55</a:t>
            </a:fld>
            <a:endParaRPr lang="en-US">
              <a:solidFill>
                <a:prstClr val="black"/>
              </a:solidFill>
            </a:endParaRPr>
          </a:p>
        </p:txBody>
      </p:sp>
    </p:spTree>
    <p:extLst>
      <p:ext uri="{BB962C8B-B14F-4D97-AF65-F5344CB8AC3E}">
        <p14:creationId xmlns:p14="http://schemas.microsoft.com/office/powerpoint/2010/main" val="3928180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NameNode</a:t>
            </a:r>
            <a:r>
              <a:rPr lang="en-US" dirty="0"/>
              <a:t> and </a:t>
            </a:r>
            <a:r>
              <a:rPr lang="en-US" dirty="0" err="1"/>
              <a:t>DataNode</a:t>
            </a:r>
            <a:r>
              <a:rPr lang="en-US" dirty="0"/>
              <a:t> each run an internal web server in order to display basic information about the current status of the cluster</a:t>
            </a:r>
          </a:p>
        </p:txBody>
      </p:sp>
      <p:sp>
        <p:nvSpPr>
          <p:cNvPr id="4" name="Slide Number Placeholder 3"/>
          <p:cNvSpPr>
            <a:spLocks noGrp="1"/>
          </p:cNvSpPr>
          <p:nvPr>
            <p:ph type="sldNum" sz="quarter" idx="10"/>
          </p:nvPr>
        </p:nvSpPr>
        <p:spPr/>
        <p:txBody>
          <a:bodyPr/>
          <a:lstStyle/>
          <a:p>
            <a:fld id="{ACDBE457-FB45-9847-8EC2-FC29D648CEA4}" type="slidenum">
              <a:rPr lang="en-US" smtClean="0">
                <a:solidFill>
                  <a:prstClr val="black"/>
                </a:solidFill>
              </a:rPr>
              <a:pPr/>
              <a:t>57</a:t>
            </a:fld>
            <a:endParaRPr lang="en-US">
              <a:solidFill>
                <a:prstClr val="black"/>
              </a:solidFill>
            </a:endParaRPr>
          </a:p>
        </p:txBody>
      </p:sp>
    </p:spTree>
    <p:extLst>
      <p:ext uri="{BB962C8B-B14F-4D97-AF65-F5344CB8AC3E}">
        <p14:creationId xmlns:p14="http://schemas.microsoft.com/office/powerpoint/2010/main" val="3236754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NameNode</a:t>
            </a:r>
            <a:r>
              <a:rPr lang="en-US" dirty="0"/>
              <a:t> and </a:t>
            </a:r>
            <a:r>
              <a:rPr lang="en-US" dirty="0" err="1"/>
              <a:t>DataNode</a:t>
            </a:r>
            <a:r>
              <a:rPr lang="en-US" dirty="0"/>
              <a:t> each run an internal web server in order to display basic information about the current status of the cluster</a:t>
            </a:r>
          </a:p>
        </p:txBody>
      </p:sp>
      <p:sp>
        <p:nvSpPr>
          <p:cNvPr id="4" name="Slide Number Placeholder 3"/>
          <p:cNvSpPr>
            <a:spLocks noGrp="1"/>
          </p:cNvSpPr>
          <p:nvPr>
            <p:ph type="sldNum" sz="quarter" idx="10"/>
          </p:nvPr>
        </p:nvSpPr>
        <p:spPr/>
        <p:txBody>
          <a:bodyPr/>
          <a:lstStyle/>
          <a:p>
            <a:fld id="{ACDBE457-FB45-9847-8EC2-FC29D648CEA4}" type="slidenum">
              <a:rPr lang="en-US" smtClean="0">
                <a:solidFill>
                  <a:prstClr val="black"/>
                </a:solidFill>
              </a:rPr>
              <a:pPr/>
              <a:t>60</a:t>
            </a:fld>
            <a:endParaRPr lang="en-US">
              <a:solidFill>
                <a:prstClr val="black"/>
              </a:solidFill>
            </a:endParaRPr>
          </a:p>
        </p:txBody>
      </p:sp>
    </p:spTree>
    <p:extLst>
      <p:ext uri="{BB962C8B-B14F-4D97-AF65-F5344CB8AC3E}">
        <p14:creationId xmlns:p14="http://schemas.microsoft.com/office/powerpoint/2010/main" val="18212877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NameNode</a:t>
            </a:r>
            <a:r>
              <a:rPr lang="en-US" dirty="0"/>
              <a:t> and </a:t>
            </a:r>
            <a:r>
              <a:rPr lang="en-US" dirty="0" err="1"/>
              <a:t>DataNode</a:t>
            </a:r>
            <a:r>
              <a:rPr lang="en-US" dirty="0"/>
              <a:t> each run an internal web server in order to display basic information about the current status of the cluster</a:t>
            </a:r>
          </a:p>
        </p:txBody>
      </p:sp>
      <p:sp>
        <p:nvSpPr>
          <p:cNvPr id="4" name="Slide Number Placeholder 3"/>
          <p:cNvSpPr>
            <a:spLocks noGrp="1"/>
          </p:cNvSpPr>
          <p:nvPr>
            <p:ph type="sldNum" sz="quarter" idx="10"/>
          </p:nvPr>
        </p:nvSpPr>
        <p:spPr/>
        <p:txBody>
          <a:bodyPr/>
          <a:lstStyle/>
          <a:p>
            <a:fld id="{ACDBE457-FB45-9847-8EC2-FC29D648CEA4}" type="slidenum">
              <a:rPr lang="en-US" smtClean="0">
                <a:solidFill>
                  <a:prstClr val="black"/>
                </a:solidFill>
              </a:rPr>
              <a:pPr/>
              <a:t>64</a:t>
            </a:fld>
            <a:endParaRPr lang="en-US">
              <a:solidFill>
                <a:prstClr val="black"/>
              </a:solidFill>
            </a:endParaRPr>
          </a:p>
        </p:txBody>
      </p:sp>
    </p:spTree>
    <p:extLst>
      <p:ext uri="{BB962C8B-B14F-4D97-AF65-F5344CB8AC3E}">
        <p14:creationId xmlns:p14="http://schemas.microsoft.com/office/powerpoint/2010/main" val="41844475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NameNode</a:t>
            </a:r>
            <a:r>
              <a:rPr lang="en-US" dirty="0"/>
              <a:t> and </a:t>
            </a:r>
            <a:r>
              <a:rPr lang="en-US" dirty="0" err="1"/>
              <a:t>DataNode</a:t>
            </a:r>
            <a:r>
              <a:rPr lang="en-US" dirty="0"/>
              <a:t> each run an internal web server in order to display basic information about the current status of the cluster</a:t>
            </a:r>
          </a:p>
        </p:txBody>
      </p:sp>
      <p:sp>
        <p:nvSpPr>
          <p:cNvPr id="4" name="Slide Number Placeholder 3"/>
          <p:cNvSpPr>
            <a:spLocks noGrp="1"/>
          </p:cNvSpPr>
          <p:nvPr>
            <p:ph type="sldNum" sz="quarter" idx="10"/>
          </p:nvPr>
        </p:nvSpPr>
        <p:spPr/>
        <p:txBody>
          <a:bodyPr/>
          <a:lstStyle/>
          <a:p>
            <a:fld id="{ACDBE457-FB45-9847-8EC2-FC29D648CEA4}" type="slidenum">
              <a:rPr lang="en-US" smtClean="0">
                <a:solidFill>
                  <a:prstClr val="black"/>
                </a:solidFill>
              </a:rPr>
              <a:pPr/>
              <a:t>65</a:t>
            </a:fld>
            <a:endParaRPr lang="en-US">
              <a:solidFill>
                <a:prstClr val="black"/>
              </a:solidFill>
            </a:endParaRPr>
          </a:p>
        </p:txBody>
      </p:sp>
    </p:spTree>
    <p:extLst>
      <p:ext uri="{BB962C8B-B14F-4D97-AF65-F5344CB8AC3E}">
        <p14:creationId xmlns:p14="http://schemas.microsoft.com/office/powerpoint/2010/main" val="1560620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a:t>
            </a:r>
            <a:r>
              <a:rPr lang="en-US" baseline="0" dirty="0"/>
              <a:t> myself: 8 years data engineering, data analytics (make sense)</a:t>
            </a:r>
            <a:endParaRPr lang="en-US" dirty="0"/>
          </a:p>
        </p:txBody>
      </p:sp>
      <p:sp>
        <p:nvSpPr>
          <p:cNvPr id="4" name="Slide Number Placeholder 3"/>
          <p:cNvSpPr>
            <a:spLocks noGrp="1"/>
          </p:cNvSpPr>
          <p:nvPr>
            <p:ph type="sldNum" sz="quarter" idx="10"/>
          </p:nvPr>
        </p:nvSpPr>
        <p:spPr/>
        <p:txBody>
          <a:bodyPr/>
          <a:lstStyle/>
          <a:p>
            <a:fld id="{ACDBE457-FB45-9847-8EC2-FC29D648CEA4}"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2744291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DBE457-FB45-9847-8EC2-FC29D648CEA4}"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828607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DBE457-FB45-9847-8EC2-FC29D648CEA4}"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3139670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389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27F3228-DC49-4B9A-A408-62E2AC27584F}" type="slidenum">
              <a:rPr lang="en-US" altLang="en-US" smtClean="0"/>
              <a:pPr/>
              <a:t>38</a:t>
            </a:fld>
            <a:endParaRPr lang="en-US" altLang="en-US"/>
          </a:p>
        </p:txBody>
      </p:sp>
    </p:spTree>
    <p:extLst>
      <p:ext uri="{BB962C8B-B14F-4D97-AF65-F5344CB8AC3E}">
        <p14:creationId xmlns:p14="http://schemas.microsoft.com/office/powerpoint/2010/main" val="3195897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DBE457-FB45-9847-8EC2-FC29D648CEA4}"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966765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IN" sz="1800" b="0" i="0" u="none" strike="noStrike" baseline="0" dirty="0">
              <a:solidFill>
                <a:srgbClr val="000000"/>
              </a:solidFill>
              <a:latin typeface="Verdana" panose="020B0604030504040204" pitchFamily="34" charset="0"/>
            </a:endParaRPr>
          </a:p>
          <a:p>
            <a:r>
              <a:rPr lang="en-US" sz="1800" b="0" i="0" u="none" strike="noStrike" baseline="0" dirty="0">
                <a:latin typeface="Verdana" panose="020B0604030504040204" pitchFamily="34" charset="0"/>
              </a:rPr>
              <a:t>Spark is designed to cover a wide range of workloads such as batch applications, iterative algorithms, interactive queries and streaming. </a:t>
            </a:r>
            <a:endParaRPr lang="en-IN" dirty="0"/>
          </a:p>
        </p:txBody>
      </p:sp>
      <p:sp>
        <p:nvSpPr>
          <p:cNvPr id="4" name="Slide Number Placeholder 3"/>
          <p:cNvSpPr>
            <a:spLocks noGrp="1"/>
          </p:cNvSpPr>
          <p:nvPr>
            <p:ph type="sldNum" sz="quarter" idx="5"/>
          </p:nvPr>
        </p:nvSpPr>
        <p:spPr/>
        <p:txBody>
          <a:bodyPr/>
          <a:lstStyle/>
          <a:p>
            <a:pPr>
              <a:defRPr/>
            </a:pPr>
            <a:fld id="{CFC0C358-0826-481E-8784-0AB2726ADDB6}" type="slidenum">
              <a:rPr lang="en-US" smtClean="0"/>
              <a:pPr>
                <a:defRPr/>
              </a:pPr>
              <a:t>45</a:t>
            </a:fld>
            <a:endParaRPr lang="en-US"/>
          </a:p>
        </p:txBody>
      </p:sp>
    </p:spTree>
    <p:extLst>
      <p:ext uri="{BB962C8B-B14F-4D97-AF65-F5344CB8AC3E}">
        <p14:creationId xmlns:p14="http://schemas.microsoft.com/office/powerpoint/2010/main" val="2626035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IN" sz="1800" b="0" i="0" u="none" strike="noStrike" baseline="0" dirty="0">
              <a:solidFill>
                <a:srgbClr val="000000"/>
              </a:solidFill>
              <a:latin typeface="Verdana" panose="020B0604030504040204" pitchFamily="34" charset="0"/>
            </a:endParaRPr>
          </a:p>
          <a:p>
            <a:r>
              <a:rPr lang="en-US" sz="1800" b="0" i="0" u="none" strike="noStrike" baseline="0" dirty="0">
                <a:latin typeface="Verdana" panose="020B0604030504040204" pitchFamily="34" charset="0"/>
              </a:rPr>
              <a:t>Spark is designed to cover a wide range of workloads such as batch applications, iterative algorithms, interactive queries and streaming. </a:t>
            </a:r>
            <a:endParaRPr lang="en-IN" dirty="0"/>
          </a:p>
        </p:txBody>
      </p:sp>
      <p:sp>
        <p:nvSpPr>
          <p:cNvPr id="4" name="Slide Number Placeholder 3"/>
          <p:cNvSpPr>
            <a:spLocks noGrp="1"/>
          </p:cNvSpPr>
          <p:nvPr>
            <p:ph type="sldNum" sz="quarter" idx="5"/>
          </p:nvPr>
        </p:nvSpPr>
        <p:spPr/>
        <p:txBody>
          <a:bodyPr/>
          <a:lstStyle/>
          <a:p>
            <a:pPr>
              <a:defRPr/>
            </a:pPr>
            <a:fld id="{CFC0C358-0826-481E-8784-0AB2726ADDB6}" type="slidenum">
              <a:rPr lang="en-US" smtClean="0"/>
              <a:pPr>
                <a:defRPr/>
              </a:pPr>
              <a:t>46</a:t>
            </a:fld>
            <a:endParaRPr lang="en-US"/>
          </a:p>
        </p:txBody>
      </p:sp>
    </p:spTree>
    <p:extLst>
      <p:ext uri="{BB962C8B-B14F-4D97-AF65-F5344CB8AC3E}">
        <p14:creationId xmlns:p14="http://schemas.microsoft.com/office/powerpoint/2010/main" val="4120509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IN" sz="1800" b="0" i="0" u="none" strike="noStrike" baseline="0" dirty="0">
              <a:solidFill>
                <a:srgbClr val="000000"/>
              </a:solidFill>
              <a:latin typeface="Verdana" panose="020B0604030504040204" pitchFamily="34" charset="0"/>
            </a:endParaRPr>
          </a:p>
          <a:p>
            <a:r>
              <a:rPr lang="en-US" sz="1800" b="0" i="0" u="none" strike="noStrike" baseline="0" dirty="0">
                <a:latin typeface="Verdana" panose="020B0604030504040204" pitchFamily="34" charset="0"/>
              </a:rPr>
              <a:t>Spark is designed to cover a wide range of workloads such as batch applications, iterative algorithms, interactive queries and streaming. </a:t>
            </a:r>
            <a:endParaRPr lang="en-IN" dirty="0"/>
          </a:p>
        </p:txBody>
      </p:sp>
      <p:sp>
        <p:nvSpPr>
          <p:cNvPr id="4" name="Slide Number Placeholder 3"/>
          <p:cNvSpPr>
            <a:spLocks noGrp="1"/>
          </p:cNvSpPr>
          <p:nvPr>
            <p:ph type="sldNum" sz="quarter" idx="5"/>
          </p:nvPr>
        </p:nvSpPr>
        <p:spPr/>
        <p:txBody>
          <a:bodyPr/>
          <a:lstStyle/>
          <a:p>
            <a:pPr>
              <a:defRPr/>
            </a:pPr>
            <a:fld id="{CFC0C358-0826-481E-8784-0AB2726ADDB6}" type="slidenum">
              <a:rPr lang="en-US" smtClean="0"/>
              <a:pPr>
                <a:defRPr/>
              </a:pPr>
              <a:t>47</a:t>
            </a:fld>
            <a:endParaRPr lang="en-US"/>
          </a:p>
        </p:txBody>
      </p:sp>
    </p:spTree>
    <p:extLst>
      <p:ext uri="{BB962C8B-B14F-4D97-AF65-F5344CB8AC3E}">
        <p14:creationId xmlns:p14="http://schemas.microsoft.com/office/powerpoint/2010/main" val="2675021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cxnSp>
        <p:nvCxnSpPr>
          <p:cNvPr id="2" name="Straight Connector 1"/>
          <p:cNvCxnSpPr/>
          <p:nvPr/>
        </p:nvCxnSpPr>
        <p:spPr>
          <a:xfrm>
            <a:off x="1452732" y="4114800"/>
            <a:ext cx="11748654" cy="0"/>
          </a:xfrm>
          <a:prstGeom prst="line">
            <a:avLst/>
          </a:prstGeom>
          <a:ln>
            <a:headEnd type="diamond" w="med" len="med"/>
            <a:tailEnd type="diamond" w="med" len="med"/>
          </a:ln>
        </p:spPr>
        <p:style>
          <a:lnRef idx="2">
            <a:schemeClr val="accent5"/>
          </a:lnRef>
          <a:fillRef idx="0">
            <a:schemeClr val="accent5"/>
          </a:fillRef>
          <a:effectRef idx="1">
            <a:schemeClr val="accent5"/>
          </a:effectRef>
          <a:fontRef idx="minor">
            <a:schemeClr val="tx1"/>
          </a:fontRef>
        </p:style>
      </p:cxnSp>
      <p:sp>
        <p:nvSpPr>
          <p:cNvPr id="3" name="Title 1"/>
          <p:cNvSpPr>
            <a:spLocks noGrp="1"/>
          </p:cNvSpPr>
          <p:nvPr>
            <p:ph type="title" hasCustomPrompt="1"/>
          </p:nvPr>
        </p:nvSpPr>
        <p:spPr>
          <a:xfrm>
            <a:off x="1155701" y="2236470"/>
            <a:ext cx="12435840" cy="1634490"/>
          </a:xfrm>
          <a:prstGeom prst="rect">
            <a:avLst/>
          </a:prstGeom>
        </p:spPr>
        <p:txBody>
          <a:bodyPr lIns="146304" tIns="73152" rIns="146304" bIns="73152" anchor="ctr"/>
          <a:lstStyle>
            <a:lvl1pPr algn="ctr">
              <a:defRPr sz="6400" b="1" cap="none">
                <a:solidFill>
                  <a:schemeClr val="accent1">
                    <a:lumMod val="50000"/>
                  </a:schemeClr>
                </a:solidFill>
              </a:defRPr>
            </a:lvl1pPr>
          </a:lstStyle>
          <a:p>
            <a:r>
              <a:rPr lang="en-US" dirty="0"/>
              <a:t>Click To Edit Master Title Style</a:t>
            </a:r>
          </a:p>
        </p:txBody>
      </p:sp>
      <p:sp>
        <p:nvSpPr>
          <p:cNvPr id="4" name="Text Placeholder 2"/>
          <p:cNvSpPr>
            <a:spLocks noGrp="1"/>
          </p:cNvSpPr>
          <p:nvPr>
            <p:ph type="body" idx="1"/>
          </p:nvPr>
        </p:nvSpPr>
        <p:spPr>
          <a:xfrm>
            <a:off x="1155701" y="4387216"/>
            <a:ext cx="12435840" cy="1800224"/>
          </a:xfrm>
          <a:prstGeom prst="rect">
            <a:avLst/>
          </a:prstGeom>
        </p:spPr>
        <p:txBody>
          <a:bodyPr lIns="146304" tIns="73152" rIns="146304" bIns="73152" anchor="b"/>
          <a:lstStyle>
            <a:lvl1pPr marL="0" indent="0">
              <a:buNone/>
              <a:defRPr sz="3800">
                <a:solidFill>
                  <a:schemeClr val="accent1">
                    <a:lumMod val="75000"/>
                  </a:schemeClr>
                </a:solidFill>
              </a:defRPr>
            </a:lvl1pPr>
            <a:lvl2pPr marL="731520" indent="0">
              <a:buNone/>
              <a:defRPr sz="2900">
                <a:solidFill>
                  <a:schemeClr val="tx1">
                    <a:tint val="75000"/>
                  </a:schemeClr>
                </a:solidFill>
              </a:defRPr>
            </a:lvl2pPr>
            <a:lvl3pPr marL="1463040" indent="0">
              <a:buNone/>
              <a:defRPr sz="2600">
                <a:solidFill>
                  <a:schemeClr val="tx1">
                    <a:tint val="75000"/>
                  </a:schemeClr>
                </a:solidFill>
              </a:defRPr>
            </a:lvl3pPr>
            <a:lvl4pPr marL="2194560" indent="0">
              <a:buNone/>
              <a:defRPr sz="2200">
                <a:solidFill>
                  <a:schemeClr val="tx1">
                    <a:tint val="75000"/>
                  </a:schemeClr>
                </a:solidFill>
              </a:defRPr>
            </a:lvl4pPr>
            <a:lvl5pPr marL="2926080" indent="0">
              <a:buNone/>
              <a:defRPr sz="2200">
                <a:solidFill>
                  <a:schemeClr val="tx1">
                    <a:tint val="75000"/>
                  </a:schemeClr>
                </a:solidFill>
              </a:defRPr>
            </a:lvl5pPr>
            <a:lvl6pPr marL="3657600" indent="0">
              <a:buNone/>
              <a:defRPr sz="2200">
                <a:solidFill>
                  <a:schemeClr val="tx1">
                    <a:tint val="75000"/>
                  </a:schemeClr>
                </a:solidFill>
              </a:defRPr>
            </a:lvl6pPr>
            <a:lvl7pPr marL="4389120" indent="0">
              <a:buNone/>
              <a:defRPr sz="2200">
                <a:solidFill>
                  <a:schemeClr val="tx1">
                    <a:tint val="75000"/>
                  </a:schemeClr>
                </a:solidFill>
              </a:defRPr>
            </a:lvl7pPr>
            <a:lvl8pPr marL="5120640" indent="0">
              <a:buNone/>
              <a:defRPr sz="2200">
                <a:solidFill>
                  <a:schemeClr val="tx1">
                    <a:tint val="75000"/>
                  </a:schemeClr>
                </a:solidFill>
              </a:defRPr>
            </a:lvl8pPr>
            <a:lvl9pPr marL="5852160" indent="0">
              <a:buNone/>
              <a:defRPr sz="2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474920"/>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731520" y="1920242"/>
            <a:ext cx="13167360" cy="5431155"/>
          </a:xfrm>
          <a:prstGeom prst="rect">
            <a:avLst/>
          </a:prstGeom>
        </p:spPr>
        <p:txBody>
          <a:bodyPr vert="eaVert" lIns="146304" tIns="73152" rIns="146304" bIns="73152"/>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1"/>
          <p:cNvSpPr>
            <a:spLocks noGrp="1"/>
          </p:cNvSpPr>
          <p:nvPr>
            <p:ph type="title" hasCustomPrompt="1"/>
          </p:nvPr>
        </p:nvSpPr>
        <p:spPr>
          <a:xfrm>
            <a:off x="853440" y="56716"/>
            <a:ext cx="13167360" cy="1030504"/>
          </a:xfrm>
          <a:prstGeom prst="rect">
            <a:avLst/>
          </a:prstGeom>
        </p:spPr>
        <p:txBody>
          <a:bodyPr lIns="146304" tIns="73152" rIns="146304" bIns="73152"/>
          <a:lstStyle>
            <a:lvl1pPr algn="l">
              <a:defRPr sz="5800">
                <a:solidFill>
                  <a:schemeClr val="accent1">
                    <a:lumMod val="50000"/>
                  </a:schemeClr>
                </a:solidFill>
              </a:defRPr>
            </a:lvl1pPr>
          </a:lstStyle>
          <a:p>
            <a:r>
              <a:rPr lang="en-US" dirty="0"/>
              <a:t>Click to edit Master title styles</a:t>
            </a:r>
          </a:p>
        </p:txBody>
      </p:sp>
    </p:spTree>
    <p:extLst>
      <p:ext uri="{BB962C8B-B14F-4D97-AF65-F5344CB8AC3E}">
        <p14:creationId xmlns:p14="http://schemas.microsoft.com/office/powerpoint/2010/main" val="159518158"/>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329567"/>
            <a:ext cx="3291840" cy="7021830"/>
          </a:xfrm>
          <a:prstGeom prst="rect">
            <a:avLst/>
          </a:prstGeom>
        </p:spPr>
        <p:txBody>
          <a:bodyPr vert="eaVert" lIns="146304" tIns="73152" rIns="146304" bIns="73152"/>
          <a:lstStyle>
            <a:lvl1pPr>
              <a:defRPr>
                <a:solidFill>
                  <a:schemeClr val="accent1">
                    <a:lumMod val="50000"/>
                  </a:schemeClr>
                </a:solidFill>
              </a:defRPr>
            </a:lvl1pPr>
          </a:lstStyle>
          <a:p>
            <a:r>
              <a:rPr lang="en-US"/>
              <a:t>Click to edit Master title style</a:t>
            </a:r>
          </a:p>
        </p:txBody>
      </p:sp>
      <p:sp>
        <p:nvSpPr>
          <p:cNvPr id="3" name="Vertical Text Placeholder 2"/>
          <p:cNvSpPr>
            <a:spLocks noGrp="1"/>
          </p:cNvSpPr>
          <p:nvPr>
            <p:ph type="body" orient="vert" idx="1"/>
          </p:nvPr>
        </p:nvSpPr>
        <p:spPr>
          <a:xfrm>
            <a:off x="731520" y="329567"/>
            <a:ext cx="9631680" cy="7021830"/>
          </a:xfrm>
          <a:prstGeom prst="rect">
            <a:avLst/>
          </a:prstGeom>
        </p:spPr>
        <p:txBody>
          <a:bodyPr vert="eaVert" lIns="146304" tIns="73152" rIns="146304" bIns="73152"/>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3619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2766016"/>
      </p:ext>
    </p:extLst>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12496"/>
            <a:ext cx="13167360" cy="1030504"/>
          </a:xfrm>
          <a:prstGeom prst="rect">
            <a:avLst/>
          </a:prstGeom>
        </p:spPr>
        <p:txBody>
          <a:bodyPr lIns="146304" tIns="73152" rIns="146304" bIns="73152" anchor="ctr" anchorCtr="0"/>
          <a:lstStyle>
            <a:lvl1pPr algn="l">
              <a:defRPr sz="5800">
                <a:solidFill>
                  <a:schemeClr val="tx1"/>
                </a:solidFill>
              </a:defRPr>
            </a:lvl1pPr>
          </a:lstStyle>
          <a:p>
            <a:r>
              <a:rPr lang="en-US" dirty="0"/>
              <a:t>Click to edit Master title styles</a:t>
            </a:r>
          </a:p>
        </p:txBody>
      </p:sp>
      <p:sp>
        <p:nvSpPr>
          <p:cNvPr id="3" name="Content Placeholder 2"/>
          <p:cNvSpPr>
            <a:spLocks noGrp="1"/>
          </p:cNvSpPr>
          <p:nvPr>
            <p:ph idx="1" hasCustomPrompt="1"/>
          </p:nvPr>
        </p:nvSpPr>
        <p:spPr>
          <a:xfrm>
            <a:off x="731520" y="1920240"/>
            <a:ext cx="13167360" cy="5431155"/>
          </a:xfrm>
          <a:prstGeom prst="rect">
            <a:avLst/>
          </a:prstGeom>
        </p:spPr>
        <p:txBody>
          <a:bodyPr lIns="146304" tIns="73152" rIns="146304" bIns="73152">
            <a:normAutofit/>
          </a:bodyPr>
          <a:lstStyle>
            <a:lvl1pPr marL="731520" indent="-731520">
              <a:buClr>
                <a:schemeClr val="accent5">
                  <a:lumMod val="75000"/>
                </a:schemeClr>
              </a:buClr>
              <a:buFont typeface="Arial" pitchFamily="34" charset="0"/>
              <a:buChar char="•"/>
              <a:defRPr b="1">
                <a:solidFill>
                  <a:schemeClr val="accent1">
                    <a:lumMod val="50000"/>
                  </a:schemeClr>
                </a:solidFill>
              </a:defRPr>
            </a:lvl1pPr>
            <a:lvl2pPr>
              <a:defRPr b="1">
                <a:solidFill>
                  <a:schemeClr val="accent1">
                    <a:lumMod val="50000"/>
                  </a:schemeClr>
                </a:solidFill>
              </a:defRPr>
            </a:lvl2pPr>
            <a:lvl3pPr>
              <a:defRPr b="1">
                <a:solidFill>
                  <a:schemeClr val="accent1">
                    <a:lumMod val="50000"/>
                  </a:schemeClr>
                </a:solidFill>
              </a:defRPr>
            </a:lvl3pPr>
            <a:lvl4pPr>
              <a:defRPr b="1">
                <a:solidFill>
                  <a:schemeClr val="accent1">
                    <a:lumMod val="50000"/>
                  </a:schemeClr>
                </a:solidFill>
              </a:defRPr>
            </a:lvl4pPr>
            <a:lvl5pPr>
              <a:defRPr b="1">
                <a:solidFill>
                  <a:schemeClr val="accent1">
                    <a:lumMod val="50000"/>
                  </a:schemeClr>
                </a:solidFill>
              </a:defRPr>
            </a:lvl5pPr>
          </a:lstStyle>
          <a:p>
            <a:pPr lvl="0"/>
            <a:r>
              <a:rPr lang="en-US" dirty="0"/>
              <a:t>Add Text</a:t>
            </a:r>
          </a:p>
          <a:p>
            <a:pPr lvl="0"/>
            <a:endParaRPr lang="en-US" dirty="0"/>
          </a:p>
        </p:txBody>
      </p:sp>
    </p:spTree>
    <p:extLst>
      <p:ext uri="{BB962C8B-B14F-4D97-AF65-F5344CB8AC3E}">
        <p14:creationId xmlns:p14="http://schemas.microsoft.com/office/powerpoint/2010/main" val="514451588"/>
      </p:ext>
    </p:extLst>
  </p:cSld>
  <p:clrMapOvr>
    <a:masterClrMapping/>
  </p:clrMapOvr>
  <p:hf sldNum="0" hdr="0" dt="0"/>
  <p:extLst>
    <p:ext uri="{DCECCB84-F9BA-43D5-87BE-67443E8EF086}">
      <p15:sldGuideLst xmlns:p15="http://schemas.microsoft.com/office/powerpoint/2012/main">
        <p15:guide id="1" orient="horz" pos="2592" userDrawn="1">
          <p15:clr>
            <a:srgbClr val="FBAE40"/>
          </p15:clr>
        </p15:guide>
        <p15:guide id="2" pos="460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31520" y="1920242"/>
            <a:ext cx="6461760" cy="5431155"/>
          </a:xfrm>
          <a:prstGeom prst="rect">
            <a:avLst/>
          </a:prstGeom>
        </p:spPr>
        <p:txBody>
          <a:bodyPr lIns="146304" tIns="73152" rIns="146304" bIns="73152">
            <a:normAutofit/>
          </a:bodyPr>
          <a:lstStyle>
            <a:lvl1pPr>
              <a:defRPr lang="en-US" b="1" smtClean="0">
                <a:solidFill>
                  <a:schemeClr val="accent1">
                    <a:lumMod val="50000"/>
                  </a:schemeClr>
                </a:solidFill>
              </a:defRPr>
            </a:lvl1pPr>
            <a:lvl2pPr>
              <a:defRPr lang="en-US" b="1" smtClean="0">
                <a:solidFill>
                  <a:schemeClr val="accent1">
                    <a:lumMod val="50000"/>
                  </a:schemeClr>
                </a:solidFill>
              </a:defRPr>
            </a:lvl2pPr>
            <a:lvl3pPr>
              <a:buFont typeface="Courier New" pitchFamily="49" charset="0"/>
              <a:buChar char="o"/>
              <a:defRPr lang="en-US" b="1" smtClean="0">
                <a:solidFill>
                  <a:schemeClr val="accent1">
                    <a:lumMod val="50000"/>
                  </a:schemeClr>
                </a:solidFill>
              </a:defRPr>
            </a:lvl3pPr>
            <a:lvl4pPr>
              <a:defRPr lang="en-US" b="1" smtClean="0">
                <a:solidFill>
                  <a:schemeClr val="accent1">
                    <a:lumMod val="50000"/>
                  </a:schemeClr>
                </a:solidFill>
              </a:defRPr>
            </a:lvl4pPr>
            <a:lvl5pPr>
              <a:defRPr lang="en-US" b="1">
                <a:solidFill>
                  <a:schemeClr val="accent1">
                    <a:lumMod val="50000"/>
                  </a:schemeClr>
                </a:solidFill>
              </a:defRPr>
            </a:lvl5pPr>
            <a:lvl9pPr>
              <a:buFont typeface="Wingdings" pitchFamily="2" charset="2"/>
              <a:buChar char="§"/>
              <a:defRPr/>
            </a:lvl9pPr>
          </a:lstStyle>
          <a:p>
            <a:pPr marL="731520" lvl="0" indent="-731520">
              <a:buClr>
                <a:schemeClr val="accent5">
                  <a:lumMod val="75000"/>
                </a:schemeClr>
              </a:buClr>
            </a:pPr>
            <a:r>
              <a:rPr lang="en-US"/>
              <a:t>Click to edit Master text styles</a:t>
            </a:r>
          </a:p>
          <a:p>
            <a:pPr marL="731520" lvl="1" indent="-731520">
              <a:buClr>
                <a:schemeClr val="accent5">
                  <a:lumMod val="75000"/>
                </a:schemeClr>
              </a:buClr>
            </a:pPr>
            <a:r>
              <a:rPr lang="en-US"/>
              <a:t>Second level</a:t>
            </a:r>
          </a:p>
          <a:p>
            <a:pPr marL="731520" lvl="2" indent="-731520">
              <a:buClr>
                <a:schemeClr val="accent5">
                  <a:lumMod val="75000"/>
                </a:schemeClr>
              </a:buClr>
            </a:pPr>
            <a:r>
              <a:rPr lang="en-US"/>
              <a:t>Third level</a:t>
            </a:r>
          </a:p>
          <a:p>
            <a:pPr marL="731520" lvl="3" indent="-731520">
              <a:buClr>
                <a:schemeClr val="accent5">
                  <a:lumMod val="75000"/>
                </a:schemeClr>
              </a:buClr>
            </a:pPr>
            <a:r>
              <a:rPr lang="en-US"/>
              <a:t>Fourth level</a:t>
            </a:r>
          </a:p>
          <a:p>
            <a:pPr marL="731520" lvl="4" indent="-731520">
              <a:buClr>
                <a:schemeClr val="accent5">
                  <a:lumMod val="75000"/>
                </a:schemeClr>
              </a:buClr>
            </a:pPr>
            <a:r>
              <a:rPr lang="en-US"/>
              <a:t>Fifth level</a:t>
            </a:r>
            <a:endParaRPr lang="en-US" dirty="0"/>
          </a:p>
        </p:txBody>
      </p:sp>
      <p:sp>
        <p:nvSpPr>
          <p:cNvPr id="4" name="Content Placeholder 3"/>
          <p:cNvSpPr>
            <a:spLocks noGrp="1"/>
          </p:cNvSpPr>
          <p:nvPr>
            <p:ph sz="half" idx="2"/>
          </p:nvPr>
        </p:nvSpPr>
        <p:spPr>
          <a:xfrm>
            <a:off x="7437120" y="1920242"/>
            <a:ext cx="6461760" cy="5431155"/>
          </a:xfrm>
          <a:prstGeom prst="rect">
            <a:avLst/>
          </a:prstGeom>
        </p:spPr>
        <p:txBody>
          <a:bodyPr lIns="146304" tIns="73152" rIns="146304" bIns="73152">
            <a:normAutofit/>
          </a:bodyPr>
          <a:lstStyle>
            <a:lvl1pPr>
              <a:defRPr lang="en-US" b="1" smtClean="0">
                <a:solidFill>
                  <a:schemeClr val="accent1">
                    <a:lumMod val="50000"/>
                  </a:schemeClr>
                </a:solidFill>
              </a:defRPr>
            </a:lvl1pPr>
            <a:lvl2pPr>
              <a:defRPr lang="en-US" b="1" smtClean="0">
                <a:solidFill>
                  <a:schemeClr val="accent1">
                    <a:lumMod val="50000"/>
                  </a:schemeClr>
                </a:solidFill>
              </a:defRPr>
            </a:lvl2pPr>
            <a:lvl3pPr>
              <a:defRPr lang="en-US" b="1" smtClean="0">
                <a:solidFill>
                  <a:schemeClr val="accent1">
                    <a:lumMod val="50000"/>
                  </a:schemeClr>
                </a:solidFill>
              </a:defRPr>
            </a:lvl3pPr>
            <a:lvl4pPr>
              <a:defRPr lang="en-US" b="1" smtClean="0">
                <a:solidFill>
                  <a:schemeClr val="accent1">
                    <a:lumMod val="50000"/>
                  </a:schemeClr>
                </a:solidFill>
              </a:defRPr>
            </a:lvl4pPr>
            <a:lvl5pPr>
              <a:defRPr lang="en-US" b="1" dirty="0">
                <a:solidFill>
                  <a:schemeClr val="accent1">
                    <a:lumMod val="50000"/>
                  </a:schemeClr>
                </a:solidFill>
              </a:defRPr>
            </a:lvl5pPr>
          </a:lstStyle>
          <a:p>
            <a:pPr marL="731520" lvl="0" indent="-731520">
              <a:buClr>
                <a:schemeClr val="accent5">
                  <a:lumMod val="75000"/>
                </a:schemeClr>
              </a:buClr>
            </a:pPr>
            <a:r>
              <a:rPr lang="en-US"/>
              <a:t>Click to edit Master text styles</a:t>
            </a:r>
          </a:p>
          <a:p>
            <a:pPr marL="731520" lvl="1" indent="-731520">
              <a:buClr>
                <a:schemeClr val="accent5">
                  <a:lumMod val="75000"/>
                </a:schemeClr>
              </a:buClr>
            </a:pPr>
            <a:r>
              <a:rPr lang="en-US"/>
              <a:t>Second level</a:t>
            </a:r>
          </a:p>
          <a:p>
            <a:pPr marL="731520" lvl="2" indent="-731520">
              <a:buClr>
                <a:schemeClr val="accent5">
                  <a:lumMod val="75000"/>
                </a:schemeClr>
              </a:buClr>
            </a:pPr>
            <a:r>
              <a:rPr lang="en-US"/>
              <a:t>Third level</a:t>
            </a:r>
          </a:p>
          <a:p>
            <a:pPr marL="731520" lvl="3" indent="-731520">
              <a:buClr>
                <a:schemeClr val="accent5">
                  <a:lumMod val="75000"/>
                </a:schemeClr>
              </a:buClr>
            </a:pPr>
            <a:r>
              <a:rPr lang="en-US"/>
              <a:t>Fourth level</a:t>
            </a:r>
          </a:p>
          <a:p>
            <a:pPr marL="731520" lvl="4" indent="-731520">
              <a:buClr>
                <a:schemeClr val="accent5">
                  <a:lumMod val="75000"/>
                </a:schemeClr>
              </a:buClr>
            </a:pPr>
            <a:r>
              <a:rPr lang="en-US"/>
              <a:t>Fifth level</a:t>
            </a:r>
            <a:endParaRPr lang="en-US" dirty="0"/>
          </a:p>
        </p:txBody>
      </p:sp>
      <p:sp>
        <p:nvSpPr>
          <p:cNvPr id="9" name="Title 1"/>
          <p:cNvSpPr>
            <a:spLocks noGrp="1"/>
          </p:cNvSpPr>
          <p:nvPr>
            <p:ph type="title" hasCustomPrompt="1"/>
          </p:nvPr>
        </p:nvSpPr>
        <p:spPr>
          <a:xfrm>
            <a:off x="609600" y="-140759"/>
            <a:ext cx="13167360" cy="1030504"/>
          </a:xfrm>
          <a:prstGeom prst="rect">
            <a:avLst/>
          </a:prstGeom>
        </p:spPr>
        <p:txBody>
          <a:bodyPr lIns="146304" tIns="73152" rIns="146304" bIns="73152"/>
          <a:lstStyle>
            <a:lvl1pPr algn="l">
              <a:defRPr sz="5800">
                <a:solidFill>
                  <a:schemeClr val="tx1"/>
                </a:solidFill>
              </a:defRPr>
            </a:lvl1pPr>
          </a:lstStyle>
          <a:p>
            <a:r>
              <a:rPr lang="en-US" dirty="0"/>
              <a:t>Click to edit Master title styles</a:t>
            </a:r>
          </a:p>
        </p:txBody>
      </p:sp>
    </p:spTree>
    <p:extLst>
      <p:ext uri="{BB962C8B-B14F-4D97-AF65-F5344CB8AC3E}">
        <p14:creationId xmlns:p14="http://schemas.microsoft.com/office/powerpoint/2010/main" val="2617115450"/>
      </p:ext>
    </p:extLst>
  </p:cSld>
  <p:clrMapOvr>
    <a:masterClrMapping/>
  </p:clrMapOvr>
  <p:hf sldNum="0" hdr="0" dt="0"/>
  <p:extLst>
    <p:ext uri="{DCECCB84-F9BA-43D5-87BE-67443E8EF086}">
      <p15:sldGuideLst xmlns:p15="http://schemas.microsoft.com/office/powerpoint/2012/main">
        <p15:guide id="1" orient="horz" pos="2592" userDrawn="1">
          <p15:clr>
            <a:srgbClr val="FBAE40"/>
          </p15:clr>
        </p15:guide>
        <p15:guide id="2" pos="460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31520" y="1842136"/>
            <a:ext cx="6464301" cy="767715"/>
          </a:xfrm>
          <a:prstGeom prst="rect">
            <a:avLst/>
          </a:prstGeom>
        </p:spPr>
        <p:txBody>
          <a:bodyPr lIns="146304" tIns="73152" rIns="146304" bIns="73152" anchor="b"/>
          <a:lstStyle>
            <a:lvl1pPr marL="0" indent="0">
              <a:buNone/>
              <a:defRPr sz="3800" b="1"/>
            </a:lvl1pPr>
            <a:lvl2pPr marL="731520" indent="0">
              <a:buNone/>
              <a:defRPr sz="3200" b="1"/>
            </a:lvl2pPr>
            <a:lvl3pPr marL="1463040" indent="0">
              <a:buNone/>
              <a:defRPr sz="2900" b="1"/>
            </a:lvl3pPr>
            <a:lvl4pPr marL="2194560" indent="0">
              <a:buNone/>
              <a:defRPr sz="2600" b="1"/>
            </a:lvl4pPr>
            <a:lvl5pPr marL="2926080" indent="0">
              <a:buNone/>
              <a:defRPr sz="2600" b="1"/>
            </a:lvl5pPr>
            <a:lvl6pPr marL="3657600" indent="0">
              <a:buNone/>
              <a:defRPr sz="2600" b="1"/>
            </a:lvl6pPr>
            <a:lvl7pPr marL="4389120" indent="0">
              <a:buNone/>
              <a:defRPr sz="2600" b="1"/>
            </a:lvl7pPr>
            <a:lvl8pPr marL="5120640" indent="0">
              <a:buNone/>
              <a:defRPr sz="2600" b="1"/>
            </a:lvl8pPr>
            <a:lvl9pPr marL="5852160" indent="0">
              <a:buNone/>
              <a:defRPr sz="2600" b="1"/>
            </a:lvl9pPr>
          </a:lstStyle>
          <a:p>
            <a:pPr lvl="0"/>
            <a:r>
              <a:rPr lang="en-US"/>
              <a:t>Click to edit Master text styles</a:t>
            </a:r>
          </a:p>
        </p:txBody>
      </p:sp>
      <p:sp>
        <p:nvSpPr>
          <p:cNvPr id="4" name="Content Placeholder 3"/>
          <p:cNvSpPr>
            <a:spLocks noGrp="1"/>
          </p:cNvSpPr>
          <p:nvPr>
            <p:ph sz="half" idx="2"/>
          </p:nvPr>
        </p:nvSpPr>
        <p:spPr>
          <a:xfrm>
            <a:off x="731520" y="2609849"/>
            <a:ext cx="6464301" cy="4741546"/>
          </a:xfrm>
          <a:prstGeom prst="rect">
            <a:avLst/>
          </a:prstGeom>
        </p:spPr>
        <p:txBody>
          <a:bodyPr lIns="146304" tIns="73152" rIns="146304" bIns="73152"/>
          <a:lstStyle>
            <a:lvl1pPr>
              <a:defRPr sz="3800"/>
            </a:lvl1pPr>
            <a:lvl2pPr>
              <a:defRPr sz="32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432042" y="1842136"/>
            <a:ext cx="6466840" cy="767715"/>
          </a:xfrm>
          <a:prstGeom prst="rect">
            <a:avLst/>
          </a:prstGeom>
        </p:spPr>
        <p:txBody>
          <a:bodyPr lIns="146304" tIns="73152" rIns="146304" bIns="73152" anchor="b"/>
          <a:lstStyle>
            <a:lvl1pPr marL="0" indent="0">
              <a:buNone/>
              <a:defRPr sz="3800" b="1"/>
            </a:lvl1pPr>
            <a:lvl2pPr marL="731520" indent="0">
              <a:buNone/>
              <a:defRPr sz="3200" b="1"/>
            </a:lvl2pPr>
            <a:lvl3pPr marL="1463040" indent="0">
              <a:buNone/>
              <a:defRPr sz="2900" b="1"/>
            </a:lvl3pPr>
            <a:lvl4pPr marL="2194560" indent="0">
              <a:buNone/>
              <a:defRPr sz="2600" b="1"/>
            </a:lvl4pPr>
            <a:lvl5pPr marL="2926080" indent="0">
              <a:buNone/>
              <a:defRPr sz="2600" b="1"/>
            </a:lvl5pPr>
            <a:lvl6pPr marL="3657600" indent="0">
              <a:buNone/>
              <a:defRPr sz="2600" b="1"/>
            </a:lvl6pPr>
            <a:lvl7pPr marL="4389120" indent="0">
              <a:buNone/>
              <a:defRPr sz="2600" b="1"/>
            </a:lvl7pPr>
            <a:lvl8pPr marL="5120640" indent="0">
              <a:buNone/>
              <a:defRPr sz="2600" b="1"/>
            </a:lvl8pPr>
            <a:lvl9pPr marL="5852160" indent="0">
              <a:buNone/>
              <a:defRPr sz="2600" b="1"/>
            </a:lvl9pPr>
          </a:lstStyle>
          <a:p>
            <a:pPr lvl="0"/>
            <a:r>
              <a:rPr lang="en-US"/>
              <a:t>Click to edit Master text styles</a:t>
            </a:r>
          </a:p>
        </p:txBody>
      </p:sp>
      <p:sp>
        <p:nvSpPr>
          <p:cNvPr id="6" name="Content Placeholder 5"/>
          <p:cNvSpPr>
            <a:spLocks noGrp="1"/>
          </p:cNvSpPr>
          <p:nvPr>
            <p:ph sz="quarter" idx="4"/>
          </p:nvPr>
        </p:nvSpPr>
        <p:spPr>
          <a:xfrm>
            <a:off x="7432042" y="2609849"/>
            <a:ext cx="6466840" cy="4741546"/>
          </a:xfrm>
          <a:prstGeom prst="rect">
            <a:avLst/>
          </a:prstGeom>
        </p:spPr>
        <p:txBody>
          <a:bodyPr lIns="146304" tIns="73152" rIns="146304" bIns="73152"/>
          <a:lstStyle>
            <a:lvl1pPr>
              <a:defRPr sz="3800"/>
            </a:lvl1pPr>
            <a:lvl2pPr>
              <a:defRPr sz="32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609600" y="-15091"/>
            <a:ext cx="13167360" cy="1030504"/>
          </a:xfrm>
          <a:prstGeom prst="rect">
            <a:avLst/>
          </a:prstGeom>
        </p:spPr>
        <p:txBody>
          <a:bodyPr lIns="146304" tIns="73152" rIns="146304" bIns="73152"/>
          <a:lstStyle>
            <a:lvl1pPr algn="l">
              <a:defRPr sz="5800">
                <a:solidFill>
                  <a:schemeClr val="tx1"/>
                </a:solidFill>
              </a:defRPr>
            </a:lvl1pPr>
          </a:lstStyle>
          <a:p>
            <a:r>
              <a:rPr lang="en-US" dirty="0"/>
              <a:t>Click to edit Master title styles</a:t>
            </a:r>
          </a:p>
        </p:txBody>
      </p:sp>
    </p:spTree>
    <p:extLst>
      <p:ext uri="{BB962C8B-B14F-4D97-AF65-F5344CB8AC3E}">
        <p14:creationId xmlns:p14="http://schemas.microsoft.com/office/powerpoint/2010/main" val="4194863196"/>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06641" y="-76200"/>
            <a:ext cx="13167360" cy="1030504"/>
          </a:xfrm>
          <a:prstGeom prst="rect">
            <a:avLst/>
          </a:prstGeom>
        </p:spPr>
        <p:txBody>
          <a:bodyPr lIns="146304" tIns="73152" rIns="146304" bIns="73152"/>
          <a:lstStyle>
            <a:lvl1pPr algn="l">
              <a:defRPr sz="5800">
                <a:solidFill>
                  <a:schemeClr val="tx1"/>
                </a:solidFill>
              </a:defRPr>
            </a:lvl1pPr>
          </a:lstStyle>
          <a:p>
            <a:r>
              <a:rPr lang="en-US" dirty="0"/>
              <a:t>Click to edit Master title styles</a:t>
            </a:r>
          </a:p>
        </p:txBody>
      </p:sp>
    </p:spTree>
    <p:extLst>
      <p:ext uri="{BB962C8B-B14F-4D97-AF65-F5344CB8AC3E}">
        <p14:creationId xmlns:p14="http://schemas.microsoft.com/office/powerpoint/2010/main" val="3122568407"/>
      </p:ext>
    </p:extLst>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9577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1522" y="327659"/>
            <a:ext cx="4813301" cy="1394461"/>
          </a:xfrm>
          <a:prstGeom prst="rect">
            <a:avLst/>
          </a:prstGeom>
        </p:spPr>
        <p:txBody>
          <a:bodyPr lIns="146304" tIns="73152" rIns="146304" bIns="73152" anchor="b"/>
          <a:lstStyle>
            <a:lvl1pPr algn="l">
              <a:defRPr sz="3200" b="1"/>
            </a:lvl1pPr>
          </a:lstStyle>
          <a:p>
            <a:r>
              <a:rPr lang="en-US"/>
              <a:t>Click to edit Master title style</a:t>
            </a:r>
          </a:p>
        </p:txBody>
      </p:sp>
      <p:sp>
        <p:nvSpPr>
          <p:cNvPr id="3" name="Content Placeholder 2"/>
          <p:cNvSpPr>
            <a:spLocks noGrp="1"/>
          </p:cNvSpPr>
          <p:nvPr>
            <p:ph idx="1"/>
          </p:nvPr>
        </p:nvSpPr>
        <p:spPr>
          <a:xfrm>
            <a:off x="5638800" y="327662"/>
            <a:ext cx="8178800" cy="7023736"/>
          </a:xfrm>
          <a:prstGeom prst="rect">
            <a:avLst/>
          </a:prstGeom>
        </p:spPr>
        <p:txBody>
          <a:bodyPr lIns="146304" tIns="73152" rIns="146304" bIns="73152"/>
          <a:lstStyle>
            <a:lvl1pPr>
              <a:defRPr sz="5100"/>
            </a:lvl1pPr>
            <a:lvl2pPr>
              <a:defRPr sz="4500"/>
            </a:lvl2pPr>
            <a:lvl3pPr>
              <a:defRPr sz="3800"/>
            </a:lvl3pPr>
            <a:lvl4pPr>
              <a:defRPr sz="3200"/>
            </a:lvl4pPr>
            <a:lvl5pPr>
              <a:defRPr sz="3200"/>
            </a:lvl5pPr>
            <a:lvl6pPr>
              <a:defRPr sz="3200"/>
            </a:lvl6pPr>
            <a:lvl7pPr>
              <a:defRPr sz="3200"/>
            </a:lvl7pPr>
            <a:lvl8pPr>
              <a:defRPr sz="3200"/>
            </a:lvl8pPr>
            <a:lvl9pPr>
              <a:defRPr sz="3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731522" y="1722123"/>
            <a:ext cx="4813301" cy="5629275"/>
          </a:xfrm>
          <a:prstGeom prst="rect">
            <a:avLst/>
          </a:prstGeom>
        </p:spPr>
        <p:txBody>
          <a:bodyPr lIns="146304" tIns="73152" rIns="146304" bIns="73152"/>
          <a:lstStyle>
            <a:lvl1pPr marL="0" indent="0">
              <a:buNone/>
              <a:defRPr sz="2200"/>
            </a:lvl1pPr>
            <a:lvl2pPr marL="731520" indent="0">
              <a:buNone/>
              <a:defRPr sz="1900"/>
            </a:lvl2pPr>
            <a:lvl3pPr marL="1463040" indent="0">
              <a:buNone/>
              <a:defRPr sz="1600"/>
            </a:lvl3pPr>
            <a:lvl4pPr marL="2194560" indent="0">
              <a:buNone/>
              <a:defRPr sz="1400"/>
            </a:lvl4pPr>
            <a:lvl5pPr marL="2926080" indent="0">
              <a:buNone/>
              <a:defRPr sz="1400"/>
            </a:lvl5pPr>
            <a:lvl6pPr marL="3657600" indent="0">
              <a:buNone/>
              <a:defRPr sz="1400"/>
            </a:lvl6pPr>
            <a:lvl7pPr marL="4389120" indent="0">
              <a:buNone/>
              <a:defRPr sz="1400"/>
            </a:lvl7pPr>
            <a:lvl8pPr marL="5120640" indent="0">
              <a:buNone/>
              <a:defRPr sz="1400"/>
            </a:lvl8pPr>
            <a:lvl9pPr marL="5852160" indent="0">
              <a:buNone/>
              <a:defRPr sz="1400"/>
            </a:lvl9pPr>
          </a:lstStyle>
          <a:p>
            <a:pPr lvl="0"/>
            <a:r>
              <a:rPr lang="en-US"/>
              <a:t>Click to edit Master text styles</a:t>
            </a:r>
          </a:p>
        </p:txBody>
      </p:sp>
    </p:spTree>
    <p:extLst>
      <p:ext uri="{BB962C8B-B14F-4D97-AF65-F5344CB8AC3E}">
        <p14:creationId xmlns:p14="http://schemas.microsoft.com/office/powerpoint/2010/main" val="2570205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67661" y="5760720"/>
            <a:ext cx="8778240" cy="680086"/>
          </a:xfrm>
          <a:prstGeom prst="rect">
            <a:avLst/>
          </a:prstGeom>
        </p:spPr>
        <p:txBody>
          <a:bodyPr lIns="146304" tIns="73152" rIns="146304" bIns="73152" anchor="b"/>
          <a:lstStyle>
            <a:lvl1pPr algn="l">
              <a:defRPr sz="3200" b="1"/>
            </a:lvl1pPr>
          </a:lstStyle>
          <a:p>
            <a:r>
              <a:rPr lang="en-US"/>
              <a:t>Click to edit Master title style</a:t>
            </a:r>
          </a:p>
        </p:txBody>
      </p:sp>
      <p:sp>
        <p:nvSpPr>
          <p:cNvPr id="3" name="Picture Placeholder 2"/>
          <p:cNvSpPr>
            <a:spLocks noGrp="1"/>
          </p:cNvSpPr>
          <p:nvPr>
            <p:ph type="pic" idx="1"/>
          </p:nvPr>
        </p:nvSpPr>
        <p:spPr>
          <a:xfrm>
            <a:off x="2867661" y="735330"/>
            <a:ext cx="8778240" cy="4937760"/>
          </a:xfrm>
          <a:prstGeom prst="rect">
            <a:avLst/>
          </a:prstGeom>
        </p:spPr>
        <p:txBody>
          <a:bodyPr lIns="146304" tIns="73152" rIns="146304" bIns="73152"/>
          <a:lstStyle>
            <a:lvl1pPr marL="0" indent="0">
              <a:buNone/>
              <a:defRPr sz="5100"/>
            </a:lvl1pPr>
            <a:lvl2pPr marL="731520" indent="0">
              <a:buNone/>
              <a:defRPr sz="4500"/>
            </a:lvl2pPr>
            <a:lvl3pPr marL="1463040" indent="0">
              <a:buNone/>
              <a:defRPr sz="3800"/>
            </a:lvl3pPr>
            <a:lvl4pPr marL="2194560" indent="0">
              <a:buNone/>
              <a:defRPr sz="3200"/>
            </a:lvl4pPr>
            <a:lvl5pPr marL="2926080" indent="0">
              <a:buNone/>
              <a:defRPr sz="3200"/>
            </a:lvl5pPr>
            <a:lvl6pPr marL="3657600" indent="0">
              <a:buNone/>
              <a:defRPr sz="3200"/>
            </a:lvl6pPr>
            <a:lvl7pPr marL="4389120" indent="0">
              <a:buNone/>
              <a:defRPr sz="3200"/>
            </a:lvl7pPr>
            <a:lvl8pPr marL="5120640" indent="0">
              <a:buNone/>
              <a:defRPr sz="3200"/>
            </a:lvl8pPr>
            <a:lvl9pPr marL="5852160" indent="0">
              <a:buNone/>
              <a:defRPr sz="3200"/>
            </a:lvl9pPr>
          </a:lstStyle>
          <a:p>
            <a:r>
              <a:rPr lang="en-US"/>
              <a:t>Click icon to add picture</a:t>
            </a:r>
            <a:endParaRPr lang="en-US" dirty="0"/>
          </a:p>
        </p:txBody>
      </p:sp>
      <p:sp>
        <p:nvSpPr>
          <p:cNvPr id="4" name="Text Placeholder 3"/>
          <p:cNvSpPr>
            <a:spLocks noGrp="1"/>
          </p:cNvSpPr>
          <p:nvPr>
            <p:ph type="body" sz="half" idx="2"/>
          </p:nvPr>
        </p:nvSpPr>
        <p:spPr>
          <a:xfrm>
            <a:off x="2867661" y="6440806"/>
            <a:ext cx="8778240" cy="965835"/>
          </a:xfrm>
          <a:prstGeom prst="rect">
            <a:avLst/>
          </a:prstGeom>
        </p:spPr>
        <p:txBody>
          <a:bodyPr lIns="146304" tIns="73152" rIns="146304" bIns="73152"/>
          <a:lstStyle>
            <a:lvl1pPr marL="0" indent="0">
              <a:buNone/>
              <a:defRPr sz="2200"/>
            </a:lvl1pPr>
            <a:lvl2pPr marL="731520" indent="0">
              <a:buNone/>
              <a:defRPr sz="1900"/>
            </a:lvl2pPr>
            <a:lvl3pPr marL="1463040" indent="0">
              <a:buNone/>
              <a:defRPr sz="1600"/>
            </a:lvl3pPr>
            <a:lvl4pPr marL="2194560" indent="0">
              <a:buNone/>
              <a:defRPr sz="1400"/>
            </a:lvl4pPr>
            <a:lvl5pPr marL="2926080" indent="0">
              <a:buNone/>
              <a:defRPr sz="1400"/>
            </a:lvl5pPr>
            <a:lvl6pPr marL="3657600" indent="0">
              <a:buNone/>
              <a:defRPr sz="1400"/>
            </a:lvl6pPr>
            <a:lvl7pPr marL="4389120" indent="0">
              <a:buNone/>
              <a:defRPr sz="1400"/>
            </a:lvl7pPr>
            <a:lvl8pPr marL="5120640" indent="0">
              <a:buNone/>
              <a:defRPr sz="1400"/>
            </a:lvl8pPr>
            <a:lvl9pPr marL="5852160" indent="0">
              <a:buNone/>
              <a:defRPr sz="1400"/>
            </a:lvl9pPr>
          </a:lstStyle>
          <a:p>
            <a:pPr lvl="0"/>
            <a:r>
              <a:rPr lang="en-US"/>
              <a:t>Click to edit Master text styles</a:t>
            </a:r>
          </a:p>
        </p:txBody>
      </p:sp>
    </p:spTree>
    <p:extLst>
      <p:ext uri="{BB962C8B-B14F-4D97-AF65-F5344CB8AC3E}">
        <p14:creationId xmlns:p14="http://schemas.microsoft.com/office/powerpoint/2010/main" val="3091646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8577932"/>
      </p:ext>
    </p:extLst>
  </p:cSld>
  <p:clrMap bg1="lt1" tx1="dk1" bg2="lt2" tx2="dk2" accent1="accent1" accent2="accent2" accent3="accent3" accent4="accent4" accent5="accent5" accent6="accent6" hlink="hlink" folHlink="folHlink"/>
  <p:sldLayoutIdLst>
    <p:sldLayoutId id="2147484296" r:id="rId1"/>
    <p:sldLayoutId id="2147484297" r:id="rId2"/>
    <p:sldLayoutId id="2147484298" r:id="rId3"/>
    <p:sldLayoutId id="2147484300" r:id="rId4"/>
    <p:sldLayoutId id="2147484301" r:id="rId5"/>
    <p:sldLayoutId id="2147484302" r:id="rId6"/>
    <p:sldLayoutId id="2147484303" r:id="rId7"/>
    <p:sldLayoutId id="2147484304" r:id="rId8"/>
    <p:sldLayoutId id="2147484305" r:id="rId9"/>
    <p:sldLayoutId id="2147484306" r:id="rId10"/>
    <p:sldLayoutId id="2147484307" r:id="rId11"/>
  </p:sldLayoutIdLst>
  <p:hf sldNum="0" hdr="0" dt="0"/>
  <p:txStyles>
    <p:titleStyle>
      <a:lvl1pPr algn="ctr" defTabSz="1463040" rtl="0" eaLnBrk="1" latinLnBrk="0" hangingPunct="1">
        <a:spcBef>
          <a:spcPct val="0"/>
        </a:spcBef>
        <a:buNone/>
        <a:defRPr sz="7000" kern="1200">
          <a:solidFill>
            <a:schemeClr val="tx1"/>
          </a:solidFill>
          <a:latin typeface="+mj-lt"/>
          <a:ea typeface="+mj-ea"/>
          <a:cs typeface="+mj-cs"/>
        </a:defRPr>
      </a:lvl1pPr>
    </p:titleStyle>
    <p:bodyStyle>
      <a:lvl1pPr marL="548640" indent="-548640" algn="l" defTabSz="1463040" rtl="0" eaLnBrk="1" latinLnBrk="0" hangingPunct="1">
        <a:spcBef>
          <a:spcPct val="20000"/>
        </a:spcBef>
        <a:buFont typeface="Arial" pitchFamily="34" charset="0"/>
        <a:buChar char="•"/>
        <a:defRPr sz="5100" kern="1200">
          <a:solidFill>
            <a:schemeClr val="tx1"/>
          </a:solidFill>
          <a:latin typeface="+mn-lt"/>
          <a:ea typeface="+mn-ea"/>
          <a:cs typeface="+mn-cs"/>
        </a:defRPr>
      </a:lvl1pPr>
      <a:lvl2pPr marL="1188720" indent="-457200" algn="l" defTabSz="1463040" rtl="0" eaLnBrk="1" latinLnBrk="0" hangingPunct="1">
        <a:spcBef>
          <a:spcPct val="20000"/>
        </a:spcBef>
        <a:buFont typeface="Arial" pitchFamily="34" charset="0"/>
        <a:buChar char="–"/>
        <a:defRPr sz="4500" kern="1200">
          <a:solidFill>
            <a:schemeClr val="tx1"/>
          </a:solidFill>
          <a:latin typeface="+mn-lt"/>
          <a:ea typeface="+mn-ea"/>
          <a:cs typeface="+mn-cs"/>
        </a:defRPr>
      </a:lvl2pPr>
      <a:lvl3pPr marL="1828800" indent="-365760" algn="l" defTabSz="1463040" rtl="0" eaLnBrk="1" latinLnBrk="0" hangingPunct="1">
        <a:spcBef>
          <a:spcPct val="20000"/>
        </a:spcBef>
        <a:buFont typeface="Arial" pitchFamily="34" charset="0"/>
        <a:buChar char="•"/>
        <a:defRPr sz="3800" kern="1200">
          <a:solidFill>
            <a:schemeClr val="tx1"/>
          </a:solidFill>
          <a:latin typeface="+mn-lt"/>
          <a:ea typeface="+mn-ea"/>
          <a:cs typeface="+mn-cs"/>
        </a:defRPr>
      </a:lvl3pPr>
      <a:lvl4pPr marL="25603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4pPr>
      <a:lvl5pPr marL="329184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p:bodyStyle>
    <p:otherStyle>
      <a:defPPr>
        <a:defRPr lang="en-US"/>
      </a:defPPr>
      <a:lvl1pPr marL="0" algn="l" defTabSz="1463040" rtl="0" eaLnBrk="1" latinLnBrk="0" hangingPunct="1">
        <a:defRPr sz="2900" kern="1200">
          <a:solidFill>
            <a:schemeClr val="tx1"/>
          </a:solidFill>
          <a:latin typeface="+mn-lt"/>
          <a:ea typeface="+mn-ea"/>
          <a:cs typeface="+mn-cs"/>
        </a:defRPr>
      </a:lvl1pPr>
      <a:lvl2pPr marL="731520" algn="l" defTabSz="1463040" rtl="0" eaLnBrk="1" latinLnBrk="0" hangingPunct="1">
        <a:defRPr sz="2900" kern="1200">
          <a:solidFill>
            <a:schemeClr val="tx1"/>
          </a:solidFill>
          <a:latin typeface="+mn-lt"/>
          <a:ea typeface="+mn-ea"/>
          <a:cs typeface="+mn-cs"/>
        </a:defRPr>
      </a:lvl2pPr>
      <a:lvl3pPr marL="1463040" algn="l" defTabSz="1463040" rtl="0" eaLnBrk="1" latinLnBrk="0" hangingPunct="1">
        <a:defRPr sz="2900" kern="1200">
          <a:solidFill>
            <a:schemeClr val="tx1"/>
          </a:solidFill>
          <a:latin typeface="+mn-lt"/>
          <a:ea typeface="+mn-ea"/>
          <a:cs typeface="+mn-cs"/>
        </a:defRPr>
      </a:lvl3pPr>
      <a:lvl4pPr marL="2194560" algn="l" defTabSz="1463040" rtl="0" eaLnBrk="1" latinLnBrk="0" hangingPunct="1">
        <a:defRPr sz="2900" kern="1200">
          <a:solidFill>
            <a:schemeClr val="tx1"/>
          </a:solidFill>
          <a:latin typeface="+mn-lt"/>
          <a:ea typeface="+mn-ea"/>
          <a:cs typeface="+mn-cs"/>
        </a:defRPr>
      </a:lvl4pPr>
      <a:lvl5pPr marL="2926080" algn="l" defTabSz="1463040" rtl="0" eaLnBrk="1" latinLnBrk="0" hangingPunct="1">
        <a:defRPr sz="2900" kern="1200">
          <a:solidFill>
            <a:schemeClr val="tx1"/>
          </a:solidFill>
          <a:latin typeface="+mn-lt"/>
          <a:ea typeface="+mn-ea"/>
          <a:cs typeface="+mn-cs"/>
        </a:defRPr>
      </a:lvl5pPr>
      <a:lvl6pPr marL="3657600" algn="l" defTabSz="1463040" rtl="0" eaLnBrk="1" latinLnBrk="0" hangingPunct="1">
        <a:defRPr sz="2900" kern="1200">
          <a:solidFill>
            <a:schemeClr val="tx1"/>
          </a:solidFill>
          <a:latin typeface="+mn-lt"/>
          <a:ea typeface="+mn-ea"/>
          <a:cs typeface="+mn-cs"/>
        </a:defRPr>
      </a:lvl6pPr>
      <a:lvl7pPr marL="4389120" algn="l" defTabSz="1463040" rtl="0" eaLnBrk="1" latinLnBrk="0" hangingPunct="1">
        <a:defRPr sz="2900" kern="1200">
          <a:solidFill>
            <a:schemeClr val="tx1"/>
          </a:solidFill>
          <a:latin typeface="+mn-lt"/>
          <a:ea typeface="+mn-ea"/>
          <a:cs typeface="+mn-cs"/>
        </a:defRPr>
      </a:lvl7pPr>
      <a:lvl8pPr marL="5120640" algn="l" defTabSz="1463040" rtl="0" eaLnBrk="1" latinLnBrk="0" hangingPunct="1">
        <a:defRPr sz="2900" kern="1200">
          <a:solidFill>
            <a:schemeClr val="tx1"/>
          </a:solidFill>
          <a:latin typeface="+mn-lt"/>
          <a:ea typeface="+mn-ea"/>
          <a:cs typeface="+mn-cs"/>
        </a:defRPr>
      </a:lvl8pPr>
      <a:lvl9pPr marL="5852160" algn="l" defTabSz="1463040" rtl="0" eaLnBrk="1" latinLnBrk="0" hangingPunct="1">
        <a:defRPr sz="29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2" userDrawn="1">
          <p15:clr>
            <a:srgbClr val="F26B43"/>
          </p15:clr>
        </p15:guide>
        <p15:guide id="2" pos="46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s://www.projectpro.io/projects/big-data-projects/apache-pig-projects"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www.projectpro.io/article/hive-vs-hbase-different-technologies-that-work-better-together/322"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hyperlink" Target="http://hadoop.apache.org/common/docs/current/" TargetMode="External"/><Relationship Id="rId2" Type="http://schemas.openxmlformats.org/officeDocument/2006/relationships/hyperlink" Target="http://code.google.com/edu/parallel/mapreduce-tutorial.html" TargetMode="External"/><Relationship Id="rId1" Type="http://schemas.openxmlformats.org/officeDocument/2006/relationships/slideLayout" Target="../slideLayouts/slideLayout3.xml"/><Relationship Id="rId4" Type="http://schemas.openxmlformats.org/officeDocument/2006/relationships/hyperlink" Target="http://labs.google.com/papers/mapreduce.html" TargetMode="External"/></Relationships>
</file>

<file path=ppt/slides/_rels/slide68.xml.rels><?xml version="1.0" encoding="UTF-8" standalone="yes"?>
<Relationships xmlns="http://schemas.openxmlformats.org/package/2006/relationships"><Relationship Id="rId13" Type="http://schemas.openxmlformats.org/officeDocument/2006/relationships/image" Target="../media/image59.png"/><Relationship Id="rId18" Type="http://schemas.openxmlformats.org/officeDocument/2006/relationships/image" Target="../media/image64.png"/><Relationship Id="rId26" Type="http://schemas.openxmlformats.org/officeDocument/2006/relationships/image" Target="../media/image72.png"/><Relationship Id="rId39" Type="http://schemas.openxmlformats.org/officeDocument/2006/relationships/image" Target="../media/image85.png"/><Relationship Id="rId21" Type="http://schemas.openxmlformats.org/officeDocument/2006/relationships/image" Target="../media/image67.png"/><Relationship Id="rId34" Type="http://schemas.openxmlformats.org/officeDocument/2006/relationships/image" Target="../media/image80.png"/><Relationship Id="rId42" Type="http://schemas.openxmlformats.org/officeDocument/2006/relationships/image" Target="../media/image88.png"/><Relationship Id="rId47" Type="http://schemas.openxmlformats.org/officeDocument/2006/relationships/image" Target="../media/image93.png"/><Relationship Id="rId50" Type="http://schemas.openxmlformats.org/officeDocument/2006/relationships/image" Target="../media/image96.png"/><Relationship Id="rId7" Type="http://schemas.openxmlformats.org/officeDocument/2006/relationships/image" Target="../media/image53.png"/><Relationship Id="rId2" Type="http://schemas.openxmlformats.org/officeDocument/2006/relationships/image" Target="../media/image48.png"/><Relationship Id="rId16" Type="http://schemas.openxmlformats.org/officeDocument/2006/relationships/image" Target="../media/image62.png"/><Relationship Id="rId29" Type="http://schemas.openxmlformats.org/officeDocument/2006/relationships/image" Target="../media/image75.png"/><Relationship Id="rId11" Type="http://schemas.openxmlformats.org/officeDocument/2006/relationships/image" Target="../media/image57.png"/><Relationship Id="rId24" Type="http://schemas.openxmlformats.org/officeDocument/2006/relationships/image" Target="../media/image70.png"/><Relationship Id="rId32" Type="http://schemas.openxmlformats.org/officeDocument/2006/relationships/image" Target="../media/image78.png"/><Relationship Id="rId37" Type="http://schemas.openxmlformats.org/officeDocument/2006/relationships/image" Target="../media/image83.png"/><Relationship Id="rId40" Type="http://schemas.openxmlformats.org/officeDocument/2006/relationships/image" Target="../media/image86.png"/><Relationship Id="rId45" Type="http://schemas.openxmlformats.org/officeDocument/2006/relationships/image" Target="../media/image91.png"/><Relationship Id="rId53" Type="http://schemas.openxmlformats.org/officeDocument/2006/relationships/image" Target="../media/image99.png"/><Relationship Id="rId5" Type="http://schemas.openxmlformats.org/officeDocument/2006/relationships/image" Target="../media/image51.png"/><Relationship Id="rId10" Type="http://schemas.openxmlformats.org/officeDocument/2006/relationships/image" Target="../media/image56.png"/><Relationship Id="rId19" Type="http://schemas.openxmlformats.org/officeDocument/2006/relationships/image" Target="../media/image65.png"/><Relationship Id="rId31" Type="http://schemas.openxmlformats.org/officeDocument/2006/relationships/image" Target="../media/image77.png"/><Relationship Id="rId44" Type="http://schemas.openxmlformats.org/officeDocument/2006/relationships/image" Target="../media/image90.png"/><Relationship Id="rId52" Type="http://schemas.openxmlformats.org/officeDocument/2006/relationships/image" Target="../media/image98.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png"/><Relationship Id="rId22" Type="http://schemas.openxmlformats.org/officeDocument/2006/relationships/image" Target="../media/image68.png"/><Relationship Id="rId27" Type="http://schemas.openxmlformats.org/officeDocument/2006/relationships/image" Target="../media/image73.png"/><Relationship Id="rId30" Type="http://schemas.openxmlformats.org/officeDocument/2006/relationships/image" Target="../media/image76.png"/><Relationship Id="rId35" Type="http://schemas.openxmlformats.org/officeDocument/2006/relationships/image" Target="../media/image81.png"/><Relationship Id="rId43" Type="http://schemas.openxmlformats.org/officeDocument/2006/relationships/image" Target="../media/image89.png"/><Relationship Id="rId48" Type="http://schemas.openxmlformats.org/officeDocument/2006/relationships/image" Target="../media/image94.png"/><Relationship Id="rId8" Type="http://schemas.openxmlformats.org/officeDocument/2006/relationships/image" Target="../media/image54.png"/><Relationship Id="rId51" Type="http://schemas.openxmlformats.org/officeDocument/2006/relationships/image" Target="../media/image97.png"/><Relationship Id="rId3" Type="http://schemas.openxmlformats.org/officeDocument/2006/relationships/image" Target="../media/image49.png"/><Relationship Id="rId12" Type="http://schemas.openxmlformats.org/officeDocument/2006/relationships/image" Target="../media/image58.png"/><Relationship Id="rId17" Type="http://schemas.openxmlformats.org/officeDocument/2006/relationships/image" Target="../media/image63.png"/><Relationship Id="rId25" Type="http://schemas.openxmlformats.org/officeDocument/2006/relationships/image" Target="../media/image71.png"/><Relationship Id="rId33" Type="http://schemas.openxmlformats.org/officeDocument/2006/relationships/image" Target="../media/image79.png"/><Relationship Id="rId38" Type="http://schemas.openxmlformats.org/officeDocument/2006/relationships/image" Target="../media/image84.png"/><Relationship Id="rId46" Type="http://schemas.openxmlformats.org/officeDocument/2006/relationships/image" Target="../media/image92.png"/><Relationship Id="rId20" Type="http://schemas.openxmlformats.org/officeDocument/2006/relationships/image" Target="../media/image66.png"/><Relationship Id="rId41" Type="http://schemas.openxmlformats.org/officeDocument/2006/relationships/image" Target="../media/image87.png"/><Relationship Id="rId54" Type="http://schemas.openxmlformats.org/officeDocument/2006/relationships/image" Target="../media/image100.png"/><Relationship Id="rId1" Type="http://schemas.openxmlformats.org/officeDocument/2006/relationships/slideLayout" Target="../slideLayouts/slideLayout3.xml"/><Relationship Id="rId6" Type="http://schemas.openxmlformats.org/officeDocument/2006/relationships/image" Target="../media/image52.png"/><Relationship Id="rId15" Type="http://schemas.openxmlformats.org/officeDocument/2006/relationships/image" Target="../media/image61.png"/><Relationship Id="rId23" Type="http://schemas.openxmlformats.org/officeDocument/2006/relationships/image" Target="../media/image69.png"/><Relationship Id="rId28" Type="http://schemas.openxmlformats.org/officeDocument/2006/relationships/image" Target="../media/image74.png"/><Relationship Id="rId36" Type="http://schemas.openxmlformats.org/officeDocument/2006/relationships/image" Target="../media/image82.png"/><Relationship Id="rId49" Type="http://schemas.openxmlformats.org/officeDocument/2006/relationships/image" Target="../media/image95.png"/></Relationships>
</file>

<file path=ppt/slides/_rels/slide6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9.png"/><Relationship Id="rId7" Type="http://schemas.openxmlformats.org/officeDocument/2006/relationships/image" Target="../media/image105.png"/><Relationship Id="rId2" Type="http://schemas.openxmlformats.org/officeDocument/2006/relationships/image" Target="../media/image101.png"/><Relationship Id="rId1" Type="http://schemas.openxmlformats.org/officeDocument/2006/relationships/slideLayout" Target="../slideLayouts/slideLayout3.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06.png"/><Relationship Id="rId1" Type="http://schemas.openxmlformats.org/officeDocument/2006/relationships/slideLayout" Target="../slideLayouts/slideLayout3.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72.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49.pn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3.xml"/><Relationship Id="rId6" Type="http://schemas.openxmlformats.org/officeDocument/2006/relationships/image" Target="../media/image110.png"/><Relationship Id="rId5" Type="http://schemas.openxmlformats.org/officeDocument/2006/relationships/image" Target="../media/image108.pn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4.png"/><Relationship Id="rId18" Type="http://schemas.openxmlformats.org/officeDocument/2006/relationships/image" Target="../media/image129.png"/><Relationship Id="rId3" Type="http://schemas.openxmlformats.org/officeDocument/2006/relationships/image" Target="../media/image115.png"/><Relationship Id="rId21" Type="http://schemas.openxmlformats.org/officeDocument/2006/relationships/image" Target="../media/image132.png"/><Relationship Id="rId7" Type="http://schemas.openxmlformats.org/officeDocument/2006/relationships/image" Target="../media/image119.png"/><Relationship Id="rId12" Type="http://schemas.openxmlformats.org/officeDocument/2006/relationships/image" Target="../media/image63.png"/><Relationship Id="rId17" Type="http://schemas.openxmlformats.org/officeDocument/2006/relationships/image" Target="../media/image128.png"/><Relationship Id="rId2" Type="http://schemas.openxmlformats.org/officeDocument/2006/relationships/image" Target="../media/image114.png"/><Relationship Id="rId16" Type="http://schemas.openxmlformats.org/officeDocument/2006/relationships/image" Target="../media/image127.png"/><Relationship Id="rId20" Type="http://schemas.openxmlformats.org/officeDocument/2006/relationships/image" Target="../media/image131.png"/><Relationship Id="rId1" Type="http://schemas.openxmlformats.org/officeDocument/2006/relationships/slideLayout" Target="../slideLayouts/slideLayout3.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png"/><Relationship Id="rId15" Type="http://schemas.openxmlformats.org/officeDocument/2006/relationships/image" Target="../media/image126.png"/><Relationship Id="rId10" Type="http://schemas.openxmlformats.org/officeDocument/2006/relationships/image" Target="../media/image122.png"/><Relationship Id="rId19" Type="http://schemas.openxmlformats.org/officeDocument/2006/relationships/image" Target="../media/image130.png"/><Relationship Id="rId4" Type="http://schemas.openxmlformats.org/officeDocument/2006/relationships/image" Target="../media/image116.png"/><Relationship Id="rId9" Type="http://schemas.openxmlformats.org/officeDocument/2006/relationships/image" Target="../media/image121.png"/><Relationship Id="rId14" Type="http://schemas.openxmlformats.org/officeDocument/2006/relationships/image" Target="../media/image12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3.xml"/><Relationship Id="rId5" Type="http://schemas.openxmlformats.org/officeDocument/2006/relationships/image" Target="../media/image137.png"/><Relationship Id="rId4" Type="http://schemas.openxmlformats.org/officeDocument/2006/relationships/image" Target="../media/image136.png"/></Relationships>
</file>

<file path=ppt/slides/_rels/slide8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4.png"/><Relationship Id="rId1" Type="http://schemas.openxmlformats.org/officeDocument/2006/relationships/slideLayout" Target="../slideLayouts/slideLayout3.xml"/><Relationship Id="rId5" Type="http://schemas.openxmlformats.org/officeDocument/2006/relationships/image" Target="../media/image140.png"/><Relationship Id="rId4" Type="http://schemas.openxmlformats.org/officeDocument/2006/relationships/image" Target="../media/image139.png"/></Relationships>
</file>

<file path=ppt/slides/_rels/slide82.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image" Target="../media/image141.png"/><Relationship Id="rId1" Type="http://schemas.openxmlformats.org/officeDocument/2006/relationships/slideLayout" Target="../slideLayouts/slideLayout3.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8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3.xml"/><Relationship Id="rId5" Type="http://schemas.openxmlformats.org/officeDocument/2006/relationships/image" Target="../media/image151.png"/><Relationship Id="rId4" Type="http://schemas.openxmlformats.org/officeDocument/2006/relationships/image" Target="../media/image150.png"/></Relationships>
</file>

<file path=ppt/slides/_rels/slide8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3.xml"/><Relationship Id="rId5" Type="http://schemas.openxmlformats.org/officeDocument/2006/relationships/image" Target="../media/image155.png"/><Relationship Id="rId4" Type="http://schemas.openxmlformats.org/officeDocument/2006/relationships/image" Target="../media/image154.png"/></Relationships>
</file>

<file path=ppt/slides/_rels/slide8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3.xml"/><Relationship Id="rId5" Type="http://schemas.openxmlformats.org/officeDocument/2006/relationships/image" Target="../media/image158.png"/><Relationship Id="rId4" Type="http://schemas.openxmlformats.org/officeDocument/2006/relationships/image" Target="../media/image154.png"/></Relationships>
</file>

<file path=ppt/slides/_rels/slide8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3.xml"/><Relationship Id="rId5" Type="http://schemas.openxmlformats.org/officeDocument/2006/relationships/image" Target="../media/image162.png"/><Relationship Id="rId4" Type="http://schemas.openxmlformats.org/officeDocument/2006/relationships/image" Target="../media/image161.png"/></Relationships>
</file>

<file path=ppt/slides/_rels/slide87.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64.png"/><Relationship Id="rId7" Type="http://schemas.openxmlformats.org/officeDocument/2006/relationships/image" Target="../media/image168.png"/><Relationship Id="rId2" Type="http://schemas.openxmlformats.org/officeDocument/2006/relationships/image" Target="../media/image163.png"/><Relationship Id="rId1" Type="http://schemas.openxmlformats.org/officeDocument/2006/relationships/slideLayout" Target="../slideLayouts/slideLayout3.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 Id="rId9" Type="http://schemas.openxmlformats.org/officeDocument/2006/relationships/image" Target="../media/image170.png"/></Relationships>
</file>

<file path=ppt/slides/_rels/slide88.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hyperlink" Target="http://www.odbms.org/download/dean-keynote-ladis2009.pdf" TargetMode="External"/><Relationship Id="rId7" Type="http://schemas.openxmlformats.org/officeDocument/2006/relationships/image" Target="../media/image175.png"/><Relationship Id="rId2" Type="http://schemas.openxmlformats.org/officeDocument/2006/relationships/image" Target="../media/image171.png"/><Relationship Id="rId1" Type="http://schemas.openxmlformats.org/officeDocument/2006/relationships/slideLayout" Target="../slideLayouts/slideLayout3.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 Id="rId9" Type="http://schemas.openxmlformats.org/officeDocument/2006/relationships/image" Target="../media/image17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defTabSz="856939">
              <a:defRPr/>
            </a:pPr>
            <a:r>
              <a:rPr lang="en-IN" dirty="0"/>
              <a:t>MapReduce programming </a:t>
            </a:r>
            <a:r>
              <a:rPr lang="en-US" altLang="en-US" sz="7200" dirty="0">
                <a:latin typeface="+mn-lt"/>
                <a:ea typeface="+mn-ea"/>
                <a:cs typeface="+mn-cs"/>
              </a:rPr>
              <a:t>– part I</a:t>
            </a:r>
          </a:p>
        </p:txBody>
      </p:sp>
      <p:pic>
        <p:nvPicPr>
          <p:cNvPr id="5" name="Picture 4" descr="E:\Images\elephant_sq - Copy.png"/>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21693" y="4655108"/>
            <a:ext cx="3041626" cy="267856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2E9943A-2428-7C8F-681C-DBA6574569E5}"/>
              </a:ext>
            </a:extLst>
          </p:cNvPr>
          <p:cNvSpPr txBox="1"/>
          <p:nvPr/>
        </p:nvSpPr>
        <p:spPr>
          <a:xfrm>
            <a:off x="457200" y="7631668"/>
            <a:ext cx="312906" cy="369332"/>
          </a:xfrm>
          <a:prstGeom prst="rect">
            <a:avLst/>
          </a:prstGeom>
          <a:noFill/>
        </p:spPr>
        <p:txBody>
          <a:bodyPr wrap="none" rtlCol="0">
            <a:spAutoFit/>
          </a:bodyPr>
          <a:lstStyle/>
          <a:p>
            <a:fld id="{D6921B60-5932-4444-96F9-C59B9A75E9CC}" type="slidenum">
              <a:rPr lang="en-IN" smtClean="0"/>
              <a:t>1</a:t>
            </a:fld>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fltVal val="0"/>
                                          </p:val>
                                        </p:tav>
                                        <p:tav tm="100000">
                                          <p:val>
                                            <p:strVal val="#ppt_w"/>
                                          </p:val>
                                        </p:tav>
                                      </p:tavLst>
                                    </p:anim>
                                    <p:anim calcmode="lin" valueType="num">
                                      <p:cBhvr>
                                        <p:cTn id="13" dur="1000" fill="hold"/>
                                        <p:tgtEl>
                                          <p:spTgt spid="5"/>
                                        </p:tgtEl>
                                        <p:attrNameLst>
                                          <p:attrName>ppt_h</p:attrName>
                                        </p:attrNameLst>
                                      </p:cBhvr>
                                      <p:tavLst>
                                        <p:tav tm="0">
                                          <p:val>
                                            <p:fltVal val="0"/>
                                          </p:val>
                                        </p:tav>
                                        <p:tav tm="100000">
                                          <p:val>
                                            <p:strVal val="#ppt_h"/>
                                          </p:val>
                                        </p:tav>
                                      </p:tavLst>
                                    </p:anim>
                                    <p:animEffect transition="in" filter="fade">
                                      <p:cBhvr>
                                        <p:cTn id="14"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 name="Picture 7" descr="D:\Anish_Training_Data\Images\tech-logo\Hadoop\hdfs1.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69715" y="4865732"/>
            <a:ext cx="3358677" cy="335867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infospace.ischool.syr.edu/files/2014/12/952fc26af9244c575b2ce416ed3f7d6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1600" y="2590800"/>
            <a:ext cx="4250826" cy="2062439"/>
          </a:xfrm>
          <a:prstGeom prst="rect">
            <a:avLst/>
          </a:prstGeom>
          <a:noFill/>
          <a:extLst>
            <a:ext uri="{909E8E84-426E-40DD-AFC4-6F175D3DCCD1}">
              <a14:hiddenFill xmlns:a14="http://schemas.microsoft.com/office/drawing/2010/main">
                <a:solidFill>
                  <a:srgbClr val="FFFFFF"/>
                </a:solidFill>
              </a14:hiddenFill>
            </a:ext>
          </a:extLst>
        </p:spPr>
      </p:pic>
      <p:sp>
        <p:nvSpPr>
          <p:cNvPr id="19458" name="Title 1"/>
          <p:cNvSpPr>
            <a:spLocks noGrp="1"/>
          </p:cNvSpPr>
          <p:nvPr>
            <p:ph type="title"/>
          </p:nvPr>
        </p:nvSpPr>
        <p:spPr/>
        <p:txBody>
          <a:bodyPr anchor="t"/>
          <a:lstStyle/>
          <a:p>
            <a:r>
              <a:rPr lang="en-US" altLang="en-US" dirty="0"/>
              <a:t>Hadoop Components</a:t>
            </a:r>
          </a:p>
        </p:txBody>
      </p:sp>
      <p:sp>
        <p:nvSpPr>
          <p:cNvPr id="19459" name="Content Placeholder 2"/>
          <p:cNvSpPr>
            <a:spLocks noGrp="1"/>
          </p:cNvSpPr>
          <p:nvPr>
            <p:ph idx="4294967295"/>
          </p:nvPr>
        </p:nvSpPr>
        <p:spPr>
          <a:xfrm>
            <a:off x="730611" y="1600200"/>
            <a:ext cx="13016779" cy="1092200"/>
          </a:xfrm>
          <a:prstGeom prst="rect">
            <a:avLst/>
          </a:prstGeom>
        </p:spPr>
        <p:txBody>
          <a:bodyPr rtlCol="0">
            <a:normAutofit/>
          </a:bodyPr>
          <a:lstStyle/>
          <a:p>
            <a:pPr marL="0" indent="0" defTabSz="1306221">
              <a:buNone/>
              <a:defRPr/>
            </a:pPr>
            <a:r>
              <a:rPr lang="en-US" altLang="en-US" sz="3700" b="1" dirty="0">
                <a:solidFill>
                  <a:schemeClr val="accent1">
                    <a:lumMod val="50000"/>
                  </a:schemeClr>
                </a:solidFill>
              </a:rPr>
              <a:t>Hadoop consists of Four key parts</a:t>
            </a:r>
          </a:p>
        </p:txBody>
      </p:sp>
      <p:pic>
        <p:nvPicPr>
          <p:cNvPr id="1030" name="Picture 6" descr="D:\Anish_Training_Data\Images\tech-logo\Hadoop\hive_logo_medium.jp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28392" y="6063672"/>
            <a:ext cx="3694545" cy="113145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flipV="1">
            <a:off x="3276600" y="4267200"/>
            <a:ext cx="4030413" cy="1905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p:cNvCxnSpPr>
          <p:nvPr/>
        </p:nvCxnSpPr>
        <p:spPr>
          <a:xfrm flipV="1">
            <a:off x="6244064" y="4267200"/>
            <a:ext cx="1062949" cy="17964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flipV="1">
            <a:off x="7307014" y="4267200"/>
            <a:ext cx="4275386" cy="190500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3" descr="D:\Anish_Training_Data\Images\tech-logo\Hadoop\Integrations-hadoopyarn-340x216.png">
            <a:extLst>
              <a:ext uri="{FF2B5EF4-FFF2-40B4-BE49-F238E27FC236}">
                <a16:creationId xmlns:a16="http://schemas.microsoft.com/office/drawing/2014/main" id="{5F7023D7-28F2-E62B-3DEF-82CE53096C0F}"/>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277601" y="5717760"/>
            <a:ext cx="2667000" cy="1694329"/>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4608C60E-A7DB-E0E9-2D23-696946046EC5}"/>
              </a:ext>
            </a:extLst>
          </p:cNvPr>
          <p:cNvCxnSpPr>
            <a:cxnSpLocks/>
          </p:cNvCxnSpPr>
          <p:nvPr/>
        </p:nvCxnSpPr>
        <p:spPr>
          <a:xfrm flipH="1" flipV="1">
            <a:off x="7315200" y="4310706"/>
            <a:ext cx="1970201" cy="1861494"/>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306C6883-495C-55BA-29AC-9195FF17ED67}"/>
              </a:ext>
            </a:extLst>
          </p:cNvPr>
          <p:cNvPicPr>
            <a:picLocks noChangeAspect="1"/>
          </p:cNvPicPr>
          <p:nvPr/>
        </p:nvPicPr>
        <p:blipFill>
          <a:blip r:embed="rId6"/>
          <a:stretch>
            <a:fillRect/>
          </a:stretch>
        </p:blipFill>
        <p:spPr>
          <a:xfrm>
            <a:off x="8534400" y="6215706"/>
            <a:ext cx="2100318" cy="1816193"/>
          </a:xfrm>
          <a:prstGeom prst="rect">
            <a:avLst/>
          </a:prstGeom>
        </p:spPr>
      </p:pic>
      <p:sp>
        <p:nvSpPr>
          <p:cNvPr id="3" name="TextBox 2">
            <a:extLst>
              <a:ext uri="{FF2B5EF4-FFF2-40B4-BE49-F238E27FC236}">
                <a16:creationId xmlns:a16="http://schemas.microsoft.com/office/drawing/2014/main" id="{11153ED1-9694-1A85-1C8B-D2186180D531}"/>
              </a:ext>
            </a:extLst>
          </p:cNvPr>
          <p:cNvSpPr txBox="1"/>
          <p:nvPr/>
        </p:nvSpPr>
        <p:spPr>
          <a:xfrm>
            <a:off x="457200" y="7620000"/>
            <a:ext cx="312906" cy="369332"/>
          </a:xfrm>
          <a:prstGeom prst="rect">
            <a:avLst/>
          </a:prstGeom>
          <a:noFill/>
        </p:spPr>
        <p:txBody>
          <a:bodyPr wrap="none" rtlCol="0">
            <a:spAutoFit/>
          </a:bodyPr>
          <a:lstStyle/>
          <a:p>
            <a:fld id="{D6921B60-5932-4444-96F9-C59B9A75E9CC}" type="slidenum">
              <a:rPr lang="en-IN" smtClean="0"/>
              <a:t>10</a:t>
            </a:fld>
            <a:endParaRPr lang="en-IN" dirty="0"/>
          </a:p>
        </p:txBody>
      </p:sp>
    </p:spTree>
    <p:extLst>
      <p:ext uri="{BB962C8B-B14F-4D97-AF65-F5344CB8AC3E}">
        <p14:creationId xmlns:p14="http://schemas.microsoft.com/office/powerpoint/2010/main" val="3740627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Effect transition="in" filter="fade">
                                      <p:cBhvr>
                                        <p:cTn id="9" dur="10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13" presetClass="entr" presetSubtype="32" fill="hold" nodeType="clickEffect">
                                  <p:stCondLst>
                                    <p:cond delay="0"/>
                                  </p:stCondLst>
                                  <p:childTnLst>
                                    <p:set>
                                      <p:cBhvr>
                                        <p:cTn id="13" dur="1" fill="hold">
                                          <p:stCondLst>
                                            <p:cond delay="0"/>
                                          </p:stCondLst>
                                        </p:cTn>
                                        <p:tgtEl>
                                          <p:spTgt spid="1031"/>
                                        </p:tgtEl>
                                        <p:attrNameLst>
                                          <p:attrName>style.visibility</p:attrName>
                                        </p:attrNameLst>
                                      </p:cBhvr>
                                      <p:to>
                                        <p:strVal val="visible"/>
                                      </p:to>
                                    </p:set>
                                    <p:animEffect transition="in" filter="plus(out)">
                                      <p:cBhvr>
                                        <p:cTn id="14" dur="2000"/>
                                        <p:tgtEl>
                                          <p:spTgt spid="1031"/>
                                        </p:tgtEl>
                                      </p:cBhvr>
                                    </p:animEffect>
                                  </p:childTnLst>
                                </p:cTn>
                              </p:par>
                              <p:par>
                                <p:cTn id="15" presetID="6" presetClass="entr" presetSubtype="16"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ircle(in)">
                                      <p:cBhvr>
                                        <p:cTn id="17" dur="2000"/>
                                        <p:tgtEl>
                                          <p:spTgt spid="6"/>
                                        </p:tgtEl>
                                      </p:cBhvr>
                                    </p:animEffect>
                                  </p:childTnLst>
                                </p:cTn>
                              </p:par>
                              <p:par>
                                <p:cTn id="18" presetID="6" presetClass="entr" presetSubtype="16"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circle(in)">
                                      <p:cBhvr>
                                        <p:cTn id="20" dur="20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3" presetClass="entr" presetSubtype="32" fill="hold" nodeType="click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plus(out)">
                                      <p:cBhvr>
                                        <p:cTn id="25" dur="2000"/>
                                        <p:tgtEl>
                                          <p:spTgt spid="1030"/>
                                        </p:tgtEl>
                                      </p:cBhvr>
                                    </p:animEffect>
                                  </p:childTnLst>
                                </p:cTn>
                              </p:par>
                              <p:par>
                                <p:cTn id="26" presetID="6" presetClass="entr" presetSubtype="16"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circle(in)">
                                      <p:cBhvr>
                                        <p:cTn id="28" dur="200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13" presetClass="entr" presetSubtype="32"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plus(out)">
                                      <p:cBhvr>
                                        <p:cTn id="33" dur="2000"/>
                                        <p:tgtEl>
                                          <p:spTgt spid="2"/>
                                        </p:tgtEl>
                                      </p:cBhvr>
                                    </p:animEffect>
                                  </p:childTnLst>
                                </p:cTn>
                              </p:par>
                              <p:par>
                                <p:cTn id="34" presetID="6" presetClass="entr" presetSubtype="16" fill="hold"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circle(in)">
                                      <p:cBhvr>
                                        <p:cTn id="36"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66800" y="457200"/>
            <a:ext cx="15800832" cy="907941"/>
          </a:xfrm>
          <a:prstGeom prst="rect">
            <a:avLst/>
          </a:prstGeom>
        </p:spPr>
        <p:txBody>
          <a:bodyPr vert="horz" wrap="square" lIns="0" tIns="15240" rIns="0" bIns="0" rtlCol="0" anchor="ctr" anchorCtr="0">
            <a:spAutoFit/>
          </a:bodyPr>
          <a:lstStyle/>
          <a:p>
            <a:pPr marL="91440">
              <a:spcBef>
                <a:spcPts val="120"/>
              </a:spcBef>
            </a:pPr>
            <a:r>
              <a:rPr spc="-12" dirty="0"/>
              <a:t>Background</a:t>
            </a:r>
            <a:r>
              <a:rPr lang="en-IN" spc="-12" dirty="0"/>
              <a:t> to Map Reduce</a:t>
            </a:r>
            <a:endParaRPr spc="-12" dirty="0"/>
          </a:p>
        </p:txBody>
      </p:sp>
      <p:sp>
        <p:nvSpPr>
          <p:cNvPr id="6" name="object 6"/>
          <p:cNvSpPr txBox="1">
            <a:spLocks noGrp="1"/>
          </p:cNvSpPr>
          <p:nvPr>
            <p:ph type="sldNum" sz="quarter" idx="7"/>
          </p:nvPr>
        </p:nvSpPr>
        <p:spPr>
          <a:xfrm>
            <a:off x="8428990" y="6540658"/>
            <a:ext cx="216534" cy="153670"/>
          </a:xfrm>
          <a:prstGeom prst="rect">
            <a:avLst/>
          </a:prstGeom>
        </p:spPr>
        <p:txBody>
          <a:bodyPr vert="horz" wrap="square" lIns="0" tIns="0" rIns="0" bIns="0" rtlCol="0">
            <a:spAutoFit/>
          </a:bodyPr>
          <a:lstStyle>
            <a:defPPr>
              <a:defRPr kern="0"/>
            </a:defPPr>
            <a:lvl1pPr>
              <a:defRPr sz="900" b="0" i="0">
                <a:solidFill>
                  <a:srgbClr val="B41F34"/>
                </a:solidFill>
                <a:latin typeface="Arial"/>
                <a:cs typeface="Arial"/>
              </a:defRPr>
            </a:lvl1pPr>
          </a:lstStyle>
          <a:p>
            <a:pPr marL="101600">
              <a:spcBef>
                <a:spcPts val="15"/>
              </a:spcBef>
            </a:pPr>
            <a:fld id="{81D60167-4931-47E6-BA6A-407CBD079E47}" type="slidenum">
              <a:rPr lang="en-IN" spc="-50" smtClean="0"/>
              <a:pPr marL="101600">
                <a:spcBef>
                  <a:spcPts val="15"/>
                </a:spcBef>
              </a:pPr>
              <a:t>11</a:t>
            </a:fld>
            <a:endParaRPr spc="-60" dirty="0"/>
          </a:p>
        </p:txBody>
      </p:sp>
      <p:sp>
        <p:nvSpPr>
          <p:cNvPr id="3" name="object 3"/>
          <p:cNvSpPr txBox="1"/>
          <p:nvPr/>
        </p:nvSpPr>
        <p:spPr>
          <a:xfrm>
            <a:off x="2133600" y="2286000"/>
            <a:ext cx="9389364" cy="4889031"/>
          </a:xfrm>
          <a:prstGeom prst="rect">
            <a:avLst/>
          </a:prstGeom>
        </p:spPr>
        <p:txBody>
          <a:bodyPr vert="horz" wrap="square" lIns="0" tIns="15240" rIns="0" bIns="0" rtlCol="0">
            <a:spAutoFit/>
          </a:bodyPr>
          <a:lstStyle/>
          <a:p>
            <a:pPr marL="288035" indent="-272795">
              <a:spcBef>
                <a:spcPts val="120"/>
              </a:spcBef>
              <a:buChar char="•"/>
              <a:tabLst>
                <a:tab pos="288035" algn="l"/>
              </a:tabLst>
            </a:pPr>
            <a:r>
              <a:rPr sz="2880" spc="-12" dirty="0">
                <a:latin typeface="+mn-lt"/>
                <a:cs typeface="Arial"/>
              </a:rPr>
              <a:t>Traditional</a:t>
            </a:r>
            <a:r>
              <a:rPr sz="2880" spc="-96" dirty="0">
                <a:latin typeface="+mn-lt"/>
                <a:cs typeface="Arial"/>
              </a:rPr>
              <a:t> </a:t>
            </a:r>
            <a:r>
              <a:rPr sz="2880" dirty="0">
                <a:latin typeface="+mn-lt"/>
                <a:cs typeface="Arial"/>
              </a:rPr>
              <a:t>programming</a:t>
            </a:r>
            <a:r>
              <a:rPr sz="2880" spc="-96" dirty="0">
                <a:latin typeface="+mn-lt"/>
                <a:cs typeface="Arial"/>
              </a:rPr>
              <a:t> </a:t>
            </a:r>
            <a:r>
              <a:rPr sz="2880" dirty="0">
                <a:latin typeface="+mn-lt"/>
                <a:cs typeface="Arial"/>
              </a:rPr>
              <a:t>is</a:t>
            </a:r>
            <a:r>
              <a:rPr sz="2880" spc="-96" dirty="0">
                <a:latin typeface="+mn-lt"/>
                <a:cs typeface="Arial"/>
              </a:rPr>
              <a:t> </a:t>
            </a:r>
            <a:r>
              <a:rPr sz="2880" spc="-12" dirty="0">
                <a:latin typeface="+mn-lt"/>
                <a:cs typeface="Arial"/>
              </a:rPr>
              <a:t>serial</a:t>
            </a:r>
            <a:endParaRPr sz="2880" dirty="0">
              <a:latin typeface="+mn-lt"/>
              <a:cs typeface="Arial"/>
            </a:endParaRPr>
          </a:p>
          <a:p>
            <a:pPr>
              <a:spcBef>
                <a:spcPts val="3078"/>
              </a:spcBef>
              <a:buFont typeface="Arial"/>
              <a:buChar char="•"/>
            </a:pPr>
            <a:endParaRPr sz="2880" dirty="0">
              <a:latin typeface="+mn-lt"/>
              <a:cs typeface="Arial"/>
            </a:endParaRPr>
          </a:p>
          <a:p>
            <a:pPr marL="288035" indent="-272795">
              <a:buChar char="•"/>
              <a:tabLst>
                <a:tab pos="288035" algn="l"/>
              </a:tabLst>
            </a:pPr>
            <a:r>
              <a:rPr sz="2880" dirty="0">
                <a:latin typeface="+mn-lt"/>
                <a:cs typeface="Arial"/>
              </a:rPr>
              <a:t>Parallel</a:t>
            </a:r>
            <a:r>
              <a:rPr sz="2880" spc="-114" dirty="0">
                <a:latin typeface="+mn-lt"/>
                <a:cs typeface="Arial"/>
              </a:rPr>
              <a:t> </a:t>
            </a:r>
            <a:r>
              <a:rPr sz="2880" spc="-12" dirty="0">
                <a:latin typeface="+mn-lt"/>
                <a:cs typeface="Arial"/>
              </a:rPr>
              <a:t>programming</a:t>
            </a:r>
            <a:endParaRPr sz="2880" dirty="0">
              <a:latin typeface="+mn-lt"/>
              <a:cs typeface="Arial"/>
            </a:endParaRPr>
          </a:p>
          <a:p>
            <a:pPr marL="562356" marR="51816" lvl="1" indent="-272795">
              <a:spcBef>
                <a:spcPts val="624"/>
              </a:spcBef>
              <a:buChar char="–"/>
              <a:tabLst>
                <a:tab pos="563880" algn="l"/>
              </a:tabLst>
            </a:pPr>
            <a:r>
              <a:rPr sz="2400" dirty="0">
                <a:latin typeface="+mn-lt"/>
                <a:cs typeface="Arial"/>
              </a:rPr>
              <a:t>Break</a:t>
            </a:r>
            <a:r>
              <a:rPr sz="2400" spc="-72" dirty="0">
                <a:latin typeface="+mn-lt"/>
                <a:cs typeface="Arial"/>
              </a:rPr>
              <a:t> </a:t>
            </a:r>
            <a:r>
              <a:rPr sz="2400" dirty="0">
                <a:latin typeface="+mn-lt"/>
                <a:cs typeface="Arial"/>
              </a:rPr>
              <a:t>processing</a:t>
            </a:r>
            <a:r>
              <a:rPr sz="2400" spc="-72" dirty="0">
                <a:latin typeface="+mn-lt"/>
                <a:cs typeface="Arial"/>
              </a:rPr>
              <a:t> </a:t>
            </a:r>
            <a:r>
              <a:rPr sz="2400" dirty="0">
                <a:latin typeface="+mn-lt"/>
                <a:cs typeface="Arial"/>
              </a:rPr>
              <a:t>into</a:t>
            </a:r>
            <a:r>
              <a:rPr sz="2400" spc="-72" dirty="0">
                <a:latin typeface="+mn-lt"/>
                <a:cs typeface="Arial"/>
              </a:rPr>
              <a:t> </a:t>
            </a:r>
            <a:r>
              <a:rPr sz="2400" dirty="0">
                <a:latin typeface="+mn-lt"/>
                <a:cs typeface="Arial"/>
              </a:rPr>
              <a:t>parts</a:t>
            </a:r>
            <a:r>
              <a:rPr sz="2400" spc="-72" dirty="0">
                <a:latin typeface="+mn-lt"/>
                <a:cs typeface="Arial"/>
              </a:rPr>
              <a:t> </a:t>
            </a:r>
            <a:r>
              <a:rPr sz="2400" dirty="0">
                <a:latin typeface="+mn-lt"/>
                <a:cs typeface="Arial"/>
              </a:rPr>
              <a:t>that</a:t>
            </a:r>
            <a:r>
              <a:rPr sz="2400" spc="-72" dirty="0">
                <a:latin typeface="+mn-lt"/>
                <a:cs typeface="Arial"/>
              </a:rPr>
              <a:t> </a:t>
            </a:r>
            <a:r>
              <a:rPr sz="2400" dirty="0">
                <a:latin typeface="+mn-lt"/>
                <a:cs typeface="Arial"/>
              </a:rPr>
              <a:t>can</a:t>
            </a:r>
            <a:r>
              <a:rPr sz="2400" spc="-72" dirty="0">
                <a:latin typeface="+mn-lt"/>
                <a:cs typeface="Arial"/>
              </a:rPr>
              <a:t> </a:t>
            </a:r>
            <a:r>
              <a:rPr sz="2400" dirty="0">
                <a:latin typeface="+mn-lt"/>
                <a:cs typeface="Arial"/>
              </a:rPr>
              <a:t>be</a:t>
            </a:r>
            <a:r>
              <a:rPr sz="2400" spc="-72" dirty="0">
                <a:latin typeface="+mn-lt"/>
                <a:cs typeface="Arial"/>
              </a:rPr>
              <a:t> </a:t>
            </a:r>
            <a:r>
              <a:rPr sz="2400" dirty="0">
                <a:latin typeface="+mn-lt"/>
                <a:cs typeface="Arial"/>
              </a:rPr>
              <a:t>executed</a:t>
            </a:r>
            <a:r>
              <a:rPr sz="2400" spc="-72" dirty="0">
                <a:latin typeface="+mn-lt"/>
                <a:cs typeface="Arial"/>
              </a:rPr>
              <a:t> </a:t>
            </a:r>
            <a:r>
              <a:rPr sz="2400" dirty="0">
                <a:latin typeface="+mn-lt"/>
                <a:cs typeface="Arial"/>
              </a:rPr>
              <a:t>concurrently</a:t>
            </a:r>
            <a:r>
              <a:rPr sz="2400" spc="-72" dirty="0">
                <a:latin typeface="+mn-lt"/>
                <a:cs typeface="Arial"/>
              </a:rPr>
              <a:t> </a:t>
            </a:r>
            <a:r>
              <a:rPr sz="2400" spc="-30" dirty="0">
                <a:latin typeface="+mn-lt"/>
                <a:cs typeface="Arial"/>
              </a:rPr>
              <a:t>on 	</a:t>
            </a:r>
            <a:r>
              <a:rPr sz="2400" dirty="0">
                <a:latin typeface="+mn-lt"/>
                <a:cs typeface="Arial"/>
              </a:rPr>
              <a:t>multiple</a:t>
            </a:r>
            <a:r>
              <a:rPr sz="2400" spc="-78" dirty="0">
                <a:latin typeface="+mn-lt"/>
                <a:cs typeface="Arial"/>
              </a:rPr>
              <a:t> </a:t>
            </a:r>
            <a:r>
              <a:rPr sz="2400" spc="-12" dirty="0">
                <a:latin typeface="+mn-lt"/>
                <a:cs typeface="Arial"/>
              </a:rPr>
              <a:t>processors</a:t>
            </a:r>
            <a:endParaRPr sz="2400" dirty="0">
              <a:latin typeface="+mn-lt"/>
              <a:cs typeface="Arial"/>
            </a:endParaRPr>
          </a:p>
          <a:p>
            <a:pPr lvl="1">
              <a:spcBef>
                <a:spcPts val="2034"/>
              </a:spcBef>
              <a:buFont typeface="Arial"/>
              <a:buChar char="–"/>
            </a:pPr>
            <a:endParaRPr sz="2400" dirty="0">
              <a:latin typeface="+mn-lt"/>
              <a:cs typeface="Arial"/>
            </a:endParaRPr>
          </a:p>
          <a:p>
            <a:pPr marL="288035" indent="-272795">
              <a:buChar char="•"/>
              <a:tabLst>
                <a:tab pos="288035" algn="l"/>
              </a:tabLst>
            </a:pPr>
            <a:r>
              <a:rPr sz="2880" spc="-12" dirty="0">
                <a:latin typeface="+mn-lt"/>
                <a:cs typeface="Arial"/>
              </a:rPr>
              <a:t>Challenge</a:t>
            </a:r>
            <a:endParaRPr sz="2880" dirty="0">
              <a:latin typeface="+mn-lt"/>
              <a:cs typeface="Arial"/>
            </a:endParaRPr>
          </a:p>
          <a:p>
            <a:pPr marL="562356" lvl="1" indent="-272795">
              <a:spcBef>
                <a:spcPts val="624"/>
              </a:spcBef>
              <a:buChar char="–"/>
              <a:tabLst>
                <a:tab pos="562356" algn="l"/>
              </a:tabLst>
            </a:pPr>
            <a:r>
              <a:rPr sz="2400" dirty="0">
                <a:latin typeface="+mn-lt"/>
                <a:cs typeface="Arial"/>
              </a:rPr>
              <a:t>Identify</a:t>
            </a:r>
            <a:r>
              <a:rPr sz="2400" spc="-48" dirty="0">
                <a:latin typeface="+mn-lt"/>
                <a:cs typeface="Arial"/>
              </a:rPr>
              <a:t> </a:t>
            </a:r>
            <a:r>
              <a:rPr sz="2400" dirty="0">
                <a:latin typeface="+mn-lt"/>
                <a:cs typeface="Arial"/>
              </a:rPr>
              <a:t>tasks</a:t>
            </a:r>
            <a:r>
              <a:rPr sz="2400" spc="-42" dirty="0">
                <a:latin typeface="+mn-lt"/>
                <a:cs typeface="Arial"/>
              </a:rPr>
              <a:t> </a:t>
            </a:r>
            <a:r>
              <a:rPr sz="2400" dirty="0">
                <a:latin typeface="+mn-lt"/>
                <a:cs typeface="Arial"/>
              </a:rPr>
              <a:t>that</a:t>
            </a:r>
            <a:r>
              <a:rPr sz="2400" spc="-48" dirty="0">
                <a:latin typeface="+mn-lt"/>
                <a:cs typeface="Arial"/>
              </a:rPr>
              <a:t> </a:t>
            </a:r>
            <a:r>
              <a:rPr sz="2400" dirty="0">
                <a:latin typeface="+mn-lt"/>
                <a:cs typeface="Arial"/>
              </a:rPr>
              <a:t>can</a:t>
            </a:r>
            <a:r>
              <a:rPr sz="2400" spc="-42" dirty="0">
                <a:latin typeface="+mn-lt"/>
                <a:cs typeface="Arial"/>
              </a:rPr>
              <a:t> </a:t>
            </a:r>
            <a:r>
              <a:rPr sz="2400" dirty="0">
                <a:latin typeface="+mn-lt"/>
                <a:cs typeface="Arial"/>
              </a:rPr>
              <a:t>run</a:t>
            </a:r>
            <a:r>
              <a:rPr sz="2400" spc="-48" dirty="0">
                <a:latin typeface="+mn-lt"/>
                <a:cs typeface="Arial"/>
              </a:rPr>
              <a:t> </a:t>
            </a:r>
            <a:r>
              <a:rPr sz="2400" spc="-12" dirty="0">
                <a:latin typeface="+mn-lt"/>
                <a:cs typeface="Arial"/>
              </a:rPr>
              <a:t>concurrently</a:t>
            </a:r>
            <a:endParaRPr sz="2400" dirty="0">
              <a:latin typeface="+mn-lt"/>
              <a:cs typeface="Arial"/>
            </a:endParaRPr>
          </a:p>
          <a:p>
            <a:pPr marL="1660398"/>
            <a:r>
              <a:rPr sz="2400" dirty="0">
                <a:latin typeface="+mn-lt"/>
                <a:cs typeface="Arial"/>
              </a:rPr>
              <a:t>and/or</a:t>
            </a:r>
            <a:r>
              <a:rPr sz="2400" spc="-60" dirty="0">
                <a:latin typeface="+mn-lt"/>
                <a:cs typeface="Arial"/>
              </a:rPr>
              <a:t> </a:t>
            </a:r>
            <a:r>
              <a:rPr sz="2400" dirty="0">
                <a:latin typeface="+mn-lt"/>
                <a:cs typeface="Arial"/>
              </a:rPr>
              <a:t>groups</a:t>
            </a:r>
            <a:r>
              <a:rPr sz="2400" spc="-60" dirty="0">
                <a:latin typeface="+mn-lt"/>
                <a:cs typeface="Arial"/>
              </a:rPr>
              <a:t> </a:t>
            </a:r>
            <a:r>
              <a:rPr sz="2400" dirty="0">
                <a:latin typeface="+mn-lt"/>
                <a:cs typeface="Arial"/>
              </a:rPr>
              <a:t>of</a:t>
            </a:r>
            <a:r>
              <a:rPr sz="2400" spc="-66" dirty="0">
                <a:latin typeface="+mn-lt"/>
                <a:cs typeface="Arial"/>
              </a:rPr>
              <a:t> </a:t>
            </a:r>
            <a:r>
              <a:rPr sz="2400" dirty="0">
                <a:latin typeface="+mn-lt"/>
                <a:cs typeface="Arial"/>
              </a:rPr>
              <a:t>data</a:t>
            </a:r>
            <a:r>
              <a:rPr sz="2400" spc="-54" dirty="0">
                <a:latin typeface="+mn-lt"/>
                <a:cs typeface="Arial"/>
              </a:rPr>
              <a:t> </a:t>
            </a:r>
            <a:r>
              <a:rPr sz="2400" dirty="0">
                <a:latin typeface="+mn-lt"/>
                <a:cs typeface="Arial"/>
              </a:rPr>
              <a:t>that</a:t>
            </a:r>
            <a:r>
              <a:rPr sz="2400" spc="-66" dirty="0">
                <a:latin typeface="+mn-lt"/>
                <a:cs typeface="Arial"/>
              </a:rPr>
              <a:t> </a:t>
            </a:r>
            <a:r>
              <a:rPr sz="2400" dirty="0">
                <a:latin typeface="+mn-lt"/>
                <a:cs typeface="Arial"/>
              </a:rPr>
              <a:t>can</a:t>
            </a:r>
            <a:r>
              <a:rPr sz="2400" spc="-60" dirty="0">
                <a:latin typeface="+mn-lt"/>
                <a:cs typeface="Arial"/>
              </a:rPr>
              <a:t> </a:t>
            </a:r>
            <a:r>
              <a:rPr sz="2400" dirty="0">
                <a:latin typeface="+mn-lt"/>
                <a:cs typeface="Arial"/>
              </a:rPr>
              <a:t>be</a:t>
            </a:r>
            <a:r>
              <a:rPr sz="2400" spc="-54" dirty="0">
                <a:latin typeface="+mn-lt"/>
                <a:cs typeface="Arial"/>
              </a:rPr>
              <a:t> </a:t>
            </a:r>
            <a:r>
              <a:rPr sz="2400" dirty="0">
                <a:latin typeface="+mn-lt"/>
                <a:cs typeface="Arial"/>
              </a:rPr>
              <a:t>processed</a:t>
            </a:r>
            <a:r>
              <a:rPr sz="2400" spc="-60" dirty="0">
                <a:latin typeface="+mn-lt"/>
                <a:cs typeface="Arial"/>
              </a:rPr>
              <a:t> </a:t>
            </a:r>
            <a:r>
              <a:rPr sz="2400" spc="-12" dirty="0">
                <a:latin typeface="+mn-lt"/>
                <a:cs typeface="Arial"/>
              </a:rPr>
              <a:t>concurrently</a:t>
            </a:r>
            <a:endParaRPr sz="2400" dirty="0">
              <a:latin typeface="+mn-lt"/>
              <a:cs typeface="Arial"/>
            </a:endParaRPr>
          </a:p>
          <a:p>
            <a:pPr marL="562356" lvl="1" indent="-272795">
              <a:spcBef>
                <a:spcPts val="606"/>
              </a:spcBef>
              <a:buChar char="–"/>
              <a:tabLst>
                <a:tab pos="562356" algn="l"/>
              </a:tabLst>
            </a:pPr>
            <a:r>
              <a:rPr sz="2400" dirty="0">
                <a:latin typeface="+mn-lt"/>
                <a:cs typeface="Arial"/>
              </a:rPr>
              <a:t>Not</a:t>
            </a:r>
            <a:r>
              <a:rPr sz="2400" spc="-54" dirty="0">
                <a:latin typeface="+mn-lt"/>
                <a:cs typeface="Arial"/>
              </a:rPr>
              <a:t> </a:t>
            </a:r>
            <a:r>
              <a:rPr sz="2400" dirty="0">
                <a:latin typeface="+mn-lt"/>
                <a:cs typeface="Arial"/>
              </a:rPr>
              <a:t>all</a:t>
            </a:r>
            <a:r>
              <a:rPr sz="2400" spc="-30" dirty="0">
                <a:latin typeface="+mn-lt"/>
                <a:cs typeface="Arial"/>
              </a:rPr>
              <a:t> </a:t>
            </a:r>
            <a:r>
              <a:rPr sz="2400" dirty="0">
                <a:latin typeface="+mn-lt"/>
                <a:cs typeface="Arial"/>
              </a:rPr>
              <a:t>problems</a:t>
            </a:r>
            <a:r>
              <a:rPr sz="2400" spc="-48" dirty="0">
                <a:latin typeface="+mn-lt"/>
                <a:cs typeface="Arial"/>
              </a:rPr>
              <a:t> </a:t>
            </a:r>
            <a:r>
              <a:rPr sz="2400" dirty="0">
                <a:latin typeface="+mn-lt"/>
                <a:cs typeface="Arial"/>
              </a:rPr>
              <a:t>can</a:t>
            </a:r>
            <a:r>
              <a:rPr sz="2400" spc="-42" dirty="0">
                <a:latin typeface="+mn-lt"/>
                <a:cs typeface="Arial"/>
              </a:rPr>
              <a:t> </a:t>
            </a:r>
            <a:r>
              <a:rPr sz="2400" dirty="0">
                <a:latin typeface="+mn-lt"/>
                <a:cs typeface="Arial"/>
              </a:rPr>
              <a:t>be</a:t>
            </a:r>
            <a:r>
              <a:rPr sz="2400" spc="-48" dirty="0">
                <a:latin typeface="+mn-lt"/>
                <a:cs typeface="Arial"/>
              </a:rPr>
              <a:t> </a:t>
            </a:r>
            <a:r>
              <a:rPr sz="2400" spc="-12" dirty="0">
                <a:latin typeface="+mn-lt"/>
                <a:cs typeface="Arial"/>
              </a:rPr>
              <a:t>parallelized</a:t>
            </a:r>
            <a:endParaRPr sz="2400" dirty="0">
              <a:latin typeface="+mn-lt"/>
              <a:cs typeface="Arial"/>
            </a:endParaRPr>
          </a:p>
        </p:txBody>
      </p:sp>
      <p:sp>
        <p:nvSpPr>
          <p:cNvPr id="4" name="TextBox 3">
            <a:extLst>
              <a:ext uri="{FF2B5EF4-FFF2-40B4-BE49-F238E27FC236}">
                <a16:creationId xmlns:a16="http://schemas.microsoft.com/office/drawing/2014/main" id="{1DAC53BF-B665-CC89-9034-3F589A8F27A5}"/>
              </a:ext>
            </a:extLst>
          </p:cNvPr>
          <p:cNvSpPr txBox="1"/>
          <p:nvPr/>
        </p:nvSpPr>
        <p:spPr>
          <a:xfrm>
            <a:off x="457200" y="7620000"/>
            <a:ext cx="312906" cy="369332"/>
          </a:xfrm>
          <a:prstGeom prst="rect">
            <a:avLst/>
          </a:prstGeom>
          <a:noFill/>
        </p:spPr>
        <p:txBody>
          <a:bodyPr wrap="none" rtlCol="0">
            <a:spAutoFit/>
          </a:bodyPr>
          <a:lstStyle/>
          <a:p>
            <a:fld id="{D6921B60-5932-4444-96F9-C59B9A75E9CC}" type="slidenum">
              <a:rPr lang="en-IN" smtClean="0"/>
              <a:t>11</a:t>
            </a:fld>
            <a:endParaRPr lang="en-IN" dirty="0"/>
          </a:p>
        </p:txBody>
      </p:sp>
    </p:spTree>
    <p:extLst>
      <p:ext uri="{BB962C8B-B14F-4D97-AF65-F5344CB8AC3E}">
        <p14:creationId xmlns:p14="http://schemas.microsoft.com/office/powerpoint/2010/main" val="3143684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400" y="356080"/>
            <a:ext cx="15800832" cy="907941"/>
          </a:xfrm>
          <a:prstGeom prst="rect">
            <a:avLst/>
          </a:prstGeom>
        </p:spPr>
        <p:txBody>
          <a:bodyPr vert="horz" wrap="square" lIns="0" tIns="15240" rIns="0" bIns="0" rtlCol="0" anchor="ctr" anchorCtr="0">
            <a:spAutoFit/>
          </a:bodyPr>
          <a:lstStyle/>
          <a:p>
            <a:pPr marL="91440">
              <a:spcBef>
                <a:spcPts val="120"/>
              </a:spcBef>
            </a:pPr>
            <a:r>
              <a:rPr dirty="0"/>
              <a:t>Simplest</a:t>
            </a:r>
            <a:r>
              <a:rPr spc="-60" dirty="0"/>
              <a:t> </a:t>
            </a:r>
            <a:r>
              <a:rPr dirty="0"/>
              <a:t>environment</a:t>
            </a:r>
            <a:r>
              <a:rPr spc="-60" dirty="0"/>
              <a:t> </a:t>
            </a:r>
            <a:r>
              <a:rPr dirty="0"/>
              <a:t>for</a:t>
            </a:r>
            <a:r>
              <a:rPr spc="-60" dirty="0"/>
              <a:t> </a:t>
            </a:r>
            <a:r>
              <a:rPr dirty="0"/>
              <a:t>parallel</a:t>
            </a:r>
            <a:r>
              <a:rPr spc="-54" dirty="0"/>
              <a:t> </a:t>
            </a:r>
            <a:r>
              <a:rPr spc="-12" dirty="0"/>
              <a:t>processing</a:t>
            </a:r>
          </a:p>
        </p:txBody>
      </p:sp>
      <p:sp>
        <p:nvSpPr>
          <p:cNvPr id="3" name="object 3"/>
          <p:cNvSpPr txBox="1"/>
          <p:nvPr/>
        </p:nvSpPr>
        <p:spPr>
          <a:xfrm>
            <a:off x="1371600" y="1283922"/>
            <a:ext cx="8865870" cy="3237809"/>
          </a:xfrm>
          <a:prstGeom prst="rect">
            <a:avLst/>
          </a:prstGeom>
        </p:spPr>
        <p:txBody>
          <a:bodyPr vert="horz" wrap="square" lIns="0" tIns="201168" rIns="0" bIns="0" rtlCol="0">
            <a:spAutoFit/>
          </a:bodyPr>
          <a:lstStyle/>
          <a:p>
            <a:pPr marL="288035" indent="-272795">
              <a:spcBef>
                <a:spcPts val="1584"/>
              </a:spcBef>
              <a:buChar char="•"/>
              <a:tabLst>
                <a:tab pos="288035" algn="l"/>
              </a:tabLst>
            </a:pPr>
            <a:r>
              <a:rPr sz="2880" dirty="0">
                <a:latin typeface="Arial"/>
                <a:cs typeface="Arial"/>
              </a:rPr>
              <a:t>No</a:t>
            </a:r>
            <a:r>
              <a:rPr sz="2880" spc="-96" dirty="0">
                <a:latin typeface="Arial"/>
                <a:cs typeface="Arial"/>
              </a:rPr>
              <a:t> </a:t>
            </a:r>
            <a:r>
              <a:rPr sz="2880" dirty="0">
                <a:latin typeface="Arial"/>
                <a:cs typeface="Arial"/>
              </a:rPr>
              <a:t>dependency</a:t>
            </a:r>
            <a:r>
              <a:rPr sz="2880" spc="-90" dirty="0">
                <a:latin typeface="Arial"/>
                <a:cs typeface="Arial"/>
              </a:rPr>
              <a:t> </a:t>
            </a:r>
            <a:r>
              <a:rPr sz="2880" dirty="0">
                <a:latin typeface="Arial"/>
                <a:cs typeface="Arial"/>
              </a:rPr>
              <a:t>among</a:t>
            </a:r>
            <a:r>
              <a:rPr sz="2880" spc="-90" dirty="0">
                <a:latin typeface="Arial"/>
                <a:cs typeface="Arial"/>
              </a:rPr>
              <a:t> </a:t>
            </a:r>
            <a:r>
              <a:rPr sz="2880" spc="-24" dirty="0">
                <a:latin typeface="Arial"/>
                <a:cs typeface="Arial"/>
              </a:rPr>
              <a:t>data</a:t>
            </a:r>
            <a:endParaRPr sz="2880" dirty="0">
              <a:latin typeface="Arial"/>
              <a:cs typeface="Arial"/>
            </a:endParaRPr>
          </a:p>
          <a:p>
            <a:pPr marL="288035" indent="-272795">
              <a:spcBef>
                <a:spcPts val="1470"/>
              </a:spcBef>
              <a:buChar char="•"/>
              <a:tabLst>
                <a:tab pos="288035" algn="l"/>
              </a:tabLst>
            </a:pPr>
            <a:r>
              <a:rPr sz="2880" dirty="0">
                <a:latin typeface="Arial"/>
                <a:cs typeface="Arial"/>
              </a:rPr>
              <a:t>Data</a:t>
            </a:r>
            <a:r>
              <a:rPr sz="2880" spc="-54" dirty="0">
                <a:latin typeface="Arial"/>
                <a:cs typeface="Arial"/>
              </a:rPr>
              <a:t> </a:t>
            </a:r>
            <a:r>
              <a:rPr sz="2880" dirty="0">
                <a:latin typeface="Arial"/>
                <a:cs typeface="Arial"/>
              </a:rPr>
              <a:t>can</a:t>
            </a:r>
            <a:r>
              <a:rPr sz="2880" spc="-54" dirty="0">
                <a:latin typeface="Arial"/>
                <a:cs typeface="Arial"/>
              </a:rPr>
              <a:t> </a:t>
            </a:r>
            <a:r>
              <a:rPr sz="2880" dirty="0">
                <a:latin typeface="Arial"/>
                <a:cs typeface="Arial"/>
              </a:rPr>
              <a:t>be</a:t>
            </a:r>
            <a:r>
              <a:rPr sz="2880" spc="-48" dirty="0">
                <a:latin typeface="Arial"/>
                <a:cs typeface="Arial"/>
              </a:rPr>
              <a:t> </a:t>
            </a:r>
            <a:r>
              <a:rPr sz="2880" dirty="0">
                <a:latin typeface="Arial"/>
                <a:cs typeface="Arial"/>
              </a:rPr>
              <a:t>split</a:t>
            </a:r>
            <a:r>
              <a:rPr sz="2880" spc="-60" dirty="0">
                <a:latin typeface="Arial"/>
                <a:cs typeface="Arial"/>
              </a:rPr>
              <a:t> </a:t>
            </a:r>
            <a:r>
              <a:rPr sz="2880" dirty="0">
                <a:latin typeface="Arial"/>
                <a:cs typeface="Arial"/>
              </a:rPr>
              <a:t>into</a:t>
            </a:r>
            <a:r>
              <a:rPr sz="2880" spc="-48" dirty="0">
                <a:latin typeface="Arial"/>
                <a:cs typeface="Arial"/>
              </a:rPr>
              <a:t> </a:t>
            </a:r>
            <a:r>
              <a:rPr sz="2880" dirty="0">
                <a:latin typeface="Arial"/>
                <a:cs typeface="Arial"/>
              </a:rPr>
              <a:t>lots</a:t>
            </a:r>
            <a:r>
              <a:rPr sz="2880" spc="-54" dirty="0">
                <a:latin typeface="Arial"/>
                <a:cs typeface="Arial"/>
              </a:rPr>
              <a:t> </a:t>
            </a:r>
            <a:r>
              <a:rPr sz="2880" dirty="0">
                <a:latin typeface="Arial"/>
                <a:cs typeface="Arial"/>
              </a:rPr>
              <a:t>of</a:t>
            </a:r>
            <a:r>
              <a:rPr sz="2880" spc="-54" dirty="0">
                <a:latin typeface="Arial"/>
                <a:cs typeface="Arial"/>
              </a:rPr>
              <a:t> </a:t>
            </a:r>
            <a:r>
              <a:rPr sz="2880" dirty="0">
                <a:latin typeface="Arial"/>
                <a:cs typeface="Arial"/>
              </a:rPr>
              <a:t>smaller</a:t>
            </a:r>
            <a:r>
              <a:rPr sz="2880" spc="-54" dirty="0">
                <a:latin typeface="Arial"/>
                <a:cs typeface="Arial"/>
              </a:rPr>
              <a:t> </a:t>
            </a:r>
            <a:r>
              <a:rPr sz="2880" dirty="0">
                <a:latin typeface="Arial"/>
                <a:cs typeface="Arial"/>
              </a:rPr>
              <a:t>chunks</a:t>
            </a:r>
            <a:r>
              <a:rPr sz="2880" spc="-48" dirty="0">
                <a:latin typeface="Arial"/>
                <a:cs typeface="Arial"/>
              </a:rPr>
              <a:t> </a:t>
            </a:r>
            <a:r>
              <a:rPr lang="en-IN" sz="2880" dirty="0">
                <a:latin typeface="Arial"/>
                <a:cs typeface="Arial"/>
              </a:rPr>
              <a:t>–</a:t>
            </a:r>
            <a:r>
              <a:rPr sz="2880" spc="-54" dirty="0">
                <a:latin typeface="Arial"/>
                <a:cs typeface="Arial"/>
              </a:rPr>
              <a:t> </a:t>
            </a:r>
            <a:r>
              <a:rPr sz="2880" b="1" spc="-12" dirty="0">
                <a:solidFill>
                  <a:srgbClr val="FF0000"/>
                </a:solidFill>
                <a:latin typeface="Arial"/>
                <a:cs typeface="Arial"/>
              </a:rPr>
              <a:t>shards</a:t>
            </a:r>
            <a:endParaRPr lang="en-IN" sz="2880" b="1" spc="-12" dirty="0">
              <a:solidFill>
                <a:srgbClr val="FF0000"/>
              </a:solidFill>
              <a:latin typeface="Arial"/>
              <a:cs typeface="Arial"/>
            </a:endParaRPr>
          </a:p>
          <a:p>
            <a:pPr marL="940497" lvl="1" indent="-272795">
              <a:spcBef>
                <a:spcPts val="1470"/>
              </a:spcBef>
              <a:buChar char="•"/>
              <a:tabLst>
                <a:tab pos="288035" algn="l"/>
              </a:tabLst>
            </a:pPr>
            <a:r>
              <a:rPr lang="en-US" sz="2800" b="0" i="1" dirty="0">
                <a:solidFill>
                  <a:srgbClr val="4D5156"/>
                </a:solidFill>
                <a:effectLst/>
                <a:latin typeface="Google Sans"/>
              </a:rPr>
              <a:t>Shards are </a:t>
            </a:r>
            <a:r>
              <a:rPr lang="en-US" sz="2800" b="0" i="1" dirty="0">
                <a:solidFill>
                  <a:srgbClr val="040C28"/>
                </a:solidFill>
                <a:effectLst/>
                <a:latin typeface="Google Sans"/>
              </a:rPr>
              <a:t>pieces of decomposed data</a:t>
            </a:r>
            <a:endParaRPr sz="2800" i="1" dirty="0">
              <a:latin typeface="Arial"/>
              <a:cs typeface="Arial"/>
            </a:endParaRPr>
          </a:p>
          <a:p>
            <a:pPr marL="288035" indent="-272795">
              <a:spcBef>
                <a:spcPts val="1470"/>
              </a:spcBef>
              <a:buChar char="•"/>
              <a:tabLst>
                <a:tab pos="288035" algn="l"/>
              </a:tabLst>
            </a:pPr>
            <a:r>
              <a:rPr sz="2880" dirty="0">
                <a:latin typeface="Arial"/>
                <a:cs typeface="Arial"/>
              </a:rPr>
              <a:t>Each</a:t>
            </a:r>
            <a:r>
              <a:rPr sz="2880" spc="-54" dirty="0">
                <a:latin typeface="Arial"/>
                <a:cs typeface="Arial"/>
              </a:rPr>
              <a:t> </a:t>
            </a:r>
            <a:r>
              <a:rPr sz="2880" dirty="0">
                <a:latin typeface="Arial"/>
                <a:cs typeface="Arial"/>
              </a:rPr>
              <a:t>process</a:t>
            </a:r>
            <a:r>
              <a:rPr sz="2880" spc="-54" dirty="0">
                <a:latin typeface="Arial"/>
                <a:cs typeface="Arial"/>
              </a:rPr>
              <a:t> </a:t>
            </a:r>
            <a:r>
              <a:rPr sz="2880" dirty="0">
                <a:latin typeface="Arial"/>
                <a:cs typeface="Arial"/>
              </a:rPr>
              <a:t>can</a:t>
            </a:r>
            <a:r>
              <a:rPr sz="2880" spc="-54" dirty="0">
                <a:latin typeface="Arial"/>
                <a:cs typeface="Arial"/>
              </a:rPr>
              <a:t> </a:t>
            </a:r>
            <a:r>
              <a:rPr sz="2880" dirty="0">
                <a:latin typeface="Arial"/>
                <a:cs typeface="Arial"/>
              </a:rPr>
              <a:t>work</a:t>
            </a:r>
            <a:r>
              <a:rPr sz="2880" spc="-54" dirty="0">
                <a:latin typeface="Arial"/>
                <a:cs typeface="Arial"/>
              </a:rPr>
              <a:t> </a:t>
            </a:r>
            <a:r>
              <a:rPr sz="2880" dirty="0">
                <a:latin typeface="Arial"/>
                <a:cs typeface="Arial"/>
              </a:rPr>
              <a:t>on</a:t>
            </a:r>
            <a:r>
              <a:rPr sz="2880" spc="-54" dirty="0">
                <a:latin typeface="Arial"/>
                <a:cs typeface="Arial"/>
              </a:rPr>
              <a:t> </a:t>
            </a:r>
            <a:r>
              <a:rPr sz="2880" dirty="0">
                <a:latin typeface="Arial"/>
                <a:cs typeface="Arial"/>
              </a:rPr>
              <a:t>a</a:t>
            </a:r>
            <a:r>
              <a:rPr sz="2880" spc="-54" dirty="0">
                <a:latin typeface="Arial"/>
                <a:cs typeface="Arial"/>
              </a:rPr>
              <a:t> </a:t>
            </a:r>
            <a:r>
              <a:rPr sz="2880" spc="-12" dirty="0">
                <a:latin typeface="Arial"/>
                <a:cs typeface="Arial"/>
              </a:rPr>
              <a:t>chunk</a:t>
            </a:r>
            <a:endParaRPr sz="2880" dirty="0">
              <a:latin typeface="Arial"/>
              <a:cs typeface="Arial"/>
            </a:endParaRPr>
          </a:p>
          <a:p>
            <a:pPr marL="288035" indent="-272795">
              <a:spcBef>
                <a:spcPts val="1470"/>
              </a:spcBef>
              <a:buChar char="•"/>
              <a:tabLst>
                <a:tab pos="288035" algn="l"/>
              </a:tabLst>
            </a:pPr>
            <a:r>
              <a:rPr sz="2880" dirty="0">
                <a:latin typeface="Arial"/>
                <a:cs typeface="Arial"/>
              </a:rPr>
              <a:t>Master/worker</a:t>
            </a:r>
            <a:r>
              <a:rPr sz="2880" spc="-180" dirty="0">
                <a:latin typeface="Arial"/>
                <a:cs typeface="Arial"/>
              </a:rPr>
              <a:t> </a:t>
            </a:r>
            <a:r>
              <a:rPr sz="2880" spc="-12" dirty="0">
                <a:latin typeface="Arial"/>
                <a:cs typeface="Arial"/>
              </a:rPr>
              <a:t>approach</a:t>
            </a:r>
            <a:endParaRPr sz="2880" dirty="0">
              <a:latin typeface="Arial"/>
              <a:cs typeface="Arial"/>
            </a:endParaRPr>
          </a:p>
        </p:txBody>
      </p:sp>
      <p:grpSp>
        <p:nvGrpSpPr>
          <p:cNvPr id="4" name="object 4"/>
          <p:cNvGrpSpPr/>
          <p:nvPr/>
        </p:nvGrpSpPr>
        <p:grpSpPr>
          <a:xfrm>
            <a:off x="7202425" y="4779264"/>
            <a:ext cx="4532375" cy="2612136"/>
            <a:chOff x="4818888" y="3441191"/>
            <a:chExt cx="3776979" cy="2176780"/>
          </a:xfrm>
        </p:grpSpPr>
        <p:pic>
          <p:nvPicPr>
            <p:cNvPr id="5" name="object 5"/>
            <p:cNvPicPr/>
            <p:nvPr/>
          </p:nvPicPr>
          <p:blipFill>
            <a:blip r:embed="rId2" cstate="print"/>
            <a:stretch>
              <a:fillRect/>
            </a:stretch>
          </p:blipFill>
          <p:spPr>
            <a:xfrm>
              <a:off x="4837176" y="3441191"/>
              <a:ext cx="3758183" cy="2176272"/>
            </a:xfrm>
            <a:prstGeom prst="rect">
              <a:avLst/>
            </a:prstGeom>
          </p:spPr>
        </p:pic>
        <p:pic>
          <p:nvPicPr>
            <p:cNvPr id="6" name="object 6"/>
            <p:cNvPicPr/>
            <p:nvPr/>
          </p:nvPicPr>
          <p:blipFill>
            <a:blip r:embed="rId3" cstate="print"/>
            <a:stretch>
              <a:fillRect/>
            </a:stretch>
          </p:blipFill>
          <p:spPr>
            <a:xfrm>
              <a:off x="4818888" y="3447287"/>
              <a:ext cx="3639312" cy="1594104"/>
            </a:xfrm>
            <a:prstGeom prst="rect">
              <a:avLst/>
            </a:prstGeom>
          </p:spPr>
        </p:pic>
        <p:sp>
          <p:nvSpPr>
            <p:cNvPr id="7" name="object 7"/>
            <p:cNvSpPr/>
            <p:nvPr/>
          </p:nvSpPr>
          <p:spPr>
            <a:xfrm>
              <a:off x="4883256" y="3463871"/>
              <a:ext cx="3665854" cy="2084705"/>
            </a:xfrm>
            <a:custGeom>
              <a:avLst/>
              <a:gdLst/>
              <a:ahLst/>
              <a:cxnLst/>
              <a:rect l="l" t="t" r="r" b="b"/>
              <a:pathLst>
                <a:path w="3665854" h="2084704">
                  <a:moveTo>
                    <a:pt x="3577130" y="0"/>
                  </a:moveTo>
                  <a:lnTo>
                    <a:pt x="88218" y="0"/>
                  </a:lnTo>
                  <a:lnTo>
                    <a:pt x="53879" y="6932"/>
                  </a:lnTo>
                  <a:lnTo>
                    <a:pt x="25838" y="25838"/>
                  </a:lnTo>
                  <a:lnTo>
                    <a:pt x="6932" y="53879"/>
                  </a:lnTo>
                  <a:lnTo>
                    <a:pt x="0" y="88218"/>
                  </a:lnTo>
                  <a:lnTo>
                    <a:pt x="0" y="1996302"/>
                  </a:lnTo>
                  <a:lnTo>
                    <a:pt x="6932" y="2030641"/>
                  </a:lnTo>
                  <a:lnTo>
                    <a:pt x="25838" y="2058683"/>
                  </a:lnTo>
                  <a:lnTo>
                    <a:pt x="53879" y="2077589"/>
                  </a:lnTo>
                  <a:lnTo>
                    <a:pt x="88218" y="2084522"/>
                  </a:lnTo>
                  <a:lnTo>
                    <a:pt x="3577130" y="2084522"/>
                  </a:lnTo>
                  <a:lnTo>
                    <a:pt x="3611469" y="2077589"/>
                  </a:lnTo>
                  <a:lnTo>
                    <a:pt x="3639510" y="2058683"/>
                  </a:lnTo>
                  <a:lnTo>
                    <a:pt x="3658416" y="2030641"/>
                  </a:lnTo>
                  <a:lnTo>
                    <a:pt x="3665349" y="1996302"/>
                  </a:lnTo>
                  <a:lnTo>
                    <a:pt x="3665349" y="88218"/>
                  </a:lnTo>
                  <a:lnTo>
                    <a:pt x="3658416" y="53879"/>
                  </a:lnTo>
                  <a:lnTo>
                    <a:pt x="3639510" y="25838"/>
                  </a:lnTo>
                  <a:lnTo>
                    <a:pt x="3611469" y="6932"/>
                  </a:lnTo>
                  <a:lnTo>
                    <a:pt x="3577130" y="0"/>
                  </a:lnTo>
                  <a:close/>
                </a:path>
              </a:pathLst>
            </a:custGeom>
            <a:solidFill>
              <a:srgbClr val="FCD5B5"/>
            </a:solidFill>
          </p:spPr>
          <p:txBody>
            <a:bodyPr wrap="square" lIns="0" tIns="0" rIns="0" bIns="0" rtlCol="0"/>
            <a:lstStyle/>
            <a:p>
              <a:endParaRPr/>
            </a:p>
          </p:txBody>
        </p:sp>
        <p:sp>
          <p:nvSpPr>
            <p:cNvPr id="8" name="object 8"/>
            <p:cNvSpPr/>
            <p:nvPr/>
          </p:nvSpPr>
          <p:spPr>
            <a:xfrm>
              <a:off x="4883256" y="3463871"/>
              <a:ext cx="3665854" cy="2084705"/>
            </a:xfrm>
            <a:custGeom>
              <a:avLst/>
              <a:gdLst/>
              <a:ahLst/>
              <a:cxnLst/>
              <a:rect l="l" t="t" r="r" b="b"/>
              <a:pathLst>
                <a:path w="3665854" h="2084704">
                  <a:moveTo>
                    <a:pt x="0" y="88218"/>
                  </a:moveTo>
                  <a:lnTo>
                    <a:pt x="6932" y="53879"/>
                  </a:lnTo>
                  <a:lnTo>
                    <a:pt x="25838" y="25838"/>
                  </a:lnTo>
                  <a:lnTo>
                    <a:pt x="53879" y="6932"/>
                  </a:lnTo>
                  <a:lnTo>
                    <a:pt x="88218" y="0"/>
                  </a:lnTo>
                  <a:lnTo>
                    <a:pt x="3577130" y="0"/>
                  </a:lnTo>
                  <a:lnTo>
                    <a:pt x="3611468" y="6932"/>
                  </a:lnTo>
                  <a:lnTo>
                    <a:pt x="3639510" y="25838"/>
                  </a:lnTo>
                  <a:lnTo>
                    <a:pt x="3658416" y="53879"/>
                  </a:lnTo>
                  <a:lnTo>
                    <a:pt x="3665349" y="88218"/>
                  </a:lnTo>
                  <a:lnTo>
                    <a:pt x="3665349" y="1996303"/>
                  </a:lnTo>
                  <a:lnTo>
                    <a:pt x="3658416" y="2030641"/>
                  </a:lnTo>
                  <a:lnTo>
                    <a:pt x="3639510" y="2058683"/>
                  </a:lnTo>
                  <a:lnTo>
                    <a:pt x="3611468" y="2077589"/>
                  </a:lnTo>
                  <a:lnTo>
                    <a:pt x="3577130" y="2084522"/>
                  </a:lnTo>
                  <a:lnTo>
                    <a:pt x="88218" y="2084522"/>
                  </a:lnTo>
                  <a:lnTo>
                    <a:pt x="53879" y="2077589"/>
                  </a:lnTo>
                  <a:lnTo>
                    <a:pt x="25838" y="2058683"/>
                  </a:lnTo>
                  <a:lnTo>
                    <a:pt x="6932" y="2030641"/>
                  </a:lnTo>
                  <a:lnTo>
                    <a:pt x="0" y="1996303"/>
                  </a:lnTo>
                  <a:lnTo>
                    <a:pt x="0" y="88218"/>
                  </a:lnTo>
                  <a:close/>
                </a:path>
              </a:pathLst>
            </a:custGeom>
            <a:ln w="9525">
              <a:solidFill>
                <a:srgbClr val="000000"/>
              </a:solidFill>
            </a:ln>
          </p:spPr>
          <p:txBody>
            <a:bodyPr wrap="square" lIns="0" tIns="0" rIns="0" bIns="0" rtlCol="0"/>
            <a:lstStyle/>
            <a:p>
              <a:endParaRPr/>
            </a:p>
          </p:txBody>
        </p:sp>
      </p:grpSp>
      <p:sp>
        <p:nvSpPr>
          <p:cNvPr id="9" name="object 9"/>
          <p:cNvSpPr txBox="1"/>
          <p:nvPr/>
        </p:nvSpPr>
        <p:spPr>
          <a:xfrm>
            <a:off x="7405160" y="4877411"/>
            <a:ext cx="970788" cy="347788"/>
          </a:xfrm>
          <a:prstGeom prst="rect">
            <a:avLst/>
          </a:prstGeom>
        </p:spPr>
        <p:txBody>
          <a:bodyPr vert="horz" wrap="square" lIns="0" tIns="15240" rIns="0" bIns="0" rtlCol="0">
            <a:spAutoFit/>
          </a:bodyPr>
          <a:lstStyle/>
          <a:p>
            <a:pPr marL="15240">
              <a:spcBef>
                <a:spcPts val="120"/>
              </a:spcBef>
            </a:pPr>
            <a:r>
              <a:rPr sz="2160" b="1" spc="-12" dirty="0">
                <a:latin typeface="Arial"/>
                <a:cs typeface="Arial"/>
              </a:rPr>
              <a:t>Worker</a:t>
            </a:r>
            <a:endParaRPr sz="2160">
              <a:latin typeface="Arial"/>
              <a:cs typeface="Arial"/>
            </a:endParaRPr>
          </a:p>
        </p:txBody>
      </p:sp>
      <p:sp>
        <p:nvSpPr>
          <p:cNvPr id="10" name="object 10"/>
          <p:cNvSpPr txBox="1"/>
          <p:nvPr/>
        </p:nvSpPr>
        <p:spPr>
          <a:xfrm>
            <a:off x="7412780" y="5291940"/>
            <a:ext cx="3976115" cy="1182631"/>
          </a:xfrm>
          <a:prstGeom prst="rect">
            <a:avLst/>
          </a:prstGeom>
        </p:spPr>
        <p:txBody>
          <a:bodyPr vert="horz" wrap="square" lIns="0" tIns="102870" rIns="0" bIns="0" rtlCol="0">
            <a:spAutoFit/>
          </a:bodyPr>
          <a:lstStyle/>
          <a:p>
            <a:pPr marL="283464" indent="-268224">
              <a:spcBef>
                <a:spcPts val="810"/>
              </a:spcBef>
              <a:buChar char="•"/>
              <a:tabLst>
                <a:tab pos="283464" algn="l"/>
              </a:tabLst>
            </a:pPr>
            <a:r>
              <a:rPr sz="1920" dirty="0">
                <a:latin typeface="Arial"/>
                <a:cs typeface="Arial"/>
              </a:rPr>
              <a:t>Receives</a:t>
            </a:r>
            <a:r>
              <a:rPr sz="1920" spc="-18" dirty="0">
                <a:latin typeface="Arial"/>
                <a:cs typeface="Arial"/>
              </a:rPr>
              <a:t> </a:t>
            </a:r>
            <a:r>
              <a:rPr sz="1920" dirty="0">
                <a:latin typeface="Arial"/>
                <a:cs typeface="Arial"/>
              </a:rPr>
              <a:t>a</a:t>
            </a:r>
            <a:r>
              <a:rPr sz="1920" spc="-18" dirty="0">
                <a:latin typeface="Arial"/>
                <a:cs typeface="Arial"/>
              </a:rPr>
              <a:t> </a:t>
            </a:r>
            <a:r>
              <a:rPr sz="1920" spc="-12" dirty="0">
                <a:latin typeface="Arial"/>
                <a:cs typeface="Arial"/>
              </a:rPr>
              <a:t>sub-</a:t>
            </a:r>
            <a:r>
              <a:rPr sz="1920" dirty="0">
                <a:latin typeface="Arial"/>
                <a:cs typeface="Arial"/>
              </a:rPr>
              <a:t>array</a:t>
            </a:r>
            <a:r>
              <a:rPr sz="1920" spc="-18" dirty="0">
                <a:latin typeface="Arial"/>
                <a:cs typeface="Arial"/>
              </a:rPr>
              <a:t> </a:t>
            </a:r>
            <a:r>
              <a:rPr sz="1920" dirty="0">
                <a:latin typeface="Arial"/>
                <a:cs typeface="Arial"/>
              </a:rPr>
              <a:t>from</a:t>
            </a:r>
            <a:r>
              <a:rPr sz="1920" spc="-12" dirty="0">
                <a:latin typeface="Arial"/>
                <a:cs typeface="Arial"/>
              </a:rPr>
              <a:t> master</a:t>
            </a:r>
            <a:endParaRPr sz="1920">
              <a:latin typeface="Arial"/>
              <a:cs typeface="Arial"/>
            </a:endParaRPr>
          </a:p>
          <a:p>
            <a:pPr marL="283464" indent="-268224">
              <a:spcBef>
                <a:spcPts val="690"/>
              </a:spcBef>
              <a:buChar char="•"/>
              <a:tabLst>
                <a:tab pos="283464" algn="l"/>
              </a:tabLst>
            </a:pPr>
            <a:r>
              <a:rPr sz="1920" dirty="0">
                <a:latin typeface="Arial"/>
                <a:cs typeface="Arial"/>
              </a:rPr>
              <a:t>Performs</a:t>
            </a:r>
            <a:r>
              <a:rPr sz="1920" spc="-48" dirty="0">
                <a:latin typeface="Arial"/>
                <a:cs typeface="Arial"/>
              </a:rPr>
              <a:t> </a:t>
            </a:r>
            <a:r>
              <a:rPr sz="1920" spc="-12" dirty="0">
                <a:latin typeface="Arial"/>
                <a:cs typeface="Arial"/>
              </a:rPr>
              <a:t>processing</a:t>
            </a:r>
            <a:endParaRPr sz="1920">
              <a:latin typeface="Arial"/>
              <a:cs typeface="Arial"/>
            </a:endParaRPr>
          </a:p>
          <a:p>
            <a:pPr marL="283464" indent="-268224">
              <a:spcBef>
                <a:spcPts val="834"/>
              </a:spcBef>
              <a:buChar char="•"/>
              <a:tabLst>
                <a:tab pos="283464" algn="l"/>
              </a:tabLst>
            </a:pPr>
            <a:r>
              <a:rPr sz="1920" dirty="0">
                <a:latin typeface="Arial"/>
                <a:cs typeface="Arial"/>
              </a:rPr>
              <a:t>Sends</a:t>
            </a:r>
            <a:r>
              <a:rPr sz="1920" spc="-18" dirty="0">
                <a:latin typeface="Arial"/>
                <a:cs typeface="Arial"/>
              </a:rPr>
              <a:t> </a:t>
            </a:r>
            <a:r>
              <a:rPr sz="1920" dirty="0">
                <a:latin typeface="Arial"/>
                <a:cs typeface="Arial"/>
              </a:rPr>
              <a:t>results</a:t>
            </a:r>
            <a:r>
              <a:rPr sz="1920" spc="-18" dirty="0">
                <a:latin typeface="Arial"/>
                <a:cs typeface="Arial"/>
              </a:rPr>
              <a:t> </a:t>
            </a:r>
            <a:r>
              <a:rPr sz="1920" dirty="0">
                <a:latin typeface="Arial"/>
                <a:cs typeface="Arial"/>
              </a:rPr>
              <a:t>to</a:t>
            </a:r>
            <a:r>
              <a:rPr sz="1920" spc="-18" dirty="0">
                <a:latin typeface="Arial"/>
                <a:cs typeface="Arial"/>
              </a:rPr>
              <a:t> </a:t>
            </a:r>
            <a:r>
              <a:rPr sz="1920" spc="-12" dirty="0">
                <a:latin typeface="Arial"/>
                <a:cs typeface="Arial"/>
              </a:rPr>
              <a:t>master</a:t>
            </a:r>
            <a:endParaRPr sz="1920">
              <a:latin typeface="Arial"/>
              <a:cs typeface="Arial"/>
            </a:endParaRPr>
          </a:p>
        </p:txBody>
      </p:sp>
      <p:grpSp>
        <p:nvGrpSpPr>
          <p:cNvPr id="11" name="object 11"/>
          <p:cNvGrpSpPr/>
          <p:nvPr/>
        </p:nvGrpSpPr>
        <p:grpSpPr>
          <a:xfrm>
            <a:off x="2045209" y="4779264"/>
            <a:ext cx="5251704" cy="2612136"/>
            <a:chOff x="521208" y="3441191"/>
            <a:chExt cx="4376420" cy="2176780"/>
          </a:xfrm>
        </p:grpSpPr>
        <p:sp>
          <p:nvSpPr>
            <p:cNvPr id="12" name="object 12"/>
            <p:cNvSpPr/>
            <p:nvPr/>
          </p:nvSpPr>
          <p:spPr>
            <a:xfrm>
              <a:off x="2531821" y="3647490"/>
              <a:ext cx="2366010" cy="1699895"/>
            </a:xfrm>
            <a:custGeom>
              <a:avLst/>
              <a:gdLst/>
              <a:ahLst/>
              <a:cxnLst/>
              <a:rect l="l" t="t" r="r" b="b"/>
              <a:pathLst>
                <a:path w="2366010" h="1699895">
                  <a:moveTo>
                    <a:pt x="2365641" y="10109"/>
                  </a:moveTo>
                  <a:lnTo>
                    <a:pt x="2281047" y="0"/>
                  </a:lnTo>
                  <a:lnTo>
                    <a:pt x="2291778" y="29883"/>
                  </a:lnTo>
                  <a:lnTo>
                    <a:pt x="58978" y="831494"/>
                  </a:lnTo>
                  <a:lnTo>
                    <a:pt x="58978" y="854837"/>
                  </a:lnTo>
                  <a:lnTo>
                    <a:pt x="58978" y="862406"/>
                  </a:lnTo>
                  <a:lnTo>
                    <a:pt x="37973" y="858634"/>
                  </a:lnTo>
                  <a:lnTo>
                    <a:pt x="58978" y="854837"/>
                  </a:lnTo>
                  <a:lnTo>
                    <a:pt x="58978" y="831494"/>
                  </a:lnTo>
                  <a:lnTo>
                    <a:pt x="0" y="852665"/>
                  </a:lnTo>
                  <a:lnTo>
                    <a:pt x="2133" y="858647"/>
                  </a:lnTo>
                  <a:lnTo>
                    <a:pt x="25" y="864628"/>
                  </a:lnTo>
                  <a:lnTo>
                    <a:pt x="2277465" y="1669376"/>
                  </a:lnTo>
                  <a:lnTo>
                    <a:pt x="2266886" y="1699310"/>
                  </a:lnTo>
                  <a:lnTo>
                    <a:pt x="2351430" y="1688769"/>
                  </a:lnTo>
                  <a:lnTo>
                    <a:pt x="2336787" y="1673606"/>
                  </a:lnTo>
                  <a:lnTo>
                    <a:pt x="2292273" y="1627466"/>
                  </a:lnTo>
                  <a:lnTo>
                    <a:pt x="2281694" y="1657400"/>
                  </a:lnTo>
                  <a:lnTo>
                    <a:pt x="78028" y="878725"/>
                  </a:lnTo>
                  <a:lnTo>
                    <a:pt x="2289518" y="1275702"/>
                  </a:lnTo>
                  <a:lnTo>
                    <a:pt x="2283904" y="1306944"/>
                  </a:lnTo>
                  <a:lnTo>
                    <a:pt x="2365641" y="1282915"/>
                  </a:lnTo>
                  <a:lnTo>
                    <a:pt x="2358987" y="1277950"/>
                  </a:lnTo>
                  <a:lnTo>
                    <a:pt x="2297366" y="1231950"/>
                  </a:lnTo>
                  <a:lnTo>
                    <a:pt x="2291753" y="1263205"/>
                  </a:lnTo>
                  <a:lnTo>
                    <a:pt x="73444" y="864997"/>
                  </a:lnTo>
                  <a:lnTo>
                    <a:pt x="2275230" y="864997"/>
                  </a:lnTo>
                  <a:lnTo>
                    <a:pt x="2275230" y="896747"/>
                  </a:lnTo>
                  <a:lnTo>
                    <a:pt x="2338730" y="864997"/>
                  </a:lnTo>
                  <a:lnTo>
                    <a:pt x="2351430" y="858647"/>
                  </a:lnTo>
                  <a:lnTo>
                    <a:pt x="2338730" y="852297"/>
                  </a:lnTo>
                  <a:lnTo>
                    <a:pt x="2275230" y="820547"/>
                  </a:lnTo>
                  <a:lnTo>
                    <a:pt x="2275230" y="852297"/>
                  </a:lnTo>
                  <a:lnTo>
                    <a:pt x="73037" y="852297"/>
                  </a:lnTo>
                  <a:lnTo>
                    <a:pt x="2277567" y="454177"/>
                  </a:lnTo>
                  <a:lnTo>
                    <a:pt x="2283218" y="485419"/>
                  </a:lnTo>
                  <a:lnTo>
                    <a:pt x="2344699" y="439420"/>
                  </a:lnTo>
                  <a:lnTo>
                    <a:pt x="2351430" y="434378"/>
                  </a:lnTo>
                  <a:lnTo>
                    <a:pt x="2269667" y="410425"/>
                  </a:lnTo>
                  <a:lnTo>
                    <a:pt x="2275319" y="441680"/>
                  </a:lnTo>
                  <a:lnTo>
                    <a:pt x="76149" y="838835"/>
                  </a:lnTo>
                  <a:lnTo>
                    <a:pt x="2296058" y="41833"/>
                  </a:lnTo>
                  <a:lnTo>
                    <a:pt x="2306790" y="71716"/>
                  </a:lnTo>
                  <a:lnTo>
                    <a:pt x="2350846" y="25590"/>
                  </a:lnTo>
                  <a:lnTo>
                    <a:pt x="2365641" y="10109"/>
                  </a:lnTo>
                  <a:close/>
                </a:path>
              </a:pathLst>
            </a:custGeom>
            <a:solidFill>
              <a:srgbClr val="000000"/>
            </a:solidFill>
          </p:spPr>
          <p:txBody>
            <a:bodyPr wrap="square" lIns="0" tIns="0" rIns="0" bIns="0" rtlCol="0"/>
            <a:lstStyle/>
            <a:p>
              <a:endParaRPr/>
            </a:p>
          </p:txBody>
        </p:sp>
        <p:pic>
          <p:nvPicPr>
            <p:cNvPr id="13" name="object 13"/>
            <p:cNvPicPr/>
            <p:nvPr/>
          </p:nvPicPr>
          <p:blipFill>
            <a:blip r:embed="rId4" cstate="print"/>
            <a:stretch>
              <a:fillRect/>
            </a:stretch>
          </p:blipFill>
          <p:spPr>
            <a:xfrm>
              <a:off x="539496" y="3441191"/>
              <a:ext cx="3758184" cy="2176272"/>
            </a:xfrm>
            <a:prstGeom prst="rect">
              <a:avLst/>
            </a:prstGeom>
          </p:spPr>
        </p:pic>
        <p:pic>
          <p:nvPicPr>
            <p:cNvPr id="14" name="object 14"/>
            <p:cNvPicPr/>
            <p:nvPr/>
          </p:nvPicPr>
          <p:blipFill>
            <a:blip r:embed="rId5" cstate="print"/>
            <a:stretch>
              <a:fillRect/>
            </a:stretch>
          </p:blipFill>
          <p:spPr>
            <a:xfrm>
              <a:off x="521208" y="3447287"/>
              <a:ext cx="3569208" cy="2075688"/>
            </a:xfrm>
            <a:prstGeom prst="rect">
              <a:avLst/>
            </a:prstGeom>
          </p:spPr>
        </p:pic>
        <p:sp>
          <p:nvSpPr>
            <p:cNvPr id="15" name="object 15"/>
            <p:cNvSpPr/>
            <p:nvPr/>
          </p:nvSpPr>
          <p:spPr>
            <a:xfrm>
              <a:off x="585060" y="3463871"/>
              <a:ext cx="3665854" cy="2084705"/>
            </a:xfrm>
            <a:custGeom>
              <a:avLst/>
              <a:gdLst/>
              <a:ahLst/>
              <a:cxnLst/>
              <a:rect l="l" t="t" r="r" b="b"/>
              <a:pathLst>
                <a:path w="3665854" h="2084704">
                  <a:moveTo>
                    <a:pt x="3577130" y="0"/>
                  </a:moveTo>
                  <a:lnTo>
                    <a:pt x="88218" y="0"/>
                  </a:lnTo>
                  <a:lnTo>
                    <a:pt x="53879" y="6932"/>
                  </a:lnTo>
                  <a:lnTo>
                    <a:pt x="25838" y="25838"/>
                  </a:lnTo>
                  <a:lnTo>
                    <a:pt x="6932" y="53879"/>
                  </a:lnTo>
                  <a:lnTo>
                    <a:pt x="0" y="88218"/>
                  </a:lnTo>
                  <a:lnTo>
                    <a:pt x="0" y="1996302"/>
                  </a:lnTo>
                  <a:lnTo>
                    <a:pt x="6932" y="2030641"/>
                  </a:lnTo>
                  <a:lnTo>
                    <a:pt x="25838" y="2058683"/>
                  </a:lnTo>
                  <a:lnTo>
                    <a:pt x="53879" y="2077589"/>
                  </a:lnTo>
                  <a:lnTo>
                    <a:pt x="88218" y="2084522"/>
                  </a:lnTo>
                  <a:lnTo>
                    <a:pt x="3577130" y="2084522"/>
                  </a:lnTo>
                  <a:lnTo>
                    <a:pt x="3611469" y="2077589"/>
                  </a:lnTo>
                  <a:lnTo>
                    <a:pt x="3639510" y="2058683"/>
                  </a:lnTo>
                  <a:lnTo>
                    <a:pt x="3658415" y="2030641"/>
                  </a:lnTo>
                  <a:lnTo>
                    <a:pt x="3665348" y="1996302"/>
                  </a:lnTo>
                  <a:lnTo>
                    <a:pt x="3665348" y="88218"/>
                  </a:lnTo>
                  <a:lnTo>
                    <a:pt x="3658415" y="53879"/>
                  </a:lnTo>
                  <a:lnTo>
                    <a:pt x="3639510" y="25838"/>
                  </a:lnTo>
                  <a:lnTo>
                    <a:pt x="3611469" y="6932"/>
                  </a:lnTo>
                  <a:lnTo>
                    <a:pt x="3577130" y="0"/>
                  </a:lnTo>
                  <a:close/>
                </a:path>
              </a:pathLst>
            </a:custGeom>
            <a:solidFill>
              <a:srgbClr val="AAE5E5"/>
            </a:solidFill>
          </p:spPr>
          <p:txBody>
            <a:bodyPr wrap="square" lIns="0" tIns="0" rIns="0" bIns="0" rtlCol="0"/>
            <a:lstStyle/>
            <a:p>
              <a:endParaRPr/>
            </a:p>
          </p:txBody>
        </p:sp>
        <p:sp>
          <p:nvSpPr>
            <p:cNvPr id="16" name="object 16"/>
            <p:cNvSpPr/>
            <p:nvPr/>
          </p:nvSpPr>
          <p:spPr>
            <a:xfrm>
              <a:off x="585060" y="3463871"/>
              <a:ext cx="3665854" cy="2084705"/>
            </a:xfrm>
            <a:custGeom>
              <a:avLst/>
              <a:gdLst/>
              <a:ahLst/>
              <a:cxnLst/>
              <a:rect l="l" t="t" r="r" b="b"/>
              <a:pathLst>
                <a:path w="3665854" h="2084704">
                  <a:moveTo>
                    <a:pt x="0" y="88218"/>
                  </a:moveTo>
                  <a:lnTo>
                    <a:pt x="6932" y="53879"/>
                  </a:lnTo>
                  <a:lnTo>
                    <a:pt x="25838" y="25838"/>
                  </a:lnTo>
                  <a:lnTo>
                    <a:pt x="53879" y="6932"/>
                  </a:lnTo>
                  <a:lnTo>
                    <a:pt x="88218" y="0"/>
                  </a:lnTo>
                  <a:lnTo>
                    <a:pt x="3577130" y="0"/>
                  </a:lnTo>
                  <a:lnTo>
                    <a:pt x="3611468" y="6932"/>
                  </a:lnTo>
                  <a:lnTo>
                    <a:pt x="3639510" y="25838"/>
                  </a:lnTo>
                  <a:lnTo>
                    <a:pt x="3658416" y="53879"/>
                  </a:lnTo>
                  <a:lnTo>
                    <a:pt x="3665349" y="88218"/>
                  </a:lnTo>
                  <a:lnTo>
                    <a:pt x="3665349" y="1996303"/>
                  </a:lnTo>
                  <a:lnTo>
                    <a:pt x="3658416" y="2030641"/>
                  </a:lnTo>
                  <a:lnTo>
                    <a:pt x="3639510" y="2058683"/>
                  </a:lnTo>
                  <a:lnTo>
                    <a:pt x="3611468" y="2077589"/>
                  </a:lnTo>
                  <a:lnTo>
                    <a:pt x="3577130" y="2084522"/>
                  </a:lnTo>
                  <a:lnTo>
                    <a:pt x="88218" y="2084522"/>
                  </a:lnTo>
                  <a:lnTo>
                    <a:pt x="53879" y="2077589"/>
                  </a:lnTo>
                  <a:lnTo>
                    <a:pt x="25838" y="2058683"/>
                  </a:lnTo>
                  <a:lnTo>
                    <a:pt x="6932" y="2030641"/>
                  </a:lnTo>
                  <a:lnTo>
                    <a:pt x="0" y="1996303"/>
                  </a:lnTo>
                  <a:lnTo>
                    <a:pt x="0" y="88218"/>
                  </a:lnTo>
                  <a:close/>
                </a:path>
              </a:pathLst>
            </a:custGeom>
            <a:ln w="9525">
              <a:solidFill>
                <a:srgbClr val="000000"/>
              </a:solidFill>
            </a:ln>
          </p:spPr>
          <p:txBody>
            <a:bodyPr wrap="square" lIns="0" tIns="0" rIns="0" bIns="0" rtlCol="0"/>
            <a:lstStyle/>
            <a:p>
              <a:endParaRPr/>
            </a:p>
          </p:txBody>
        </p:sp>
      </p:grpSp>
      <p:sp>
        <p:nvSpPr>
          <p:cNvPr id="17" name="object 17"/>
          <p:cNvSpPr txBox="1"/>
          <p:nvPr/>
        </p:nvSpPr>
        <p:spPr>
          <a:xfrm>
            <a:off x="2247325" y="4877411"/>
            <a:ext cx="914400" cy="347788"/>
          </a:xfrm>
          <a:prstGeom prst="rect">
            <a:avLst/>
          </a:prstGeom>
        </p:spPr>
        <p:txBody>
          <a:bodyPr vert="horz" wrap="square" lIns="0" tIns="15240" rIns="0" bIns="0" rtlCol="0">
            <a:spAutoFit/>
          </a:bodyPr>
          <a:lstStyle/>
          <a:p>
            <a:pPr marL="15240">
              <a:spcBef>
                <a:spcPts val="120"/>
              </a:spcBef>
            </a:pPr>
            <a:r>
              <a:rPr sz="2160" b="1" spc="-12" dirty="0">
                <a:latin typeface="Arial"/>
                <a:cs typeface="Arial"/>
              </a:rPr>
              <a:t>Master</a:t>
            </a:r>
            <a:endParaRPr sz="2160">
              <a:latin typeface="Arial"/>
              <a:cs typeface="Arial"/>
            </a:endParaRPr>
          </a:p>
        </p:txBody>
      </p:sp>
      <p:sp>
        <p:nvSpPr>
          <p:cNvPr id="18" name="object 18"/>
          <p:cNvSpPr txBox="1"/>
          <p:nvPr/>
        </p:nvSpPr>
        <p:spPr>
          <a:xfrm>
            <a:off x="2254945" y="5379722"/>
            <a:ext cx="3892296" cy="1708160"/>
          </a:xfrm>
          <a:prstGeom prst="rect">
            <a:avLst/>
          </a:prstGeom>
        </p:spPr>
        <p:txBody>
          <a:bodyPr vert="horz" wrap="square" lIns="0" tIns="27432" rIns="0" bIns="0" rtlCol="0">
            <a:spAutoFit/>
          </a:bodyPr>
          <a:lstStyle/>
          <a:p>
            <a:pPr marL="284225" marR="686562" indent="-268985">
              <a:lnSpc>
                <a:spcPts val="2280"/>
              </a:lnSpc>
              <a:spcBef>
                <a:spcPts val="216"/>
              </a:spcBef>
              <a:buChar char="•"/>
              <a:tabLst>
                <a:tab pos="284225" algn="l"/>
              </a:tabLst>
            </a:pPr>
            <a:r>
              <a:rPr sz="1920" dirty="0">
                <a:latin typeface="Arial"/>
                <a:cs typeface="Arial"/>
              </a:rPr>
              <a:t>Initializes</a:t>
            </a:r>
            <a:r>
              <a:rPr sz="1920" spc="-30" dirty="0">
                <a:latin typeface="Arial"/>
                <a:cs typeface="Arial"/>
              </a:rPr>
              <a:t> </a:t>
            </a:r>
            <a:r>
              <a:rPr sz="1920" dirty="0">
                <a:latin typeface="Arial"/>
                <a:cs typeface="Arial"/>
              </a:rPr>
              <a:t>array</a:t>
            </a:r>
            <a:r>
              <a:rPr sz="1920" spc="-30" dirty="0">
                <a:latin typeface="Arial"/>
                <a:cs typeface="Arial"/>
              </a:rPr>
              <a:t> </a:t>
            </a:r>
            <a:r>
              <a:rPr sz="1920" dirty="0">
                <a:latin typeface="Arial"/>
                <a:cs typeface="Arial"/>
              </a:rPr>
              <a:t>and</a:t>
            </a:r>
            <a:r>
              <a:rPr sz="1920" spc="-30" dirty="0">
                <a:latin typeface="Arial"/>
                <a:cs typeface="Arial"/>
              </a:rPr>
              <a:t> </a:t>
            </a:r>
            <a:r>
              <a:rPr sz="1920" dirty="0">
                <a:latin typeface="Arial"/>
                <a:cs typeface="Arial"/>
              </a:rPr>
              <a:t>splits</a:t>
            </a:r>
            <a:r>
              <a:rPr sz="1920" spc="-30" dirty="0">
                <a:latin typeface="Arial"/>
                <a:cs typeface="Arial"/>
              </a:rPr>
              <a:t> it </a:t>
            </a:r>
            <a:r>
              <a:rPr sz="1920" dirty="0">
                <a:latin typeface="Arial"/>
                <a:cs typeface="Arial"/>
              </a:rPr>
              <a:t>according</a:t>
            </a:r>
            <a:r>
              <a:rPr sz="1920" spc="-18" dirty="0">
                <a:latin typeface="Arial"/>
                <a:cs typeface="Arial"/>
              </a:rPr>
              <a:t> </a:t>
            </a:r>
            <a:r>
              <a:rPr sz="1920" dirty="0">
                <a:latin typeface="Arial"/>
                <a:cs typeface="Arial"/>
              </a:rPr>
              <a:t>to</a:t>
            </a:r>
            <a:r>
              <a:rPr sz="1920" spc="-18" dirty="0">
                <a:latin typeface="Arial"/>
                <a:cs typeface="Arial"/>
              </a:rPr>
              <a:t> </a:t>
            </a:r>
            <a:r>
              <a:rPr sz="1920" dirty="0">
                <a:latin typeface="Arial"/>
                <a:cs typeface="Arial"/>
              </a:rPr>
              <a:t>#</a:t>
            </a:r>
            <a:r>
              <a:rPr sz="1920" spc="-18" dirty="0">
                <a:latin typeface="Arial"/>
                <a:cs typeface="Arial"/>
              </a:rPr>
              <a:t> </a:t>
            </a:r>
            <a:r>
              <a:rPr sz="1920" dirty="0">
                <a:latin typeface="Arial"/>
                <a:cs typeface="Arial"/>
              </a:rPr>
              <a:t>of</a:t>
            </a:r>
            <a:r>
              <a:rPr sz="1920" spc="-6" dirty="0">
                <a:latin typeface="Arial"/>
                <a:cs typeface="Arial"/>
              </a:rPr>
              <a:t> </a:t>
            </a:r>
            <a:r>
              <a:rPr sz="1920" spc="-12" dirty="0">
                <a:latin typeface="Arial"/>
                <a:cs typeface="Arial"/>
              </a:rPr>
              <a:t>workers</a:t>
            </a:r>
            <a:endParaRPr sz="1920">
              <a:latin typeface="Arial"/>
              <a:cs typeface="Arial"/>
            </a:endParaRPr>
          </a:p>
          <a:p>
            <a:pPr marL="283464" indent="-268224">
              <a:spcBef>
                <a:spcPts val="756"/>
              </a:spcBef>
              <a:buChar char="•"/>
              <a:tabLst>
                <a:tab pos="283464" algn="l"/>
              </a:tabLst>
            </a:pPr>
            <a:r>
              <a:rPr sz="1920" dirty="0">
                <a:latin typeface="Arial"/>
                <a:cs typeface="Arial"/>
              </a:rPr>
              <a:t>Sends</a:t>
            </a:r>
            <a:r>
              <a:rPr sz="1920" spc="-18" dirty="0">
                <a:latin typeface="Arial"/>
                <a:cs typeface="Arial"/>
              </a:rPr>
              <a:t> </a:t>
            </a:r>
            <a:r>
              <a:rPr sz="1920" dirty="0">
                <a:latin typeface="Arial"/>
                <a:cs typeface="Arial"/>
              </a:rPr>
              <a:t>each</a:t>
            </a:r>
            <a:r>
              <a:rPr sz="1920" spc="-12" dirty="0">
                <a:latin typeface="Arial"/>
                <a:cs typeface="Arial"/>
              </a:rPr>
              <a:t> </a:t>
            </a:r>
            <a:r>
              <a:rPr sz="1920" dirty="0">
                <a:latin typeface="Arial"/>
                <a:cs typeface="Arial"/>
              </a:rPr>
              <a:t>worker</a:t>
            </a:r>
            <a:r>
              <a:rPr sz="1920" spc="-12" dirty="0">
                <a:latin typeface="Arial"/>
                <a:cs typeface="Arial"/>
              </a:rPr>
              <a:t> </a:t>
            </a:r>
            <a:r>
              <a:rPr sz="1920" dirty="0">
                <a:latin typeface="Arial"/>
                <a:cs typeface="Arial"/>
              </a:rPr>
              <a:t>the</a:t>
            </a:r>
            <a:r>
              <a:rPr sz="1920" spc="-18" dirty="0">
                <a:latin typeface="Arial"/>
                <a:cs typeface="Arial"/>
              </a:rPr>
              <a:t> </a:t>
            </a:r>
            <a:r>
              <a:rPr sz="1920" spc="-12" dirty="0">
                <a:latin typeface="Arial"/>
                <a:cs typeface="Arial"/>
              </a:rPr>
              <a:t>sub-</a:t>
            </a:r>
            <a:r>
              <a:rPr sz="1920" spc="-24" dirty="0">
                <a:latin typeface="Arial"/>
                <a:cs typeface="Arial"/>
              </a:rPr>
              <a:t>array</a:t>
            </a:r>
            <a:endParaRPr sz="1920">
              <a:latin typeface="Arial"/>
              <a:cs typeface="Arial"/>
            </a:endParaRPr>
          </a:p>
          <a:p>
            <a:pPr marL="284225" marR="249174" indent="-268985">
              <a:lnSpc>
                <a:spcPts val="2280"/>
              </a:lnSpc>
              <a:spcBef>
                <a:spcPts val="786"/>
              </a:spcBef>
              <a:buChar char="•"/>
              <a:tabLst>
                <a:tab pos="284225" algn="l"/>
              </a:tabLst>
            </a:pPr>
            <a:r>
              <a:rPr sz="1920" dirty="0">
                <a:latin typeface="Arial"/>
                <a:cs typeface="Arial"/>
              </a:rPr>
              <a:t>Receives</a:t>
            </a:r>
            <a:r>
              <a:rPr sz="1920" spc="-30" dirty="0">
                <a:latin typeface="Arial"/>
                <a:cs typeface="Arial"/>
              </a:rPr>
              <a:t> </a:t>
            </a:r>
            <a:r>
              <a:rPr sz="1920" dirty="0">
                <a:latin typeface="Arial"/>
                <a:cs typeface="Arial"/>
              </a:rPr>
              <a:t>the</a:t>
            </a:r>
            <a:r>
              <a:rPr sz="1920" spc="-30" dirty="0">
                <a:latin typeface="Arial"/>
                <a:cs typeface="Arial"/>
              </a:rPr>
              <a:t> </a:t>
            </a:r>
            <a:r>
              <a:rPr sz="1920" dirty="0">
                <a:latin typeface="Arial"/>
                <a:cs typeface="Arial"/>
              </a:rPr>
              <a:t>results</a:t>
            </a:r>
            <a:r>
              <a:rPr sz="1920" spc="-30" dirty="0">
                <a:latin typeface="Arial"/>
                <a:cs typeface="Arial"/>
              </a:rPr>
              <a:t> </a:t>
            </a:r>
            <a:r>
              <a:rPr sz="1920" dirty="0">
                <a:latin typeface="Arial"/>
                <a:cs typeface="Arial"/>
              </a:rPr>
              <a:t>from</a:t>
            </a:r>
            <a:r>
              <a:rPr sz="1920" spc="-18" dirty="0">
                <a:latin typeface="Arial"/>
                <a:cs typeface="Arial"/>
              </a:rPr>
              <a:t> </a:t>
            </a:r>
            <a:r>
              <a:rPr sz="1920" spc="-24" dirty="0">
                <a:latin typeface="Arial"/>
                <a:cs typeface="Arial"/>
              </a:rPr>
              <a:t>each </a:t>
            </a:r>
            <a:r>
              <a:rPr sz="1920" spc="-12" dirty="0">
                <a:latin typeface="Arial"/>
                <a:cs typeface="Arial"/>
              </a:rPr>
              <a:t>worker</a:t>
            </a:r>
            <a:endParaRPr sz="1920">
              <a:latin typeface="Arial"/>
              <a:cs typeface="Arial"/>
            </a:endParaRPr>
          </a:p>
        </p:txBody>
      </p:sp>
      <p:sp>
        <p:nvSpPr>
          <p:cNvPr id="19" name="TextBox 18">
            <a:extLst>
              <a:ext uri="{FF2B5EF4-FFF2-40B4-BE49-F238E27FC236}">
                <a16:creationId xmlns:a16="http://schemas.microsoft.com/office/drawing/2014/main" id="{8C2ED5A3-F062-0C42-960E-B11162A89C7F}"/>
              </a:ext>
            </a:extLst>
          </p:cNvPr>
          <p:cNvSpPr txBox="1"/>
          <p:nvPr/>
        </p:nvSpPr>
        <p:spPr>
          <a:xfrm>
            <a:off x="457200" y="7620000"/>
            <a:ext cx="312906" cy="369332"/>
          </a:xfrm>
          <a:prstGeom prst="rect">
            <a:avLst/>
          </a:prstGeom>
          <a:noFill/>
        </p:spPr>
        <p:txBody>
          <a:bodyPr wrap="none" rtlCol="0">
            <a:spAutoFit/>
          </a:bodyPr>
          <a:lstStyle/>
          <a:p>
            <a:fld id="{D6921B60-5932-4444-96F9-C59B9A75E9CC}" type="slidenum">
              <a:rPr lang="en-IN" smtClean="0"/>
              <a:t>12</a:t>
            </a:fld>
            <a:endParaRPr lang="en-IN" dirty="0"/>
          </a:p>
        </p:txBody>
      </p:sp>
    </p:spTree>
    <p:extLst>
      <p:ext uri="{BB962C8B-B14F-4D97-AF65-F5344CB8AC3E}">
        <p14:creationId xmlns:p14="http://schemas.microsoft.com/office/powerpoint/2010/main" val="1658673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66800" y="457200"/>
            <a:ext cx="15800832" cy="907941"/>
          </a:xfrm>
          <a:prstGeom prst="rect">
            <a:avLst/>
          </a:prstGeom>
        </p:spPr>
        <p:txBody>
          <a:bodyPr vert="horz" wrap="square" lIns="0" tIns="15240" rIns="0" bIns="0" rtlCol="0" anchor="ctr" anchorCtr="0">
            <a:spAutoFit/>
          </a:bodyPr>
          <a:lstStyle/>
          <a:p>
            <a:pPr marL="91440">
              <a:spcBef>
                <a:spcPts val="120"/>
              </a:spcBef>
            </a:pPr>
            <a:r>
              <a:rPr spc="-12" dirty="0"/>
              <a:t>Background</a:t>
            </a:r>
            <a:r>
              <a:rPr lang="en-IN" spc="-12" dirty="0"/>
              <a:t> to Map Reduce</a:t>
            </a:r>
            <a:endParaRPr spc="-12" dirty="0"/>
          </a:p>
        </p:txBody>
      </p:sp>
      <p:sp>
        <p:nvSpPr>
          <p:cNvPr id="6" name="object 6"/>
          <p:cNvSpPr txBox="1">
            <a:spLocks noGrp="1"/>
          </p:cNvSpPr>
          <p:nvPr>
            <p:ph type="sldNum" sz="quarter" idx="7"/>
          </p:nvPr>
        </p:nvSpPr>
        <p:spPr>
          <a:xfrm>
            <a:off x="8428990" y="6540658"/>
            <a:ext cx="216534" cy="153670"/>
          </a:xfrm>
          <a:prstGeom prst="rect">
            <a:avLst/>
          </a:prstGeom>
        </p:spPr>
        <p:txBody>
          <a:bodyPr vert="horz" wrap="square" lIns="0" tIns="0" rIns="0" bIns="0" rtlCol="0">
            <a:spAutoFit/>
          </a:bodyPr>
          <a:lstStyle>
            <a:defPPr>
              <a:defRPr kern="0"/>
            </a:defPPr>
            <a:lvl1pPr>
              <a:defRPr sz="900" b="0" i="0">
                <a:solidFill>
                  <a:srgbClr val="B41F34"/>
                </a:solidFill>
                <a:latin typeface="Arial"/>
                <a:cs typeface="Arial"/>
              </a:defRPr>
            </a:lvl1pPr>
          </a:lstStyle>
          <a:p>
            <a:pPr marL="101600">
              <a:spcBef>
                <a:spcPts val="15"/>
              </a:spcBef>
            </a:pPr>
            <a:fld id="{81D60167-4931-47E6-BA6A-407CBD079E47}" type="slidenum">
              <a:rPr lang="en-IN" spc="-50" smtClean="0"/>
              <a:pPr marL="101600">
                <a:spcBef>
                  <a:spcPts val="15"/>
                </a:spcBef>
              </a:pPr>
              <a:t>13</a:t>
            </a:fld>
            <a:endParaRPr spc="-60" dirty="0"/>
          </a:p>
        </p:txBody>
      </p:sp>
      <p:pic>
        <p:nvPicPr>
          <p:cNvPr id="5" name="Picture 4">
            <a:extLst>
              <a:ext uri="{FF2B5EF4-FFF2-40B4-BE49-F238E27FC236}">
                <a16:creationId xmlns:a16="http://schemas.microsoft.com/office/drawing/2014/main" id="{00C24406-55A6-BAA3-D107-9A562D60CEFE}"/>
              </a:ext>
            </a:extLst>
          </p:cNvPr>
          <p:cNvPicPr>
            <a:picLocks noChangeAspect="1"/>
          </p:cNvPicPr>
          <p:nvPr/>
        </p:nvPicPr>
        <p:blipFill>
          <a:blip r:embed="rId2"/>
          <a:stretch>
            <a:fillRect/>
          </a:stretch>
        </p:blipFill>
        <p:spPr>
          <a:xfrm>
            <a:off x="3452445" y="2592070"/>
            <a:ext cx="8001686" cy="3276600"/>
          </a:xfrm>
          <a:prstGeom prst="rect">
            <a:avLst/>
          </a:prstGeom>
        </p:spPr>
      </p:pic>
      <p:sp>
        <p:nvSpPr>
          <p:cNvPr id="7" name="TextBox 6">
            <a:extLst>
              <a:ext uri="{FF2B5EF4-FFF2-40B4-BE49-F238E27FC236}">
                <a16:creationId xmlns:a16="http://schemas.microsoft.com/office/drawing/2014/main" id="{DC55D14A-5BCC-891B-345D-9037D26CB50F}"/>
              </a:ext>
            </a:extLst>
          </p:cNvPr>
          <p:cNvSpPr txBox="1"/>
          <p:nvPr/>
        </p:nvSpPr>
        <p:spPr>
          <a:xfrm>
            <a:off x="457200" y="7620000"/>
            <a:ext cx="312906" cy="369332"/>
          </a:xfrm>
          <a:prstGeom prst="rect">
            <a:avLst/>
          </a:prstGeom>
          <a:noFill/>
        </p:spPr>
        <p:txBody>
          <a:bodyPr wrap="none" rtlCol="0">
            <a:spAutoFit/>
          </a:bodyPr>
          <a:lstStyle/>
          <a:p>
            <a:fld id="{D6921B60-5932-4444-96F9-C59B9A75E9CC}" type="slidenum">
              <a:rPr lang="en-IN" smtClean="0"/>
              <a:t>13</a:t>
            </a:fld>
            <a:endParaRPr lang="en-IN" dirty="0"/>
          </a:p>
        </p:txBody>
      </p:sp>
    </p:spTree>
    <p:extLst>
      <p:ext uri="{BB962C8B-B14F-4D97-AF65-F5344CB8AC3E}">
        <p14:creationId xmlns:p14="http://schemas.microsoft.com/office/powerpoint/2010/main" val="2707883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9200" y="810028"/>
            <a:ext cx="15800832" cy="907941"/>
          </a:xfrm>
          <a:prstGeom prst="rect">
            <a:avLst/>
          </a:prstGeom>
        </p:spPr>
        <p:txBody>
          <a:bodyPr vert="horz" wrap="square" lIns="0" tIns="15240" rIns="0" bIns="0" rtlCol="0" anchor="ctr" anchorCtr="0">
            <a:spAutoFit/>
          </a:bodyPr>
          <a:lstStyle/>
          <a:p>
            <a:pPr marL="91440">
              <a:spcBef>
                <a:spcPts val="120"/>
              </a:spcBef>
            </a:pPr>
            <a:r>
              <a:rPr spc="-12" dirty="0"/>
              <a:t>MapReduce</a:t>
            </a:r>
          </a:p>
        </p:txBody>
      </p:sp>
      <p:sp>
        <p:nvSpPr>
          <p:cNvPr id="6" name="object 6"/>
          <p:cNvSpPr txBox="1">
            <a:spLocks noGrp="1"/>
          </p:cNvSpPr>
          <p:nvPr>
            <p:ph type="sldNum" sz="quarter" idx="7"/>
          </p:nvPr>
        </p:nvSpPr>
        <p:spPr>
          <a:xfrm>
            <a:off x="8428990" y="6540658"/>
            <a:ext cx="216534" cy="153670"/>
          </a:xfrm>
          <a:prstGeom prst="rect">
            <a:avLst/>
          </a:prstGeom>
        </p:spPr>
        <p:txBody>
          <a:bodyPr vert="horz" wrap="square" lIns="0" tIns="0" rIns="0" bIns="0" rtlCol="0">
            <a:spAutoFit/>
          </a:bodyPr>
          <a:lstStyle>
            <a:defPPr>
              <a:defRPr kern="0"/>
            </a:defPPr>
            <a:lvl1pPr>
              <a:defRPr sz="900" b="0" i="0">
                <a:solidFill>
                  <a:srgbClr val="B41F34"/>
                </a:solidFill>
                <a:latin typeface="Arial"/>
                <a:cs typeface="Arial"/>
              </a:defRPr>
            </a:lvl1pPr>
          </a:lstStyle>
          <a:p>
            <a:pPr marL="101600">
              <a:spcBef>
                <a:spcPts val="15"/>
              </a:spcBef>
            </a:pPr>
            <a:fld id="{81D60167-4931-47E6-BA6A-407CBD079E47}" type="slidenum">
              <a:rPr lang="en-IN" spc="-50" smtClean="0"/>
              <a:pPr marL="101600">
                <a:spcBef>
                  <a:spcPts val="15"/>
                </a:spcBef>
              </a:pPr>
              <a:t>14</a:t>
            </a:fld>
            <a:endParaRPr spc="-60" dirty="0"/>
          </a:p>
        </p:txBody>
      </p:sp>
      <p:sp>
        <p:nvSpPr>
          <p:cNvPr id="3" name="object 3"/>
          <p:cNvSpPr txBox="1"/>
          <p:nvPr/>
        </p:nvSpPr>
        <p:spPr>
          <a:xfrm>
            <a:off x="2560320" y="2438400"/>
            <a:ext cx="9022080" cy="3875741"/>
          </a:xfrm>
          <a:prstGeom prst="rect">
            <a:avLst/>
          </a:prstGeom>
        </p:spPr>
        <p:txBody>
          <a:bodyPr vert="horz" wrap="square" lIns="0" tIns="110490" rIns="0" bIns="0" rtlCol="0">
            <a:spAutoFit/>
          </a:bodyPr>
          <a:lstStyle/>
          <a:p>
            <a:pPr marL="288035" indent="-272795">
              <a:spcBef>
                <a:spcPts val="870"/>
              </a:spcBef>
              <a:buChar char="•"/>
              <a:tabLst>
                <a:tab pos="288035" algn="l"/>
              </a:tabLst>
            </a:pPr>
            <a:r>
              <a:rPr sz="2880" dirty="0">
                <a:latin typeface="+mn-lt"/>
                <a:cs typeface="Arial"/>
              </a:rPr>
              <a:t>Created</a:t>
            </a:r>
            <a:r>
              <a:rPr sz="2880" spc="-60" dirty="0">
                <a:latin typeface="+mn-lt"/>
                <a:cs typeface="Arial"/>
              </a:rPr>
              <a:t> </a:t>
            </a:r>
            <a:r>
              <a:rPr sz="2880" dirty="0">
                <a:latin typeface="+mn-lt"/>
                <a:cs typeface="Arial"/>
              </a:rPr>
              <a:t>by</a:t>
            </a:r>
            <a:r>
              <a:rPr sz="2880" spc="-60" dirty="0">
                <a:latin typeface="+mn-lt"/>
                <a:cs typeface="Arial"/>
              </a:rPr>
              <a:t> </a:t>
            </a:r>
            <a:r>
              <a:rPr sz="2880" dirty="0">
                <a:latin typeface="+mn-lt"/>
                <a:cs typeface="Arial"/>
              </a:rPr>
              <a:t>Google</a:t>
            </a:r>
            <a:r>
              <a:rPr sz="2880" spc="-60" dirty="0">
                <a:latin typeface="+mn-lt"/>
                <a:cs typeface="Arial"/>
              </a:rPr>
              <a:t> </a:t>
            </a:r>
            <a:r>
              <a:rPr sz="2880" dirty="0">
                <a:latin typeface="+mn-lt"/>
                <a:cs typeface="Arial"/>
              </a:rPr>
              <a:t>in</a:t>
            </a:r>
            <a:r>
              <a:rPr sz="2880" spc="-60" dirty="0">
                <a:latin typeface="+mn-lt"/>
                <a:cs typeface="Arial"/>
              </a:rPr>
              <a:t> </a:t>
            </a:r>
            <a:r>
              <a:rPr sz="2880" spc="-24" dirty="0">
                <a:latin typeface="+mn-lt"/>
                <a:cs typeface="Arial"/>
              </a:rPr>
              <a:t>2004</a:t>
            </a:r>
            <a:endParaRPr sz="2880" dirty="0">
              <a:latin typeface="+mn-lt"/>
              <a:cs typeface="Arial"/>
            </a:endParaRPr>
          </a:p>
          <a:p>
            <a:pPr marL="562356" lvl="1" indent="-272795">
              <a:spcBef>
                <a:spcPts val="624"/>
              </a:spcBef>
              <a:buChar char="–"/>
              <a:tabLst>
                <a:tab pos="562356" algn="l"/>
              </a:tabLst>
            </a:pPr>
            <a:r>
              <a:rPr sz="2400" dirty="0">
                <a:latin typeface="+mn-lt"/>
                <a:cs typeface="Arial"/>
              </a:rPr>
              <a:t>Jeffrey</a:t>
            </a:r>
            <a:r>
              <a:rPr sz="2400" spc="-72" dirty="0">
                <a:latin typeface="+mn-lt"/>
                <a:cs typeface="Arial"/>
              </a:rPr>
              <a:t> </a:t>
            </a:r>
            <a:r>
              <a:rPr sz="2400" dirty="0">
                <a:latin typeface="+mn-lt"/>
                <a:cs typeface="Arial"/>
              </a:rPr>
              <a:t>Dean</a:t>
            </a:r>
            <a:r>
              <a:rPr sz="2400" spc="-72" dirty="0">
                <a:latin typeface="+mn-lt"/>
                <a:cs typeface="Arial"/>
              </a:rPr>
              <a:t> </a:t>
            </a:r>
            <a:r>
              <a:rPr sz="2400" dirty="0">
                <a:latin typeface="+mn-lt"/>
                <a:cs typeface="Arial"/>
              </a:rPr>
              <a:t>and</a:t>
            </a:r>
            <a:r>
              <a:rPr sz="2400" spc="-66" dirty="0">
                <a:latin typeface="+mn-lt"/>
                <a:cs typeface="Arial"/>
              </a:rPr>
              <a:t> </a:t>
            </a:r>
            <a:r>
              <a:rPr sz="2400" dirty="0">
                <a:latin typeface="+mn-lt"/>
                <a:cs typeface="Arial"/>
              </a:rPr>
              <a:t>Sanjay</a:t>
            </a:r>
            <a:r>
              <a:rPr sz="2400" spc="-72" dirty="0">
                <a:latin typeface="+mn-lt"/>
                <a:cs typeface="Arial"/>
              </a:rPr>
              <a:t> </a:t>
            </a:r>
            <a:r>
              <a:rPr sz="2400" spc="-12" dirty="0">
                <a:latin typeface="+mn-lt"/>
                <a:cs typeface="Arial"/>
              </a:rPr>
              <a:t>Ghemawat</a:t>
            </a:r>
            <a:endParaRPr sz="2400" dirty="0">
              <a:latin typeface="+mn-lt"/>
              <a:cs typeface="Arial"/>
            </a:endParaRPr>
          </a:p>
          <a:p>
            <a:pPr marL="288035" indent="-272795">
              <a:buChar char="•"/>
              <a:tabLst>
                <a:tab pos="288035" algn="l"/>
              </a:tabLst>
            </a:pPr>
            <a:r>
              <a:rPr sz="2880" dirty="0">
                <a:latin typeface="+mn-lt"/>
                <a:cs typeface="Arial"/>
              </a:rPr>
              <a:t>Inspired</a:t>
            </a:r>
            <a:r>
              <a:rPr sz="2880" spc="-72" dirty="0">
                <a:latin typeface="+mn-lt"/>
                <a:cs typeface="Arial"/>
              </a:rPr>
              <a:t> </a:t>
            </a:r>
            <a:r>
              <a:rPr sz="2880" dirty="0">
                <a:latin typeface="+mn-lt"/>
                <a:cs typeface="Arial"/>
              </a:rPr>
              <a:t>by</a:t>
            </a:r>
            <a:r>
              <a:rPr sz="2880" spc="-66" dirty="0">
                <a:latin typeface="+mn-lt"/>
                <a:cs typeface="Arial"/>
              </a:rPr>
              <a:t> </a:t>
            </a:r>
            <a:r>
              <a:rPr sz="2880" spc="-24" dirty="0">
                <a:latin typeface="+mn-lt"/>
                <a:cs typeface="Arial"/>
              </a:rPr>
              <a:t>LISP</a:t>
            </a:r>
            <a:endParaRPr sz="2880" dirty="0">
              <a:latin typeface="+mn-lt"/>
              <a:cs typeface="Arial"/>
            </a:endParaRPr>
          </a:p>
          <a:p>
            <a:pPr marL="562356" lvl="1" indent="-272795">
              <a:spcBef>
                <a:spcPts val="510"/>
              </a:spcBef>
              <a:buChar char="–"/>
              <a:tabLst>
                <a:tab pos="562356" algn="l"/>
              </a:tabLst>
            </a:pPr>
            <a:r>
              <a:rPr sz="2400" dirty="0">
                <a:solidFill>
                  <a:srgbClr val="800000"/>
                </a:solidFill>
                <a:latin typeface="+mn-lt"/>
                <a:cs typeface="Arial"/>
              </a:rPr>
              <a:t>Map</a:t>
            </a:r>
            <a:r>
              <a:rPr sz="2400" dirty="0">
                <a:latin typeface="+mn-lt"/>
                <a:cs typeface="Arial"/>
              </a:rPr>
              <a:t>(function,</a:t>
            </a:r>
            <a:r>
              <a:rPr sz="2400" spc="-54" dirty="0">
                <a:latin typeface="+mn-lt"/>
                <a:cs typeface="Arial"/>
              </a:rPr>
              <a:t> </a:t>
            </a:r>
            <a:r>
              <a:rPr sz="2400" dirty="0">
                <a:latin typeface="+mn-lt"/>
                <a:cs typeface="Arial"/>
              </a:rPr>
              <a:t>set</a:t>
            </a:r>
            <a:r>
              <a:rPr sz="2400" spc="-54" dirty="0">
                <a:latin typeface="+mn-lt"/>
                <a:cs typeface="Arial"/>
              </a:rPr>
              <a:t> </a:t>
            </a:r>
            <a:r>
              <a:rPr sz="2400" dirty="0">
                <a:latin typeface="+mn-lt"/>
                <a:cs typeface="Arial"/>
              </a:rPr>
              <a:t>of</a:t>
            </a:r>
            <a:r>
              <a:rPr sz="2400" spc="-48" dirty="0">
                <a:latin typeface="+mn-lt"/>
                <a:cs typeface="Arial"/>
              </a:rPr>
              <a:t> </a:t>
            </a:r>
            <a:r>
              <a:rPr sz="2400" spc="-12" dirty="0">
                <a:latin typeface="+mn-lt"/>
                <a:cs typeface="Arial"/>
              </a:rPr>
              <a:t>values)</a:t>
            </a:r>
            <a:endParaRPr sz="2400" dirty="0">
              <a:latin typeface="+mn-lt"/>
              <a:cs typeface="Arial"/>
            </a:endParaRPr>
          </a:p>
          <a:p>
            <a:pPr marL="837438" lvl="2" indent="-273558">
              <a:spcBef>
                <a:spcPts val="581"/>
              </a:spcBef>
              <a:buChar char="•"/>
              <a:tabLst>
                <a:tab pos="837438" algn="l"/>
              </a:tabLst>
            </a:pPr>
            <a:r>
              <a:rPr sz="2160" dirty="0">
                <a:latin typeface="+mn-lt"/>
                <a:cs typeface="Arial"/>
              </a:rPr>
              <a:t>Applies</a:t>
            </a:r>
            <a:r>
              <a:rPr sz="2160" spc="-42" dirty="0">
                <a:latin typeface="+mn-lt"/>
                <a:cs typeface="Arial"/>
              </a:rPr>
              <a:t> </a:t>
            </a:r>
            <a:r>
              <a:rPr sz="2160" dirty="0">
                <a:latin typeface="+mn-lt"/>
                <a:cs typeface="Arial"/>
              </a:rPr>
              <a:t>function</a:t>
            </a:r>
            <a:r>
              <a:rPr sz="2160" spc="-24" dirty="0">
                <a:latin typeface="+mn-lt"/>
                <a:cs typeface="Arial"/>
              </a:rPr>
              <a:t> </a:t>
            </a:r>
            <a:r>
              <a:rPr sz="2160" dirty="0">
                <a:latin typeface="+mn-lt"/>
                <a:cs typeface="Arial"/>
              </a:rPr>
              <a:t>to</a:t>
            </a:r>
            <a:r>
              <a:rPr sz="2160" spc="-24" dirty="0">
                <a:latin typeface="+mn-lt"/>
                <a:cs typeface="Arial"/>
              </a:rPr>
              <a:t> </a:t>
            </a:r>
            <a:r>
              <a:rPr sz="2160" dirty="0">
                <a:latin typeface="+mn-lt"/>
                <a:cs typeface="Arial"/>
              </a:rPr>
              <a:t>each</a:t>
            </a:r>
            <a:r>
              <a:rPr sz="2160" spc="-24" dirty="0">
                <a:latin typeface="+mn-lt"/>
                <a:cs typeface="Arial"/>
              </a:rPr>
              <a:t> </a:t>
            </a:r>
            <a:r>
              <a:rPr sz="2160" dirty="0">
                <a:latin typeface="+mn-lt"/>
                <a:cs typeface="Arial"/>
              </a:rPr>
              <a:t>value</a:t>
            </a:r>
            <a:r>
              <a:rPr sz="2160" spc="-24" dirty="0">
                <a:latin typeface="+mn-lt"/>
                <a:cs typeface="Arial"/>
              </a:rPr>
              <a:t> </a:t>
            </a:r>
            <a:r>
              <a:rPr sz="2160" dirty="0">
                <a:latin typeface="+mn-lt"/>
                <a:cs typeface="Arial"/>
              </a:rPr>
              <a:t>in</a:t>
            </a:r>
            <a:r>
              <a:rPr sz="2160" spc="-24" dirty="0">
                <a:latin typeface="+mn-lt"/>
                <a:cs typeface="Arial"/>
              </a:rPr>
              <a:t> </a:t>
            </a:r>
            <a:r>
              <a:rPr sz="2160" dirty="0">
                <a:latin typeface="+mn-lt"/>
                <a:cs typeface="Arial"/>
              </a:rPr>
              <a:t>the</a:t>
            </a:r>
            <a:r>
              <a:rPr sz="2160" spc="-24" dirty="0">
                <a:latin typeface="+mn-lt"/>
                <a:cs typeface="Arial"/>
              </a:rPr>
              <a:t> </a:t>
            </a:r>
            <a:r>
              <a:rPr sz="2160" spc="-30" dirty="0">
                <a:latin typeface="+mn-lt"/>
                <a:cs typeface="Arial"/>
              </a:rPr>
              <a:t>set</a:t>
            </a:r>
            <a:endParaRPr sz="2160" dirty="0">
              <a:latin typeface="+mn-lt"/>
              <a:cs typeface="Arial"/>
            </a:endParaRPr>
          </a:p>
          <a:p>
            <a:pPr marL="1660398">
              <a:spcBef>
                <a:spcPts val="408"/>
              </a:spcBef>
              <a:tabLst>
                <a:tab pos="6135624" algn="l"/>
              </a:tabLst>
            </a:pPr>
            <a:r>
              <a:rPr sz="2160" dirty="0">
                <a:solidFill>
                  <a:srgbClr val="FF0000"/>
                </a:solidFill>
                <a:latin typeface="+mn-lt"/>
                <a:cs typeface="Arial"/>
              </a:rPr>
              <a:t>(map</a:t>
            </a:r>
            <a:r>
              <a:rPr sz="2160" spc="-30" dirty="0">
                <a:solidFill>
                  <a:srgbClr val="FF0000"/>
                </a:solidFill>
                <a:latin typeface="+mn-lt"/>
                <a:cs typeface="Arial"/>
              </a:rPr>
              <a:t> </a:t>
            </a:r>
            <a:r>
              <a:rPr sz="2160" dirty="0">
                <a:solidFill>
                  <a:srgbClr val="FF0000"/>
                </a:solidFill>
                <a:latin typeface="+mn-lt"/>
                <a:cs typeface="Arial"/>
              </a:rPr>
              <a:t>‘length</a:t>
            </a:r>
            <a:r>
              <a:rPr sz="2160" spc="-24" dirty="0">
                <a:solidFill>
                  <a:srgbClr val="FF0000"/>
                </a:solidFill>
                <a:latin typeface="+mn-lt"/>
                <a:cs typeface="Arial"/>
              </a:rPr>
              <a:t> </a:t>
            </a:r>
            <a:r>
              <a:rPr sz="2160" dirty="0">
                <a:solidFill>
                  <a:srgbClr val="FF0000"/>
                </a:solidFill>
                <a:latin typeface="+mn-lt"/>
                <a:cs typeface="Arial"/>
              </a:rPr>
              <a:t>‘(()</a:t>
            </a:r>
            <a:r>
              <a:rPr sz="2160" spc="-18" dirty="0">
                <a:solidFill>
                  <a:srgbClr val="FF0000"/>
                </a:solidFill>
                <a:latin typeface="+mn-lt"/>
                <a:cs typeface="Arial"/>
              </a:rPr>
              <a:t> </a:t>
            </a:r>
            <a:r>
              <a:rPr sz="2160" dirty="0">
                <a:solidFill>
                  <a:srgbClr val="FF0000"/>
                </a:solidFill>
                <a:latin typeface="+mn-lt"/>
                <a:cs typeface="Arial"/>
              </a:rPr>
              <a:t>(a)</a:t>
            </a:r>
            <a:r>
              <a:rPr sz="2160" spc="-18" dirty="0">
                <a:solidFill>
                  <a:srgbClr val="FF0000"/>
                </a:solidFill>
                <a:latin typeface="+mn-lt"/>
                <a:cs typeface="Arial"/>
              </a:rPr>
              <a:t> </a:t>
            </a:r>
            <a:r>
              <a:rPr sz="2160" dirty="0">
                <a:solidFill>
                  <a:srgbClr val="FF0000"/>
                </a:solidFill>
                <a:latin typeface="+mn-lt"/>
                <a:cs typeface="Arial"/>
              </a:rPr>
              <a:t>(a</a:t>
            </a:r>
            <a:r>
              <a:rPr sz="2160" spc="-24" dirty="0">
                <a:solidFill>
                  <a:srgbClr val="FF0000"/>
                </a:solidFill>
                <a:latin typeface="+mn-lt"/>
                <a:cs typeface="Arial"/>
              </a:rPr>
              <a:t> </a:t>
            </a:r>
            <a:r>
              <a:rPr sz="2160" dirty="0">
                <a:solidFill>
                  <a:srgbClr val="FF0000"/>
                </a:solidFill>
                <a:latin typeface="+mn-lt"/>
                <a:cs typeface="Arial"/>
              </a:rPr>
              <a:t>b)</a:t>
            </a:r>
            <a:r>
              <a:rPr sz="2160" spc="-24" dirty="0">
                <a:solidFill>
                  <a:srgbClr val="FF0000"/>
                </a:solidFill>
                <a:latin typeface="+mn-lt"/>
                <a:cs typeface="Arial"/>
              </a:rPr>
              <a:t> </a:t>
            </a:r>
            <a:r>
              <a:rPr sz="2160" dirty="0">
                <a:solidFill>
                  <a:srgbClr val="FF0000"/>
                </a:solidFill>
                <a:latin typeface="+mn-lt"/>
                <a:cs typeface="Arial"/>
              </a:rPr>
              <a:t>(a</a:t>
            </a:r>
            <a:r>
              <a:rPr sz="2160" spc="-24" dirty="0">
                <a:solidFill>
                  <a:srgbClr val="FF0000"/>
                </a:solidFill>
                <a:latin typeface="+mn-lt"/>
                <a:cs typeface="Arial"/>
              </a:rPr>
              <a:t> </a:t>
            </a:r>
            <a:r>
              <a:rPr sz="2160" dirty="0">
                <a:solidFill>
                  <a:srgbClr val="FF0000"/>
                </a:solidFill>
                <a:latin typeface="+mn-lt"/>
                <a:cs typeface="Arial"/>
              </a:rPr>
              <a:t>b</a:t>
            </a:r>
            <a:r>
              <a:rPr sz="2160" spc="-24" dirty="0">
                <a:solidFill>
                  <a:srgbClr val="FF0000"/>
                </a:solidFill>
                <a:latin typeface="+mn-lt"/>
                <a:cs typeface="Arial"/>
              </a:rPr>
              <a:t> </a:t>
            </a:r>
            <a:r>
              <a:rPr sz="2160" dirty="0">
                <a:solidFill>
                  <a:srgbClr val="FF0000"/>
                </a:solidFill>
                <a:latin typeface="+mn-lt"/>
                <a:cs typeface="Arial"/>
              </a:rPr>
              <a:t>c)))</a:t>
            </a:r>
            <a:r>
              <a:rPr sz="2160" spc="-18" dirty="0">
                <a:solidFill>
                  <a:srgbClr val="FF0000"/>
                </a:solidFill>
                <a:latin typeface="+mn-lt"/>
                <a:cs typeface="Arial"/>
              </a:rPr>
              <a:t> </a:t>
            </a:r>
            <a:r>
              <a:rPr sz="2160" spc="-60" dirty="0">
                <a:solidFill>
                  <a:srgbClr val="FF0000"/>
                </a:solidFill>
                <a:latin typeface="+mn-lt"/>
                <a:cs typeface="Cambria Math"/>
              </a:rPr>
              <a:t>⇒</a:t>
            </a:r>
            <a:r>
              <a:rPr sz="2160" dirty="0">
                <a:solidFill>
                  <a:srgbClr val="FF0000"/>
                </a:solidFill>
                <a:latin typeface="+mn-lt"/>
                <a:cs typeface="Cambria Math"/>
              </a:rPr>
              <a:t>	</a:t>
            </a:r>
            <a:r>
              <a:rPr sz="2160" dirty="0">
                <a:solidFill>
                  <a:srgbClr val="FF0000"/>
                </a:solidFill>
                <a:latin typeface="+mn-lt"/>
                <a:cs typeface="Arial"/>
              </a:rPr>
              <a:t>(0</a:t>
            </a:r>
            <a:r>
              <a:rPr sz="2160" spc="-18" dirty="0">
                <a:solidFill>
                  <a:srgbClr val="FF0000"/>
                </a:solidFill>
                <a:latin typeface="+mn-lt"/>
                <a:cs typeface="Arial"/>
              </a:rPr>
              <a:t> </a:t>
            </a:r>
            <a:r>
              <a:rPr sz="2160" dirty="0">
                <a:solidFill>
                  <a:srgbClr val="FF0000"/>
                </a:solidFill>
                <a:latin typeface="+mn-lt"/>
                <a:cs typeface="Arial"/>
              </a:rPr>
              <a:t>1</a:t>
            </a:r>
            <a:r>
              <a:rPr sz="2160" spc="-6" dirty="0">
                <a:solidFill>
                  <a:srgbClr val="FF0000"/>
                </a:solidFill>
                <a:latin typeface="+mn-lt"/>
                <a:cs typeface="Arial"/>
              </a:rPr>
              <a:t> </a:t>
            </a:r>
            <a:r>
              <a:rPr sz="2160" dirty="0">
                <a:solidFill>
                  <a:srgbClr val="FF0000"/>
                </a:solidFill>
                <a:latin typeface="+mn-lt"/>
                <a:cs typeface="Arial"/>
              </a:rPr>
              <a:t>2</a:t>
            </a:r>
            <a:r>
              <a:rPr sz="2160" spc="-6" dirty="0">
                <a:solidFill>
                  <a:srgbClr val="FF0000"/>
                </a:solidFill>
                <a:latin typeface="+mn-lt"/>
                <a:cs typeface="Arial"/>
              </a:rPr>
              <a:t> </a:t>
            </a:r>
            <a:r>
              <a:rPr sz="2160" spc="-30" dirty="0">
                <a:solidFill>
                  <a:srgbClr val="FF0000"/>
                </a:solidFill>
                <a:latin typeface="+mn-lt"/>
                <a:cs typeface="Arial"/>
              </a:rPr>
              <a:t>3)</a:t>
            </a:r>
            <a:endParaRPr sz="2160" dirty="0">
              <a:latin typeface="+mn-lt"/>
              <a:cs typeface="Arial"/>
            </a:endParaRPr>
          </a:p>
          <a:p>
            <a:pPr marL="562356" lvl="1" indent="-272795">
              <a:spcBef>
                <a:spcPts val="648"/>
              </a:spcBef>
              <a:buChar char="–"/>
              <a:tabLst>
                <a:tab pos="562356" algn="l"/>
              </a:tabLst>
            </a:pPr>
            <a:r>
              <a:rPr sz="2400" spc="-12" dirty="0">
                <a:solidFill>
                  <a:srgbClr val="800000"/>
                </a:solidFill>
                <a:latin typeface="+mn-lt"/>
                <a:cs typeface="Arial"/>
              </a:rPr>
              <a:t>Reduce</a:t>
            </a:r>
            <a:r>
              <a:rPr sz="2400" spc="-12" dirty="0">
                <a:latin typeface="+mn-lt"/>
                <a:cs typeface="Arial"/>
              </a:rPr>
              <a:t>(function, </a:t>
            </a:r>
            <a:r>
              <a:rPr sz="2400" dirty="0">
                <a:latin typeface="+mn-lt"/>
                <a:cs typeface="Arial"/>
              </a:rPr>
              <a:t>set</a:t>
            </a:r>
            <a:r>
              <a:rPr sz="2400" spc="-6" dirty="0">
                <a:latin typeface="+mn-lt"/>
                <a:cs typeface="Arial"/>
              </a:rPr>
              <a:t> </a:t>
            </a:r>
            <a:r>
              <a:rPr sz="2400" dirty="0">
                <a:latin typeface="+mn-lt"/>
                <a:cs typeface="Arial"/>
              </a:rPr>
              <a:t>of</a:t>
            </a:r>
            <a:r>
              <a:rPr sz="2400" spc="-12" dirty="0">
                <a:latin typeface="+mn-lt"/>
                <a:cs typeface="Arial"/>
              </a:rPr>
              <a:t> values)</a:t>
            </a:r>
            <a:endParaRPr sz="2400" dirty="0">
              <a:latin typeface="+mn-lt"/>
              <a:cs typeface="Arial"/>
            </a:endParaRPr>
          </a:p>
          <a:p>
            <a:pPr marL="837438" marR="6096" lvl="2" indent="-274320">
              <a:lnSpc>
                <a:spcPts val="3144"/>
              </a:lnSpc>
              <a:spcBef>
                <a:spcPts val="36"/>
              </a:spcBef>
              <a:buChar char="•"/>
              <a:tabLst>
                <a:tab pos="1660398" algn="l"/>
              </a:tabLst>
            </a:pPr>
            <a:r>
              <a:rPr sz="2160" dirty="0">
                <a:latin typeface="+mn-lt"/>
                <a:cs typeface="Arial"/>
              </a:rPr>
              <a:t>Combines</a:t>
            </a:r>
            <a:r>
              <a:rPr sz="2160" spc="-36" dirty="0">
                <a:latin typeface="+mn-lt"/>
                <a:cs typeface="Arial"/>
              </a:rPr>
              <a:t> </a:t>
            </a:r>
            <a:r>
              <a:rPr sz="2160" dirty="0">
                <a:latin typeface="+mn-lt"/>
                <a:cs typeface="Arial"/>
              </a:rPr>
              <a:t>all</a:t>
            </a:r>
            <a:r>
              <a:rPr sz="2160" spc="-24" dirty="0">
                <a:latin typeface="+mn-lt"/>
                <a:cs typeface="Arial"/>
              </a:rPr>
              <a:t> </a:t>
            </a:r>
            <a:r>
              <a:rPr sz="2160" dirty="0">
                <a:latin typeface="+mn-lt"/>
                <a:cs typeface="Arial"/>
              </a:rPr>
              <a:t>the</a:t>
            </a:r>
            <a:r>
              <a:rPr sz="2160" spc="-30" dirty="0">
                <a:latin typeface="+mn-lt"/>
                <a:cs typeface="Arial"/>
              </a:rPr>
              <a:t> </a:t>
            </a:r>
            <a:r>
              <a:rPr sz="2160" dirty="0">
                <a:latin typeface="+mn-lt"/>
                <a:cs typeface="Arial"/>
              </a:rPr>
              <a:t>values</a:t>
            </a:r>
            <a:r>
              <a:rPr sz="2160" spc="-36" dirty="0">
                <a:latin typeface="+mn-lt"/>
                <a:cs typeface="Arial"/>
              </a:rPr>
              <a:t> </a:t>
            </a:r>
            <a:r>
              <a:rPr sz="2160" dirty="0">
                <a:latin typeface="+mn-lt"/>
                <a:cs typeface="Arial"/>
              </a:rPr>
              <a:t>using</a:t>
            </a:r>
            <a:r>
              <a:rPr sz="2160" spc="-30" dirty="0">
                <a:latin typeface="+mn-lt"/>
                <a:cs typeface="Arial"/>
              </a:rPr>
              <a:t> </a:t>
            </a:r>
            <a:r>
              <a:rPr sz="2160" dirty="0">
                <a:latin typeface="+mn-lt"/>
                <a:cs typeface="Arial"/>
              </a:rPr>
              <a:t>a</a:t>
            </a:r>
            <a:r>
              <a:rPr sz="2160" spc="-30" dirty="0">
                <a:latin typeface="+mn-lt"/>
                <a:cs typeface="Arial"/>
              </a:rPr>
              <a:t> </a:t>
            </a:r>
            <a:r>
              <a:rPr sz="2160" dirty="0">
                <a:latin typeface="+mn-lt"/>
                <a:cs typeface="Arial"/>
              </a:rPr>
              <a:t>binary</a:t>
            </a:r>
            <a:r>
              <a:rPr sz="2160" spc="-36" dirty="0">
                <a:latin typeface="+mn-lt"/>
                <a:cs typeface="Arial"/>
              </a:rPr>
              <a:t> </a:t>
            </a:r>
            <a:r>
              <a:rPr sz="2160" dirty="0">
                <a:latin typeface="+mn-lt"/>
                <a:cs typeface="Arial"/>
              </a:rPr>
              <a:t>function</a:t>
            </a:r>
            <a:r>
              <a:rPr sz="2160" spc="-30" dirty="0">
                <a:latin typeface="+mn-lt"/>
                <a:cs typeface="Arial"/>
              </a:rPr>
              <a:t> </a:t>
            </a:r>
            <a:r>
              <a:rPr sz="2160" dirty="0">
                <a:latin typeface="+mn-lt"/>
                <a:cs typeface="Arial"/>
              </a:rPr>
              <a:t>(e.g.,</a:t>
            </a:r>
            <a:r>
              <a:rPr sz="2160" spc="-30" dirty="0">
                <a:latin typeface="+mn-lt"/>
                <a:cs typeface="Arial"/>
              </a:rPr>
              <a:t> +) 	</a:t>
            </a:r>
            <a:r>
              <a:rPr sz="2160" dirty="0">
                <a:solidFill>
                  <a:srgbClr val="FF0000"/>
                </a:solidFill>
                <a:latin typeface="+mn-lt"/>
                <a:cs typeface="Arial"/>
              </a:rPr>
              <a:t>(reduce</a:t>
            </a:r>
            <a:r>
              <a:rPr sz="2160" spc="-24" dirty="0">
                <a:solidFill>
                  <a:srgbClr val="FF0000"/>
                </a:solidFill>
                <a:latin typeface="+mn-lt"/>
                <a:cs typeface="Arial"/>
              </a:rPr>
              <a:t> </a:t>
            </a:r>
            <a:r>
              <a:rPr sz="2160" dirty="0">
                <a:solidFill>
                  <a:srgbClr val="FF0000"/>
                </a:solidFill>
                <a:latin typeface="+mn-lt"/>
                <a:cs typeface="Arial"/>
              </a:rPr>
              <a:t>#'+</a:t>
            </a:r>
            <a:r>
              <a:rPr sz="2160" spc="-18" dirty="0">
                <a:solidFill>
                  <a:srgbClr val="FF0000"/>
                </a:solidFill>
                <a:latin typeface="+mn-lt"/>
                <a:cs typeface="Arial"/>
              </a:rPr>
              <a:t> </a:t>
            </a:r>
            <a:r>
              <a:rPr sz="2160" dirty="0">
                <a:solidFill>
                  <a:srgbClr val="FF0000"/>
                </a:solidFill>
                <a:latin typeface="+mn-lt"/>
                <a:cs typeface="Arial"/>
              </a:rPr>
              <a:t>‘(1</a:t>
            </a:r>
            <a:r>
              <a:rPr sz="2160" spc="-18" dirty="0">
                <a:solidFill>
                  <a:srgbClr val="FF0000"/>
                </a:solidFill>
                <a:latin typeface="+mn-lt"/>
                <a:cs typeface="Arial"/>
              </a:rPr>
              <a:t> </a:t>
            </a:r>
            <a:r>
              <a:rPr sz="2160" dirty="0">
                <a:solidFill>
                  <a:srgbClr val="FF0000"/>
                </a:solidFill>
                <a:latin typeface="+mn-lt"/>
                <a:cs typeface="Arial"/>
              </a:rPr>
              <a:t>2</a:t>
            </a:r>
            <a:r>
              <a:rPr sz="2160" spc="-18" dirty="0">
                <a:solidFill>
                  <a:srgbClr val="FF0000"/>
                </a:solidFill>
                <a:latin typeface="+mn-lt"/>
                <a:cs typeface="Arial"/>
              </a:rPr>
              <a:t> </a:t>
            </a:r>
            <a:r>
              <a:rPr sz="2160" dirty="0">
                <a:solidFill>
                  <a:srgbClr val="FF0000"/>
                </a:solidFill>
                <a:latin typeface="+mn-lt"/>
                <a:cs typeface="Arial"/>
              </a:rPr>
              <a:t>3</a:t>
            </a:r>
            <a:r>
              <a:rPr sz="2160" spc="-18" dirty="0">
                <a:solidFill>
                  <a:srgbClr val="FF0000"/>
                </a:solidFill>
                <a:latin typeface="+mn-lt"/>
                <a:cs typeface="Arial"/>
              </a:rPr>
              <a:t> </a:t>
            </a:r>
            <a:r>
              <a:rPr sz="2160" dirty="0">
                <a:solidFill>
                  <a:srgbClr val="FF0000"/>
                </a:solidFill>
                <a:latin typeface="+mn-lt"/>
                <a:cs typeface="Arial"/>
              </a:rPr>
              <a:t>4</a:t>
            </a:r>
            <a:r>
              <a:rPr sz="2160" spc="-18" dirty="0">
                <a:solidFill>
                  <a:srgbClr val="FF0000"/>
                </a:solidFill>
                <a:latin typeface="+mn-lt"/>
                <a:cs typeface="Arial"/>
              </a:rPr>
              <a:t> </a:t>
            </a:r>
            <a:r>
              <a:rPr sz="2160" dirty="0">
                <a:solidFill>
                  <a:srgbClr val="FF0000"/>
                </a:solidFill>
                <a:latin typeface="+mn-lt"/>
                <a:cs typeface="Arial"/>
              </a:rPr>
              <a:t>5))</a:t>
            </a:r>
            <a:r>
              <a:rPr sz="2160" spc="-18" dirty="0">
                <a:solidFill>
                  <a:srgbClr val="FF0000"/>
                </a:solidFill>
                <a:latin typeface="+mn-lt"/>
                <a:cs typeface="Arial"/>
              </a:rPr>
              <a:t> </a:t>
            </a:r>
            <a:r>
              <a:rPr sz="2160" dirty="0">
                <a:solidFill>
                  <a:srgbClr val="FF0000"/>
                </a:solidFill>
                <a:latin typeface="+mn-lt"/>
                <a:cs typeface="Cambria Math"/>
              </a:rPr>
              <a:t>⇒</a:t>
            </a:r>
            <a:r>
              <a:rPr sz="2160" spc="114" dirty="0">
                <a:solidFill>
                  <a:srgbClr val="FF0000"/>
                </a:solidFill>
                <a:latin typeface="+mn-lt"/>
                <a:cs typeface="Cambria Math"/>
              </a:rPr>
              <a:t> </a:t>
            </a:r>
            <a:r>
              <a:rPr sz="2160" spc="-30" dirty="0">
                <a:solidFill>
                  <a:srgbClr val="FF0000"/>
                </a:solidFill>
                <a:latin typeface="+mn-lt"/>
                <a:cs typeface="Arial"/>
              </a:rPr>
              <a:t>15</a:t>
            </a:r>
            <a:endParaRPr sz="2160" dirty="0">
              <a:latin typeface="+mn-lt"/>
              <a:cs typeface="Arial"/>
            </a:endParaRPr>
          </a:p>
        </p:txBody>
      </p:sp>
      <p:sp>
        <p:nvSpPr>
          <p:cNvPr id="4" name="TextBox 3">
            <a:extLst>
              <a:ext uri="{FF2B5EF4-FFF2-40B4-BE49-F238E27FC236}">
                <a16:creationId xmlns:a16="http://schemas.microsoft.com/office/drawing/2014/main" id="{612C9BAD-A806-BC4F-E6AE-753415611FD7}"/>
              </a:ext>
            </a:extLst>
          </p:cNvPr>
          <p:cNvSpPr txBox="1"/>
          <p:nvPr/>
        </p:nvSpPr>
        <p:spPr>
          <a:xfrm>
            <a:off x="457200" y="7620000"/>
            <a:ext cx="312906" cy="369332"/>
          </a:xfrm>
          <a:prstGeom prst="rect">
            <a:avLst/>
          </a:prstGeom>
          <a:noFill/>
        </p:spPr>
        <p:txBody>
          <a:bodyPr wrap="none" rtlCol="0">
            <a:spAutoFit/>
          </a:bodyPr>
          <a:lstStyle/>
          <a:p>
            <a:fld id="{D6921B60-5932-4444-96F9-C59B9A75E9CC}" type="slidenum">
              <a:rPr lang="en-IN" smtClean="0"/>
              <a:t>14</a:t>
            </a:fld>
            <a:endParaRPr lang="en-IN" dirty="0"/>
          </a:p>
        </p:txBody>
      </p:sp>
    </p:spTree>
    <p:extLst>
      <p:ext uri="{BB962C8B-B14F-4D97-AF65-F5344CB8AC3E}">
        <p14:creationId xmlns:p14="http://schemas.microsoft.com/office/powerpoint/2010/main" val="934238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0600" y="387835"/>
            <a:ext cx="15800832" cy="907941"/>
          </a:xfrm>
          <a:prstGeom prst="rect">
            <a:avLst/>
          </a:prstGeom>
        </p:spPr>
        <p:txBody>
          <a:bodyPr vert="horz" wrap="square" lIns="0" tIns="15240" rIns="0" bIns="0" rtlCol="0" anchor="ctr" anchorCtr="0">
            <a:spAutoFit/>
          </a:bodyPr>
          <a:lstStyle/>
          <a:p>
            <a:pPr marL="91440">
              <a:spcBef>
                <a:spcPts val="120"/>
              </a:spcBef>
            </a:pPr>
            <a:r>
              <a:rPr spc="-12" dirty="0"/>
              <a:t>MapReduce</a:t>
            </a:r>
          </a:p>
        </p:txBody>
      </p:sp>
      <p:sp>
        <p:nvSpPr>
          <p:cNvPr id="6" name="object 6"/>
          <p:cNvSpPr txBox="1">
            <a:spLocks noGrp="1"/>
          </p:cNvSpPr>
          <p:nvPr>
            <p:ph type="sldNum" sz="quarter" idx="7"/>
          </p:nvPr>
        </p:nvSpPr>
        <p:spPr>
          <a:xfrm>
            <a:off x="8428990" y="6540658"/>
            <a:ext cx="216534" cy="153670"/>
          </a:xfrm>
          <a:prstGeom prst="rect">
            <a:avLst/>
          </a:prstGeom>
        </p:spPr>
        <p:txBody>
          <a:bodyPr vert="horz" wrap="square" lIns="0" tIns="0" rIns="0" bIns="0" rtlCol="0">
            <a:spAutoFit/>
          </a:bodyPr>
          <a:lstStyle>
            <a:defPPr>
              <a:defRPr kern="0"/>
            </a:defPPr>
            <a:lvl1pPr>
              <a:defRPr sz="900" b="0" i="0">
                <a:solidFill>
                  <a:srgbClr val="B41F34"/>
                </a:solidFill>
                <a:latin typeface="Arial"/>
                <a:cs typeface="Arial"/>
              </a:defRPr>
            </a:lvl1pPr>
          </a:lstStyle>
          <a:p>
            <a:pPr marL="101600">
              <a:spcBef>
                <a:spcPts val="15"/>
              </a:spcBef>
            </a:pPr>
            <a:fld id="{81D60167-4931-47E6-BA6A-407CBD079E47}" type="slidenum">
              <a:rPr lang="en-IN" spc="-50" smtClean="0"/>
              <a:pPr marL="101600">
                <a:spcBef>
                  <a:spcPts val="15"/>
                </a:spcBef>
              </a:pPr>
              <a:t>15</a:t>
            </a:fld>
            <a:endParaRPr spc="-60" dirty="0"/>
          </a:p>
        </p:txBody>
      </p:sp>
      <p:sp>
        <p:nvSpPr>
          <p:cNvPr id="3" name="object 3"/>
          <p:cNvSpPr txBox="1"/>
          <p:nvPr/>
        </p:nvSpPr>
        <p:spPr>
          <a:xfrm>
            <a:off x="1676400" y="1752600"/>
            <a:ext cx="10591800" cy="4846198"/>
          </a:xfrm>
          <a:prstGeom prst="rect">
            <a:avLst/>
          </a:prstGeom>
        </p:spPr>
        <p:txBody>
          <a:bodyPr vert="horz" wrap="square" lIns="0" tIns="110490" rIns="0" bIns="0" rtlCol="0">
            <a:spAutoFit/>
          </a:bodyPr>
          <a:lstStyle/>
          <a:p>
            <a:pPr marL="288035" indent="-272795">
              <a:spcBef>
                <a:spcPts val="870"/>
              </a:spcBef>
              <a:buChar char="•"/>
              <a:tabLst>
                <a:tab pos="288035" algn="l"/>
              </a:tabLst>
            </a:pPr>
            <a:r>
              <a:rPr sz="3200" spc="-12" dirty="0">
                <a:solidFill>
                  <a:srgbClr val="800000"/>
                </a:solidFill>
                <a:latin typeface="+mn-lt"/>
                <a:cs typeface="Arial"/>
              </a:rPr>
              <a:t>MapReduce</a:t>
            </a:r>
            <a:endParaRPr sz="3200" dirty="0">
              <a:latin typeface="+mn-lt"/>
              <a:cs typeface="Arial"/>
            </a:endParaRPr>
          </a:p>
          <a:p>
            <a:pPr marL="562356" lvl="1" indent="-272795">
              <a:spcBef>
                <a:spcPts val="624"/>
              </a:spcBef>
              <a:buChar char="–"/>
              <a:tabLst>
                <a:tab pos="562356" algn="l"/>
              </a:tabLst>
            </a:pPr>
            <a:r>
              <a:rPr sz="2800" dirty="0">
                <a:latin typeface="+mn-lt"/>
                <a:cs typeface="Arial"/>
              </a:rPr>
              <a:t>Framework</a:t>
            </a:r>
            <a:r>
              <a:rPr sz="2800" spc="-78" dirty="0">
                <a:latin typeface="+mn-lt"/>
                <a:cs typeface="Arial"/>
              </a:rPr>
              <a:t> </a:t>
            </a:r>
            <a:r>
              <a:rPr sz="2800" dirty="0">
                <a:latin typeface="+mn-lt"/>
                <a:cs typeface="Arial"/>
              </a:rPr>
              <a:t>for</a:t>
            </a:r>
            <a:r>
              <a:rPr sz="2800" spc="-72" dirty="0">
                <a:latin typeface="+mn-lt"/>
                <a:cs typeface="Arial"/>
              </a:rPr>
              <a:t> </a:t>
            </a:r>
            <a:r>
              <a:rPr sz="2800" dirty="0">
                <a:latin typeface="+mn-lt"/>
                <a:cs typeface="Arial"/>
              </a:rPr>
              <a:t>parallel</a:t>
            </a:r>
            <a:r>
              <a:rPr sz="2800" spc="-60" dirty="0">
                <a:latin typeface="+mn-lt"/>
                <a:cs typeface="Arial"/>
              </a:rPr>
              <a:t> </a:t>
            </a:r>
            <a:r>
              <a:rPr sz="2800" spc="-12" dirty="0">
                <a:latin typeface="+mn-lt"/>
                <a:cs typeface="Arial"/>
              </a:rPr>
              <a:t>computing</a:t>
            </a:r>
            <a:endParaRPr sz="2800" dirty="0">
              <a:latin typeface="+mn-lt"/>
              <a:cs typeface="Arial"/>
            </a:endParaRPr>
          </a:p>
          <a:p>
            <a:pPr marL="562356" lvl="1" indent="-272795">
              <a:spcBef>
                <a:spcPts val="600"/>
              </a:spcBef>
              <a:buChar char="–"/>
              <a:tabLst>
                <a:tab pos="562356" algn="l"/>
              </a:tabLst>
            </a:pPr>
            <a:r>
              <a:rPr sz="2800" dirty="0">
                <a:latin typeface="+mn-lt"/>
                <a:cs typeface="Arial"/>
              </a:rPr>
              <a:t>Programmers</a:t>
            </a:r>
            <a:r>
              <a:rPr sz="2800" spc="-72" dirty="0">
                <a:latin typeface="+mn-lt"/>
                <a:cs typeface="Arial"/>
              </a:rPr>
              <a:t> </a:t>
            </a:r>
            <a:r>
              <a:rPr sz="2800" dirty="0">
                <a:latin typeface="+mn-lt"/>
                <a:cs typeface="Arial"/>
              </a:rPr>
              <a:t>get</a:t>
            </a:r>
            <a:r>
              <a:rPr sz="2800" spc="-54" dirty="0">
                <a:latin typeface="+mn-lt"/>
                <a:cs typeface="Arial"/>
              </a:rPr>
              <a:t> </a:t>
            </a:r>
            <a:r>
              <a:rPr sz="2800" spc="-12" dirty="0">
                <a:latin typeface="+mn-lt"/>
                <a:cs typeface="Arial"/>
              </a:rPr>
              <a:t>simple</a:t>
            </a:r>
            <a:r>
              <a:rPr sz="2800" spc="-156" dirty="0">
                <a:latin typeface="+mn-lt"/>
                <a:cs typeface="Arial"/>
              </a:rPr>
              <a:t> </a:t>
            </a:r>
            <a:r>
              <a:rPr sz="2800" spc="-30" dirty="0">
                <a:latin typeface="+mn-lt"/>
                <a:cs typeface="Arial"/>
              </a:rPr>
              <a:t>API</a:t>
            </a:r>
            <a:endParaRPr sz="2800" dirty="0">
              <a:latin typeface="+mn-lt"/>
              <a:cs typeface="Arial"/>
            </a:endParaRPr>
          </a:p>
          <a:p>
            <a:pPr marL="562356" lvl="1" indent="-272795">
              <a:spcBef>
                <a:spcPts val="606"/>
              </a:spcBef>
              <a:buChar char="–"/>
              <a:tabLst>
                <a:tab pos="562356" algn="l"/>
              </a:tabLst>
            </a:pPr>
            <a:r>
              <a:rPr sz="2800" dirty="0">
                <a:latin typeface="+mn-lt"/>
                <a:cs typeface="Arial"/>
              </a:rPr>
              <a:t>Don’t</a:t>
            </a:r>
            <a:r>
              <a:rPr sz="2800" spc="-60" dirty="0">
                <a:latin typeface="+mn-lt"/>
                <a:cs typeface="Arial"/>
              </a:rPr>
              <a:t> </a:t>
            </a:r>
            <a:r>
              <a:rPr sz="2800" dirty="0">
                <a:latin typeface="+mn-lt"/>
                <a:cs typeface="Arial"/>
              </a:rPr>
              <a:t>have</a:t>
            </a:r>
            <a:r>
              <a:rPr sz="2800" spc="-54" dirty="0">
                <a:latin typeface="+mn-lt"/>
                <a:cs typeface="Arial"/>
              </a:rPr>
              <a:t> </a:t>
            </a:r>
            <a:r>
              <a:rPr sz="2800" dirty="0">
                <a:latin typeface="+mn-lt"/>
                <a:cs typeface="Arial"/>
              </a:rPr>
              <a:t>to</a:t>
            </a:r>
            <a:r>
              <a:rPr sz="2800" spc="-48" dirty="0">
                <a:latin typeface="+mn-lt"/>
                <a:cs typeface="Arial"/>
              </a:rPr>
              <a:t> </a:t>
            </a:r>
            <a:r>
              <a:rPr sz="2800" dirty="0">
                <a:latin typeface="+mn-lt"/>
                <a:cs typeface="Arial"/>
              </a:rPr>
              <a:t>worry</a:t>
            </a:r>
            <a:r>
              <a:rPr sz="2800" spc="-54" dirty="0">
                <a:latin typeface="+mn-lt"/>
                <a:cs typeface="Arial"/>
              </a:rPr>
              <a:t> </a:t>
            </a:r>
            <a:r>
              <a:rPr sz="2800" dirty="0">
                <a:latin typeface="+mn-lt"/>
                <a:cs typeface="Arial"/>
              </a:rPr>
              <a:t>about</a:t>
            </a:r>
            <a:r>
              <a:rPr sz="2800" spc="-54" dirty="0">
                <a:latin typeface="+mn-lt"/>
                <a:cs typeface="Arial"/>
              </a:rPr>
              <a:t> </a:t>
            </a:r>
            <a:r>
              <a:rPr sz="2800" spc="-12" dirty="0">
                <a:latin typeface="+mn-lt"/>
                <a:cs typeface="Arial"/>
              </a:rPr>
              <a:t>handling</a:t>
            </a:r>
            <a:endParaRPr sz="2800" dirty="0">
              <a:latin typeface="+mn-lt"/>
              <a:cs typeface="Arial"/>
            </a:endParaRPr>
          </a:p>
          <a:p>
            <a:pPr marL="837438" lvl="2" indent="-273558">
              <a:spcBef>
                <a:spcPts val="474"/>
              </a:spcBef>
              <a:buChar char="•"/>
              <a:tabLst>
                <a:tab pos="837438" algn="l"/>
              </a:tabLst>
            </a:pPr>
            <a:r>
              <a:rPr sz="2400" spc="-12" dirty="0">
                <a:latin typeface="+mn-lt"/>
                <a:cs typeface="Arial"/>
              </a:rPr>
              <a:t>parallelization</a:t>
            </a:r>
            <a:endParaRPr sz="2400" dirty="0">
              <a:latin typeface="+mn-lt"/>
              <a:cs typeface="Arial"/>
            </a:endParaRPr>
          </a:p>
          <a:p>
            <a:pPr marL="837438" lvl="2" indent="-273558">
              <a:spcBef>
                <a:spcPts val="546"/>
              </a:spcBef>
              <a:buChar char="•"/>
              <a:tabLst>
                <a:tab pos="837438" algn="l"/>
              </a:tabLst>
            </a:pPr>
            <a:r>
              <a:rPr sz="2400" dirty="0">
                <a:latin typeface="+mn-lt"/>
                <a:cs typeface="Arial"/>
              </a:rPr>
              <a:t>data</a:t>
            </a:r>
            <a:r>
              <a:rPr sz="2400" spc="-24" dirty="0">
                <a:latin typeface="+mn-lt"/>
                <a:cs typeface="Arial"/>
              </a:rPr>
              <a:t> </a:t>
            </a:r>
            <a:r>
              <a:rPr sz="2400" spc="-12" dirty="0">
                <a:latin typeface="+mn-lt"/>
                <a:cs typeface="Arial"/>
              </a:rPr>
              <a:t>distribution</a:t>
            </a:r>
            <a:endParaRPr sz="2400" dirty="0">
              <a:latin typeface="+mn-lt"/>
              <a:cs typeface="Arial"/>
            </a:endParaRPr>
          </a:p>
          <a:p>
            <a:pPr marL="837438" lvl="2" indent="-273558">
              <a:spcBef>
                <a:spcPts val="516"/>
              </a:spcBef>
              <a:buChar char="•"/>
              <a:tabLst>
                <a:tab pos="837438" algn="l"/>
              </a:tabLst>
            </a:pPr>
            <a:r>
              <a:rPr sz="2400" dirty="0">
                <a:latin typeface="+mn-lt"/>
                <a:cs typeface="Arial"/>
              </a:rPr>
              <a:t>load</a:t>
            </a:r>
            <a:r>
              <a:rPr sz="2400" spc="-24" dirty="0">
                <a:latin typeface="+mn-lt"/>
                <a:cs typeface="Arial"/>
              </a:rPr>
              <a:t> </a:t>
            </a:r>
            <a:r>
              <a:rPr sz="2400" spc="-12" dirty="0">
                <a:latin typeface="+mn-lt"/>
                <a:cs typeface="Arial"/>
              </a:rPr>
              <a:t>balancing</a:t>
            </a:r>
            <a:endParaRPr sz="2400" dirty="0">
              <a:latin typeface="+mn-lt"/>
              <a:cs typeface="Arial"/>
            </a:endParaRPr>
          </a:p>
          <a:p>
            <a:pPr marL="837438" lvl="2" indent="-273558">
              <a:spcBef>
                <a:spcPts val="516"/>
              </a:spcBef>
              <a:buChar char="•"/>
              <a:tabLst>
                <a:tab pos="837438" algn="l"/>
              </a:tabLst>
            </a:pPr>
            <a:r>
              <a:rPr sz="2400" dirty="0">
                <a:latin typeface="+mn-lt"/>
                <a:cs typeface="Arial"/>
              </a:rPr>
              <a:t>fault</a:t>
            </a:r>
            <a:r>
              <a:rPr sz="2400" spc="-30" dirty="0">
                <a:latin typeface="+mn-lt"/>
                <a:cs typeface="Arial"/>
              </a:rPr>
              <a:t> </a:t>
            </a:r>
            <a:r>
              <a:rPr sz="2400" spc="-12" dirty="0">
                <a:latin typeface="+mn-lt"/>
                <a:cs typeface="Arial"/>
              </a:rPr>
              <a:t>tolerance</a:t>
            </a:r>
            <a:endParaRPr sz="2400" dirty="0">
              <a:latin typeface="+mn-lt"/>
              <a:cs typeface="Arial"/>
            </a:endParaRPr>
          </a:p>
          <a:p>
            <a:pPr marL="288035" marR="6096" indent="-272795">
              <a:buChar char="•"/>
              <a:tabLst>
                <a:tab pos="289560" algn="l"/>
              </a:tabLst>
            </a:pPr>
            <a:r>
              <a:rPr sz="3200" dirty="0">
                <a:latin typeface="+mn-lt"/>
                <a:cs typeface="Arial"/>
              </a:rPr>
              <a:t>Allows</a:t>
            </a:r>
            <a:r>
              <a:rPr sz="3200" spc="-66" dirty="0">
                <a:latin typeface="+mn-lt"/>
                <a:cs typeface="Arial"/>
              </a:rPr>
              <a:t> </a:t>
            </a:r>
            <a:r>
              <a:rPr sz="3200" dirty="0">
                <a:latin typeface="+mn-lt"/>
                <a:cs typeface="Arial"/>
              </a:rPr>
              <a:t>one</a:t>
            </a:r>
            <a:r>
              <a:rPr sz="3200" spc="-60" dirty="0">
                <a:latin typeface="+mn-lt"/>
                <a:cs typeface="Arial"/>
              </a:rPr>
              <a:t> </a:t>
            </a:r>
            <a:r>
              <a:rPr sz="3200" dirty="0">
                <a:latin typeface="+mn-lt"/>
                <a:cs typeface="Arial"/>
              </a:rPr>
              <a:t>to</a:t>
            </a:r>
            <a:r>
              <a:rPr sz="3200" spc="-60" dirty="0">
                <a:latin typeface="+mn-lt"/>
                <a:cs typeface="Arial"/>
              </a:rPr>
              <a:t> </a:t>
            </a:r>
            <a:r>
              <a:rPr sz="3200" dirty="0">
                <a:latin typeface="+mn-lt"/>
                <a:cs typeface="Arial"/>
              </a:rPr>
              <a:t>process</a:t>
            </a:r>
            <a:r>
              <a:rPr sz="3200" spc="-60" dirty="0">
                <a:latin typeface="+mn-lt"/>
                <a:cs typeface="Arial"/>
              </a:rPr>
              <a:t> </a:t>
            </a:r>
            <a:r>
              <a:rPr sz="3200" dirty="0">
                <a:latin typeface="+mn-lt"/>
                <a:cs typeface="Arial"/>
              </a:rPr>
              <a:t>huge</a:t>
            </a:r>
            <a:r>
              <a:rPr sz="3200" spc="-60" dirty="0">
                <a:latin typeface="+mn-lt"/>
                <a:cs typeface="Arial"/>
              </a:rPr>
              <a:t> </a:t>
            </a:r>
            <a:r>
              <a:rPr sz="3200" dirty="0">
                <a:latin typeface="+mn-lt"/>
                <a:cs typeface="Arial"/>
              </a:rPr>
              <a:t>amounts</a:t>
            </a:r>
            <a:r>
              <a:rPr sz="3200" spc="-60" dirty="0">
                <a:latin typeface="+mn-lt"/>
                <a:cs typeface="Arial"/>
              </a:rPr>
              <a:t> </a:t>
            </a:r>
            <a:r>
              <a:rPr sz="3200" dirty="0">
                <a:latin typeface="+mn-lt"/>
                <a:cs typeface="Arial"/>
              </a:rPr>
              <a:t>of</a:t>
            </a:r>
            <a:r>
              <a:rPr sz="3200" spc="-66" dirty="0">
                <a:latin typeface="+mn-lt"/>
                <a:cs typeface="Arial"/>
              </a:rPr>
              <a:t> </a:t>
            </a:r>
            <a:r>
              <a:rPr sz="3200" dirty="0">
                <a:latin typeface="+mn-lt"/>
                <a:cs typeface="Arial"/>
              </a:rPr>
              <a:t>data</a:t>
            </a:r>
            <a:r>
              <a:rPr sz="3200" spc="-60" dirty="0">
                <a:latin typeface="+mn-lt"/>
                <a:cs typeface="Arial"/>
              </a:rPr>
              <a:t> </a:t>
            </a:r>
            <a:r>
              <a:rPr sz="3200" spc="-12" dirty="0">
                <a:latin typeface="+mn-lt"/>
                <a:cs typeface="Arial"/>
              </a:rPr>
              <a:t>(terabytes </a:t>
            </a:r>
            <a:r>
              <a:rPr sz="3200" dirty="0">
                <a:latin typeface="+mn-lt"/>
                <a:cs typeface="Arial"/>
              </a:rPr>
              <a:t>and</a:t>
            </a:r>
            <a:r>
              <a:rPr sz="3200" spc="-78" dirty="0">
                <a:latin typeface="+mn-lt"/>
                <a:cs typeface="Arial"/>
              </a:rPr>
              <a:t> </a:t>
            </a:r>
            <a:r>
              <a:rPr sz="3200" dirty="0">
                <a:latin typeface="+mn-lt"/>
                <a:cs typeface="Arial"/>
              </a:rPr>
              <a:t>petabytes)</a:t>
            </a:r>
            <a:r>
              <a:rPr sz="3200" spc="-72" dirty="0">
                <a:latin typeface="+mn-lt"/>
                <a:cs typeface="Arial"/>
              </a:rPr>
              <a:t> </a:t>
            </a:r>
            <a:r>
              <a:rPr sz="3200" dirty="0">
                <a:latin typeface="+mn-lt"/>
                <a:cs typeface="Arial"/>
              </a:rPr>
              <a:t>on</a:t>
            </a:r>
            <a:r>
              <a:rPr sz="3200" spc="-72" dirty="0">
                <a:latin typeface="+mn-lt"/>
                <a:cs typeface="Arial"/>
              </a:rPr>
              <a:t> </a:t>
            </a:r>
            <a:r>
              <a:rPr sz="3200" dirty="0">
                <a:latin typeface="+mn-lt"/>
                <a:cs typeface="Arial"/>
              </a:rPr>
              <a:t>thousands</a:t>
            </a:r>
            <a:r>
              <a:rPr sz="3200" spc="-72" dirty="0">
                <a:latin typeface="+mn-lt"/>
                <a:cs typeface="Arial"/>
              </a:rPr>
              <a:t> </a:t>
            </a:r>
            <a:r>
              <a:rPr sz="3200" dirty="0">
                <a:latin typeface="+mn-lt"/>
                <a:cs typeface="Arial"/>
              </a:rPr>
              <a:t>of</a:t>
            </a:r>
            <a:r>
              <a:rPr sz="3200" spc="-78" dirty="0">
                <a:latin typeface="+mn-lt"/>
                <a:cs typeface="Arial"/>
              </a:rPr>
              <a:t> </a:t>
            </a:r>
            <a:r>
              <a:rPr sz="3200" spc="-12" dirty="0">
                <a:latin typeface="+mn-lt"/>
                <a:cs typeface="Arial"/>
              </a:rPr>
              <a:t>processors</a:t>
            </a:r>
            <a:endParaRPr sz="3200" dirty="0">
              <a:latin typeface="+mn-lt"/>
              <a:cs typeface="Arial"/>
            </a:endParaRPr>
          </a:p>
        </p:txBody>
      </p:sp>
      <p:sp>
        <p:nvSpPr>
          <p:cNvPr id="4" name="TextBox 3">
            <a:extLst>
              <a:ext uri="{FF2B5EF4-FFF2-40B4-BE49-F238E27FC236}">
                <a16:creationId xmlns:a16="http://schemas.microsoft.com/office/drawing/2014/main" id="{0218A524-19D6-D405-302B-CB7AF3F6B420}"/>
              </a:ext>
            </a:extLst>
          </p:cNvPr>
          <p:cNvSpPr txBox="1"/>
          <p:nvPr/>
        </p:nvSpPr>
        <p:spPr>
          <a:xfrm>
            <a:off x="457200" y="7620000"/>
            <a:ext cx="312906" cy="369332"/>
          </a:xfrm>
          <a:prstGeom prst="rect">
            <a:avLst/>
          </a:prstGeom>
          <a:noFill/>
        </p:spPr>
        <p:txBody>
          <a:bodyPr wrap="none" rtlCol="0">
            <a:spAutoFit/>
          </a:bodyPr>
          <a:lstStyle/>
          <a:p>
            <a:fld id="{D6921B60-5932-4444-96F9-C59B9A75E9CC}" type="slidenum">
              <a:rPr lang="en-IN" smtClean="0"/>
              <a:t>15</a:t>
            </a:fld>
            <a:endParaRPr lang="en-IN" dirty="0"/>
          </a:p>
        </p:txBody>
      </p:sp>
    </p:spTree>
    <p:extLst>
      <p:ext uri="{BB962C8B-B14F-4D97-AF65-F5344CB8AC3E}">
        <p14:creationId xmlns:p14="http://schemas.microsoft.com/office/powerpoint/2010/main" val="3189474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381000"/>
            <a:ext cx="15800832" cy="907941"/>
          </a:xfrm>
          <a:prstGeom prst="rect">
            <a:avLst/>
          </a:prstGeom>
        </p:spPr>
        <p:txBody>
          <a:bodyPr vert="horz" wrap="square" lIns="0" tIns="15240" rIns="0" bIns="0" rtlCol="0" anchor="ctr" anchorCtr="0">
            <a:spAutoFit/>
          </a:bodyPr>
          <a:lstStyle/>
          <a:p>
            <a:pPr marL="91440">
              <a:spcBef>
                <a:spcPts val="120"/>
              </a:spcBef>
            </a:pPr>
            <a:r>
              <a:rPr dirty="0"/>
              <a:t>Who</a:t>
            </a:r>
            <a:r>
              <a:rPr spc="-42" dirty="0"/>
              <a:t> </a:t>
            </a:r>
            <a:r>
              <a:rPr dirty="0"/>
              <a:t>has</a:t>
            </a:r>
            <a:r>
              <a:rPr spc="-36" dirty="0"/>
              <a:t> </a:t>
            </a:r>
            <a:r>
              <a:rPr spc="-30" dirty="0"/>
              <a:t>it?</a:t>
            </a:r>
          </a:p>
        </p:txBody>
      </p:sp>
      <p:sp>
        <p:nvSpPr>
          <p:cNvPr id="6" name="object 6"/>
          <p:cNvSpPr txBox="1">
            <a:spLocks noGrp="1"/>
          </p:cNvSpPr>
          <p:nvPr>
            <p:ph type="sldNum" sz="quarter" idx="7"/>
          </p:nvPr>
        </p:nvSpPr>
        <p:spPr>
          <a:xfrm>
            <a:off x="8428990" y="6540658"/>
            <a:ext cx="216534" cy="153670"/>
          </a:xfrm>
          <a:prstGeom prst="rect">
            <a:avLst/>
          </a:prstGeom>
        </p:spPr>
        <p:txBody>
          <a:bodyPr vert="horz" wrap="square" lIns="0" tIns="0" rIns="0" bIns="0" rtlCol="0">
            <a:spAutoFit/>
          </a:bodyPr>
          <a:lstStyle>
            <a:defPPr>
              <a:defRPr kern="0"/>
            </a:defPPr>
            <a:lvl1pPr>
              <a:defRPr sz="900" b="0" i="0">
                <a:solidFill>
                  <a:srgbClr val="B41F34"/>
                </a:solidFill>
                <a:latin typeface="Arial"/>
                <a:cs typeface="Arial"/>
              </a:defRPr>
            </a:lvl1pPr>
          </a:lstStyle>
          <a:p>
            <a:pPr marL="101600">
              <a:spcBef>
                <a:spcPts val="15"/>
              </a:spcBef>
            </a:pPr>
            <a:fld id="{81D60167-4931-47E6-BA6A-407CBD079E47}" type="slidenum">
              <a:rPr lang="en-IN" spc="-50" smtClean="0"/>
              <a:pPr marL="101600">
                <a:spcBef>
                  <a:spcPts val="15"/>
                </a:spcBef>
              </a:pPr>
              <a:t>16</a:t>
            </a:fld>
            <a:endParaRPr spc="-60" dirty="0"/>
          </a:p>
        </p:txBody>
      </p:sp>
      <p:sp>
        <p:nvSpPr>
          <p:cNvPr id="3" name="object 3"/>
          <p:cNvSpPr txBox="1"/>
          <p:nvPr/>
        </p:nvSpPr>
        <p:spPr>
          <a:xfrm>
            <a:off x="1905000" y="1676400"/>
            <a:ext cx="10101072" cy="4838504"/>
          </a:xfrm>
          <a:prstGeom prst="rect">
            <a:avLst/>
          </a:prstGeom>
        </p:spPr>
        <p:txBody>
          <a:bodyPr vert="horz" wrap="square" lIns="0" tIns="110490" rIns="0" bIns="0" rtlCol="0">
            <a:spAutoFit/>
          </a:bodyPr>
          <a:lstStyle/>
          <a:p>
            <a:pPr marL="288035" indent="-272795">
              <a:spcBef>
                <a:spcPts val="870"/>
              </a:spcBef>
              <a:buChar char="•"/>
              <a:tabLst>
                <a:tab pos="288035" algn="l"/>
              </a:tabLst>
            </a:pPr>
            <a:r>
              <a:rPr sz="2880" spc="-12" dirty="0">
                <a:latin typeface="Arial"/>
                <a:cs typeface="Arial"/>
              </a:rPr>
              <a:t>Google</a:t>
            </a:r>
            <a:endParaRPr sz="2880" dirty="0">
              <a:latin typeface="Arial"/>
              <a:cs typeface="Arial"/>
            </a:endParaRPr>
          </a:p>
          <a:p>
            <a:pPr marL="562356" lvl="1" indent="-272795">
              <a:spcBef>
                <a:spcPts val="624"/>
              </a:spcBef>
              <a:buChar char="–"/>
              <a:tabLst>
                <a:tab pos="562356" algn="l"/>
              </a:tabLst>
            </a:pPr>
            <a:r>
              <a:rPr sz="2400" dirty="0">
                <a:latin typeface="Arial"/>
                <a:cs typeface="Arial"/>
              </a:rPr>
              <a:t>Original</a:t>
            </a:r>
            <a:r>
              <a:rPr sz="2400" spc="-90" dirty="0">
                <a:latin typeface="Arial"/>
                <a:cs typeface="Arial"/>
              </a:rPr>
              <a:t> </a:t>
            </a:r>
            <a:r>
              <a:rPr sz="2400" dirty="0">
                <a:latin typeface="Arial"/>
                <a:cs typeface="Arial"/>
              </a:rPr>
              <a:t>proprietary</a:t>
            </a:r>
            <a:r>
              <a:rPr sz="2400" spc="-96" dirty="0">
                <a:latin typeface="Arial"/>
                <a:cs typeface="Arial"/>
              </a:rPr>
              <a:t> </a:t>
            </a:r>
            <a:r>
              <a:rPr sz="2400" spc="-12" dirty="0">
                <a:latin typeface="Arial"/>
                <a:cs typeface="Arial"/>
              </a:rPr>
              <a:t>implementation</a:t>
            </a:r>
            <a:endParaRPr sz="2400" dirty="0">
              <a:latin typeface="Arial"/>
              <a:cs typeface="Arial"/>
            </a:endParaRPr>
          </a:p>
          <a:p>
            <a:pPr marL="288035" indent="-272795">
              <a:buChar char="•"/>
              <a:tabLst>
                <a:tab pos="288035" algn="l"/>
              </a:tabLst>
            </a:pPr>
            <a:endParaRPr lang="en-IN" sz="2880" dirty="0">
              <a:latin typeface="Arial"/>
              <a:cs typeface="Arial"/>
            </a:endParaRPr>
          </a:p>
          <a:p>
            <a:pPr marL="288035" indent="-272795">
              <a:buChar char="•"/>
              <a:tabLst>
                <a:tab pos="288035" algn="l"/>
              </a:tabLst>
            </a:pPr>
            <a:r>
              <a:rPr sz="2880" dirty="0">
                <a:latin typeface="Arial"/>
                <a:cs typeface="Arial"/>
              </a:rPr>
              <a:t>Apache</a:t>
            </a:r>
            <a:r>
              <a:rPr sz="2880" spc="-102" dirty="0">
                <a:latin typeface="Arial"/>
                <a:cs typeface="Arial"/>
              </a:rPr>
              <a:t> </a:t>
            </a:r>
            <a:r>
              <a:rPr sz="2880" dirty="0">
                <a:latin typeface="Arial"/>
                <a:cs typeface="Arial"/>
              </a:rPr>
              <a:t>Hadoop</a:t>
            </a:r>
            <a:r>
              <a:rPr sz="2880" spc="-102" dirty="0">
                <a:latin typeface="Arial"/>
                <a:cs typeface="Arial"/>
              </a:rPr>
              <a:t> </a:t>
            </a:r>
            <a:r>
              <a:rPr sz="2880" spc="-12" dirty="0">
                <a:latin typeface="Arial"/>
                <a:cs typeface="Arial"/>
              </a:rPr>
              <a:t>MapReduce</a:t>
            </a:r>
            <a:endParaRPr sz="2880" dirty="0">
              <a:latin typeface="Arial"/>
              <a:cs typeface="Arial"/>
            </a:endParaRPr>
          </a:p>
          <a:p>
            <a:pPr marL="562356" lvl="1" indent="-272795">
              <a:spcBef>
                <a:spcPts val="510"/>
              </a:spcBef>
              <a:buChar char="–"/>
              <a:tabLst>
                <a:tab pos="562356" algn="l"/>
              </a:tabLst>
            </a:pPr>
            <a:r>
              <a:rPr sz="2400" dirty="0">
                <a:latin typeface="Arial"/>
                <a:cs typeface="Arial"/>
              </a:rPr>
              <a:t>Most</a:t>
            </a:r>
            <a:r>
              <a:rPr sz="2400" spc="-66" dirty="0">
                <a:latin typeface="Arial"/>
                <a:cs typeface="Arial"/>
              </a:rPr>
              <a:t> </a:t>
            </a:r>
            <a:r>
              <a:rPr sz="2400" dirty="0">
                <a:latin typeface="Arial"/>
                <a:cs typeface="Arial"/>
              </a:rPr>
              <a:t>common</a:t>
            </a:r>
            <a:r>
              <a:rPr sz="2400" spc="-60" dirty="0">
                <a:latin typeface="Arial"/>
                <a:cs typeface="Arial"/>
              </a:rPr>
              <a:t> </a:t>
            </a:r>
            <a:r>
              <a:rPr sz="2400" spc="-12" dirty="0">
                <a:latin typeface="Arial"/>
                <a:cs typeface="Arial"/>
              </a:rPr>
              <a:t>(open-</a:t>
            </a:r>
            <a:r>
              <a:rPr sz="2400" dirty="0">
                <a:latin typeface="Arial"/>
                <a:cs typeface="Arial"/>
              </a:rPr>
              <a:t>source)</a:t>
            </a:r>
            <a:r>
              <a:rPr sz="2400" spc="-60" dirty="0">
                <a:latin typeface="Arial"/>
                <a:cs typeface="Arial"/>
              </a:rPr>
              <a:t> </a:t>
            </a:r>
            <a:r>
              <a:rPr sz="2400" spc="-12" dirty="0">
                <a:latin typeface="Arial"/>
                <a:cs typeface="Arial"/>
              </a:rPr>
              <a:t>implementation</a:t>
            </a:r>
            <a:endParaRPr sz="2400" dirty="0">
              <a:latin typeface="Arial"/>
              <a:cs typeface="Arial"/>
            </a:endParaRPr>
          </a:p>
          <a:p>
            <a:pPr marL="562356" lvl="1" indent="-272795">
              <a:spcBef>
                <a:spcPts val="576"/>
              </a:spcBef>
              <a:buChar char="–"/>
              <a:tabLst>
                <a:tab pos="562356" algn="l"/>
              </a:tabLst>
            </a:pPr>
            <a:r>
              <a:rPr sz="2400" dirty="0">
                <a:latin typeface="Arial"/>
                <a:cs typeface="Arial"/>
              </a:rPr>
              <a:t>Built</a:t>
            </a:r>
            <a:r>
              <a:rPr sz="2400" spc="-54" dirty="0">
                <a:latin typeface="Arial"/>
                <a:cs typeface="Arial"/>
              </a:rPr>
              <a:t> </a:t>
            </a:r>
            <a:r>
              <a:rPr sz="2400" dirty="0">
                <a:latin typeface="Arial"/>
                <a:cs typeface="Arial"/>
              </a:rPr>
              <a:t>to</a:t>
            </a:r>
            <a:r>
              <a:rPr sz="2400" spc="-42" dirty="0">
                <a:latin typeface="Arial"/>
                <a:cs typeface="Arial"/>
              </a:rPr>
              <a:t> </a:t>
            </a:r>
            <a:r>
              <a:rPr sz="2400" dirty="0">
                <a:latin typeface="Arial"/>
                <a:cs typeface="Arial"/>
              </a:rPr>
              <a:t>specs</a:t>
            </a:r>
            <a:r>
              <a:rPr sz="2400" spc="-48" dirty="0">
                <a:latin typeface="Arial"/>
                <a:cs typeface="Arial"/>
              </a:rPr>
              <a:t> </a:t>
            </a:r>
            <a:r>
              <a:rPr sz="2400" dirty="0">
                <a:latin typeface="Arial"/>
                <a:cs typeface="Arial"/>
              </a:rPr>
              <a:t>defined</a:t>
            </a:r>
            <a:r>
              <a:rPr sz="2400" spc="-42" dirty="0">
                <a:latin typeface="Arial"/>
                <a:cs typeface="Arial"/>
              </a:rPr>
              <a:t> </a:t>
            </a:r>
            <a:r>
              <a:rPr sz="2400" dirty="0">
                <a:latin typeface="Arial"/>
                <a:cs typeface="Arial"/>
              </a:rPr>
              <a:t>by</a:t>
            </a:r>
            <a:r>
              <a:rPr sz="2400" spc="-42" dirty="0">
                <a:latin typeface="Arial"/>
                <a:cs typeface="Arial"/>
              </a:rPr>
              <a:t> </a:t>
            </a:r>
            <a:r>
              <a:rPr sz="2400" spc="-12" dirty="0">
                <a:latin typeface="Arial"/>
                <a:cs typeface="Arial"/>
              </a:rPr>
              <a:t>Google</a:t>
            </a:r>
            <a:endParaRPr sz="2400" dirty="0">
              <a:latin typeface="Arial"/>
              <a:cs typeface="Arial"/>
            </a:endParaRPr>
          </a:p>
          <a:p>
            <a:pPr marL="288035" indent="-272795">
              <a:buChar char="•"/>
              <a:tabLst>
                <a:tab pos="288035" algn="l"/>
              </a:tabLst>
            </a:pPr>
            <a:endParaRPr lang="en-IN" sz="2880" dirty="0">
              <a:latin typeface="Arial"/>
              <a:cs typeface="Arial"/>
            </a:endParaRPr>
          </a:p>
          <a:p>
            <a:pPr marL="288035" indent="-272795">
              <a:buChar char="•"/>
              <a:tabLst>
                <a:tab pos="288035" algn="l"/>
              </a:tabLst>
            </a:pPr>
            <a:r>
              <a:rPr sz="2880" dirty="0">
                <a:latin typeface="Arial"/>
                <a:cs typeface="Arial"/>
              </a:rPr>
              <a:t>Amazon</a:t>
            </a:r>
            <a:r>
              <a:rPr sz="2880" spc="-78" dirty="0">
                <a:latin typeface="Arial"/>
                <a:cs typeface="Arial"/>
              </a:rPr>
              <a:t> </a:t>
            </a:r>
            <a:r>
              <a:rPr sz="2880" dirty="0">
                <a:latin typeface="Arial"/>
                <a:cs typeface="Arial"/>
              </a:rPr>
              <a:t>Elastic</a:t>
            </a:r>
            <a:r>
              <a:rPr sz="2880" spc="-78" dirty="0">
                <a:latin typeface="Arial"/>
                <a:cs typeface="Arial"/>
              </a:rPr>
              <a:t> </a:t>
            </a:r>
            <a:r>
              <a:rPr sz="2880" spc="-12" dirty="0">
                <a:latin typeface="Arial"/>
                <a:cs typeface="Arial"/>
              </a:rPr>
              <a:t>MapReduce</a:t>
            </a:r>
            <a:endParaRPr sz="2880" dirty="0">
              <a:latin typeface="Arial"/>
              <a:cs typeface="Arial"/>
            </a:endParaRPr>
          </a:p>
          <a:p>
            <a:pPr marL="562356" lvl="1" indent="-272795">
              <a:spcBef>
                <a:spcPts val="624"/>
              </a:spcBef>
              <a:buChar char="–"/>
              <a:tabLst>
                <a:tab pos="562356" algn="l"/>
              </a:tabLst>
            </a:pPr>
            <a:r>
              <a:rPr sz="2400" dirty="0">
                <a:latin typeface="Arial"/>
                <a:cs typeface="Arial"/>
              </a:rPr>
              <a:t>Uses</a:t>
            </a:r>
            <a:r>
              <a:rPr sz="2400" spc="-144" dirty="0">
                <a:latin typeface="Arial"/>
                <a:cs typeface="Arial"/>
              </a:rPr>
              <a:t> </a:t>
            </a:r>
            <a:r>
              <a:rPr sz="2400" dirty="0">
                <a:latin typeface="Arial"/>
                <a:cs typeface="Arial"/>
              </a:rPr>
              <a:t>Hadoop</a:t>
            </a:r>
            <a:r>
              <a:rPr sz="2400" spc="-78" dirty="0">
                <a:latin typeface="Arial"/>
                <a:cs typeface="Arial"/>
              </a:rPr>
              <a:t> </a:t>
            </a:r>
            <a:r>
              <a:rPr sz="2400" dirty="0">
                <a:latin typeface="Arial"/>
                <a:cs typeface="Arial"/>
              </a:rPr>
              <a:t>MapReduce</a:t>
            </a:r>
            <a:r>
              <a:rPr sz="2400" spc="-84" dirty="0">
                <a:latin typeface="Arial"/>
                <a:cs typeface="Arial"/>
              </a:rPr>
              <a:t> </a:t>
            </a:r>
            <a:r>
              <a:rPr sz="2400" dirty="0">
                <a:latin typeface="Arial"/>
                <a:cs typeface="Arial"/>
              </a:rPr>
              <a:t>running</a:t>
            </a:r>
            <a:r>
              <a:rPr sz="2400" spc="-84" dirty="0">
                <a:latin typeface="Arial"/>
                <a:cs typeface="Arial"/>
              </a:rPr>
              <a:t> </a:t>
            </a:r>
            <a:r>
              <a:rPr sz="2400" spc="-12" dirty="0">
                <a:latin typeface="Arial"/>
                <a:cs typeface="Arial"/>
              </a:rPr>
              <a:t>on</a:t>
            </a:r>
            <a:r>
              <a:rPr sz="2400" spc="-150" dirty="0">
                <a:latin typeface="Arial"/>
                <a:cs typeface="Arial"/>
              </a:rPr>
              <a:t> </a:t>
            </a:r>
            <a:r>
              <a:rPr sz="2400" dirty="0">
                <a:latin typeface="Arial"/>
                <a:cs typeface="Arial"/>
              </a:rPr>
              <a:t>Amazon</a:t>
            </a:r>
            <a:r>
              <a:rPr sz="2400" spc="-84" dirty="0">
                <a:latin typeface="Arial"/>
                <a:cs typeface="Arial"/>
              </a:rPr>
              <a:t> </a:t>
            </a:r>
            <a:r>
              <a:rPr sz="2400" spc="-30" dirty="0">
                <a:latin typeface="Arial"/>
                <a:cs typeface="Arial"/>
              </a:rPr>
              <a:t>EC2</a:t>
            </a:r>
            <a:endParaRPr sz="2400" dirty="0">
              <a:latin typeface="Arial"/>
              <a:cs typeface="Arial"/>
            </a:endParaRPr>
          </a:p>
          <a:p>
            <a:pPr marL="563880"/>
            <a:r>
              <a:rPr sz="2400" dirty="0">
                <a:latin typeface="Arial"/>
                <a:cs typeface="Arial"/>
              </a:rPr>
              <a:t>…</a:t>
            </a:r>
            <a:r>
              <a:rPr sz="2400" spc="-30" dirty="0">
                <a:latin typeface="Arial"/>
                <a:cs typeface="Arial"/>
              </a:rPr>
              <a:t> </a:t>
            </a:r>
            <a:r>
              <a:rPr sz="2400" dirty="0">
                <a:latin typeface="Arial"/>
                <a:cs typeface="Arial"/>
              </a:rPr>
              <a:t>or</a:t>
            </a:r>
            <a:r>
              <a:rPr sz="2400" spc="-18" dirty="0">
                <a:latin typeface="Arial"/>
                <a:cs typeface="Arial"/>
              </a:rPr>
              <a:t> </a:t>
            </a:r>
            <a:r>
              <a:rPr sz="2400" spc="-12" dirty="0">
                <a:latin typeface="Arial"/>
                <a:cs typeface="Arial"/>
              </a:rPr>
              <a:t>Microsoft</a:t>
            </a:r>
            <a:r>
              <a:rPr sz="2400" spc="-150" dirty="0">
                <a:latin typeface="Arial"/>
                <a:cs typeface="Arial"/>
              </a:rPr>
              <a:t> </a:t>
            </a:r>
            <a:r>
              <a:rPr sz="2400" dirty="0">
                <a:latin typeface="Arial"/>
                <a:cs typeface="Arial"/>
              </a:rPr>
              <a:t>Azure</a:t>
            </a:r>
            <a:r>
              <a:rPr sz="2400" spc="-24" dirty="0">
                <a:latin typeface="Arial"/>
                <a:cs typeface="Arial"/>
              </a:rPr>
              <a:t> </a:t>
            </a:r>
            <a:r>
              <a:rPr sz="2400" spc="-12" dirty="0">
                <a:latin typeface="Arial"/>
                <a:cs typeface="Arial"/>
              </a:rPr>
              <a:t>HDInsight</a:t>
            </a:r>
            <a:endParaRPr sz="2400" dirty="0">
              <a:latin typeface="Arial"/>
              <a:cs typeface="Arial"/>
            </a:endParaRPr>
          </a:p>
          <a:p>
            <a:pPr marL="563880"/>
            <a:r>
              <a:rPr sz="2400" dirty="0">
                <a:latin typeface="Arial"/>
                <a:cs typeface="Arial"/>
              </a:rPr>
              <a:t>…</a:t>
            </a:r>
            <a:r>
              <a:rPr sz="2400" spc="-78" dirty="0">
                <a:latin typeface="Arial"/>
                <a:cs typeface="Arial"/>
              </a:rPr>
              <a:t> </a:t>
            </a:r>
            <a:r>
              <a:rPr sz="2400" dirty="0">
                <a:latin typeface="Arial"/>
                <a:cs typeface="Arial"/>
              </a:rPr>
              <a:t>or</a:t>
            </a:r>
            <a:r>
              <a:rPr sz="2400" spc="-60" dirty="0">
                <a:latin typeface="Arial"/>
                <a:cs typeface="Arial"/>
              </a:rPr>
              <a:t> </a:t>
            </a:r>
            <a:r>
              <a:rPr sz="2400" dirty="0">
                <a:latin typeface="Arial"/>
                <a:cs typeface="Arial"/>
              </a:rPr>
              <a:t>Google</a:t>
            </a:r>
            <a:r>
              <a:rPr sz="2400" spc="-54" dirty="0">
                <a:latin typeface="Arial"/>
                <a:cs typeface="Arial"/>
              </a:rPr>
              <a:t> </a:t>
            </a:r>
            <a:r>
              <a:rPr sz="2400" dirty="0">
                <a:latin typeface="Arial"/>
                <a:cs typeface="Arial"/>
              </a:rPr>
              <a:t>Cloud</a:t>
            </a:r>
            <a:r>
              <a:rPr sz="2400" spc="-60" dirty="0">
                <a:latin typeface="Arial"/>
                <a:cs typeface="Arial"/>
              </a:rPr>
              <a:t> </a:t>
            </a:r>
            <a:r>
              <a:rPr sz="2400" dirty="0">
                <a:latin typeface="Arial"/>
                <a:cs typeface="Arial"/>
              </a:rPr>
              <a:t>MapReduce</a:t>
            </a:r>
            <a:r>
              <a:rPr sz="2400" spc="-60" dirty="0">
                <a:latin typeface="Arial"/>
                <a:cs typeface="Arial"/>
              </a:rPr>
              <a:t> </a:t>
            </a:r>
            <a:r>
              <a:rPr sz="2400" dirty="0">
                <a:latin typeface="Arial"/>
                <a:cs typeface="Arial"/>
              </a:rPr>
              <a:t>for</a:t>
            </a:r>
            <a:r>
              <a:rPr sz="2400" spc="-168" dirty="0">
                <a:latin typeface="Arial"/>
                <a:cs typeface="Arial"/>
              </a:rPr>
              <a:t> </a:t>
            </a:r>
            <a:r>
              <a:rPr sz="2400" dirty="0">
                <a:latin typeface="Arial"/>
                <a:cs typeface="Arial"/>
              </a:rPr>
              <a:t>App</a:t>
            </a:r>
            <a:r>
              <a:rPr sz="2400" spc="-54" dirty="0">
                <a:latin typeface="Arial"/>
                <a:cs typeface="Arial"/>
              </a:rPr>
              <a:t> </a:t>
            </a:r>
            <a:r>
              <a:rPr sz="2400" spc="-12" dirty="0">
                <a:latin typeface="Arial"/>
                <a:cs typeface="Arial"/>
              </a:rPr>
              <a:t>Engine</a:t>
            </a:r>
            <a:endParaRPr sz="2400" dirty="0">
              <a:latin typeface="Arial"/>
              <a:cs typeface="Arial"/>
            </a:endParaRPr>
          </a:p>
        </p:txBody>
      </p:sp>
      <p:sp>
        <p:nvSpPr>
          <p:cNvPr id="4" name="TextBox 3">
            <a:extLst>
              <a:ext uri="{FF2B5EF4-FFF2-40B4-BE49-F238E27FC236}">
                <a16:creationId xmlns:a16="http://schemas.microsoft.com/office/drawing/2014/main" id="{A1481D76-D6E3-72CB-D2BA-7E78E5D2FEAE}"/>
              </a:ext>
            </a:extLst>
          </p:cNvPr>
          <p:cNvSpPr txBox="1"/>
          <p:nvPr/>
        </p:nvSpPr>
        <p:spPr>
          <a:xfrm>
            <a:off x="457200" y="7620000"/>
            <a:ext cx="312906" cy="369332"/>
          </a:xfrm>
          <a:prstGeom prst="rect">
            <a:avLst/>
          </a:prstGeom>
          <a:noFill/>
        </p:spPr>
        <p:txBody>
          <a:bodyPr wrap="none" rtlCol="0">
            <a:spAutoFit/>
          </a:bodyPr>
          <a:lstStyle/>
          <a:p>
            <a:fld id="{D6921B60-5932-4444-96F9-C59B9A75E9CC}" type="slidenum">
              <a:rPr lang="en-IN" smtClean="0"/>
              <a:t>16</a:t>
            </a:fld>
            <a:endParaRPr lang="en-IN" dirty="0"/>
          </a:p>
        </p:txBody>
      </p:sp>
    </p:spTree>
    <p:extLst>
      <p:ext uri="{BB962C8B-B14F-4D97-AF65-F5344CB8AC3E}">
        <p14:creationId xmlns:p14="http://schemas.microsoft.com/office/powerpoint/2010/main" val="2554668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0600" y="381000"/>
            <a:ext cx="15800832" cy="907941"/>
          </a:xfrm>
          <a:prstGeom prst="rect">
            <a:avLst/>
          </a:prstGeom>
        </p:spPr>
        <p:txBody>
          <a:bodyPr vert="horz" wrap="square" lIns="0" tIns="15240" rIns="0" bIns="0" rtlCol="0" anchor="ctr" anchorCtr="0">
            <a:spAutoFit/>
          </a:bodyPr>
          <a:lstStyle/>
          <a:p>
            <a:pPr marL="91440">
              <a:spcBef>
                <a:spcPts val="120"/>
              </a:spcBef>
            </a:pPr>
            <a:r>
              <a:rPr spc="-12" dirty="0"/>
              <a:t>MapReduce</a:t>
            </a:r>
          </a:p>
        </p:txBody>
      </p:sp>
      <p:sp>
        <p:nvSpPr>
          <p:cNvPr id="3" name="object 3"/>
          <p:cNvSpPr txBox="1"/>
          <p:nvPr/>
        </p:nvSpPr>
        <p:spPr>
          <a:xfrm>
            <a:off x="1905000" y="1752600"/>
            <a:ext cx="9103614" cy="4925516"/>
          </a:xfrm>
          <a:prstGeom prst="rect">
            <a:avLst/>
          </a:prstGeom>
        </p:spPr>
        <p:txBody>
          <a:bodyPr vert="horz" wrap="square" lIns="0" tIns="109728" rIns="0" bIns="0" rtlCol="0">
            <a:spAutoFit/>
          </a:bodyPr>
          <a:lstStyle/>
          <a:p>
            <a:pPr marL="288035" indent="-272795">
              <a:spcBef>
                <a:spcPts val="864"/>
              </a:spcBef>
              <a:buChar char="•"/>
              <a:tabLst>
                <a:tab pos="288035" algn="l"/>
              </a:tabLst>
            </a:pPr>
            <a:r>
              <a:rPr sz="2880" spc="-30" dirty="0">
                <a:solidFill>
                  <a:srgbClr val="800000"/>
                </a:solidFill>
                <a:latin typeface="+mn-lt"/>
                <a:cs typeface="Arial"/>
              </a:rPr>
              <a:t>Map</a:t>
            </a:r>
            <a:endParaRPr sz="2880" dirty="0">
              <a:latin typeface="+mn-lt"/>
              <a:cs typeface="Arial"/>
            </a:endParaRPr>
          </a:p>
          <a:p>
            <a:pPr marL="563880">
              <a:spcBef>
                <a:spcPts val="750"/>
              </a:spcBef>
            </a:pPr>
            <a:r>
              <a:rPr sz="2880" dirty="0">
                <a:latin typeface="+mn-lt"/>
                <a:cs typeface="Arial"/>
              </a:rPr>
              <a:t>Grab</a:t>
            </a:r>
            <a:r>
              <a:rPr sz="2880" spc="-66" dirty="0">
                <a:latin typeface="+mn-lt"/>
                <a:cs typeface="Arial"/>
              </a:rPr>
              <a:t> </a:t>
            </a:r>
            <a:r>
              <a:rPr sz="2880" dirty="0">
                <a:latin typeface="+mn-lt"/>
                <a:cs typeface="Arial"/>
              </a:rPr>
              <a:t>the</a:t>
            </a:r>
            <a:r>
              <a:rPr sz="2880" spc="-60" dirty="0">
                <a:latin typeface="+mn-lt"/>
                <a:cs typeface="Arial"/>
              </a:rPr>
              <a:t> </a:t>
            </a:r>
            <a:r>
              <a:rPr sz="2880" dirty="0">
                <a:latin typeface="+mn-lt"/>
                <a:cs typeface="Arial"/>
              </a:rPr>
              <a:t>relevant</a:t>
            </a:r>
            <a:r>
              <a:rPr sz="2880" spc="-66" dirty="0">
                <a:latin typeface="+mn-lt"/>
                <a:cs typeface="Arial"/>
              </a:rPr>
              <a:t> </a:t>
            </a:r>
            <a:r>
              <a:rPr sz="2880" dirty="0">
                <a:latin typeface="+mn-lt"/>
                <a:cs typeface="Arial"/>
              </a:rPr>
              <a:t>data</a:t>
            </a:r>
            <a:r>
              <a:rPr sz="2880" spc="-66" dirty="0">
                <a:latin typeface="+mn-lt"/>
                <a:cs typeface="Arial"/>
              </a:rPr>
              <a:t> </a:t>
            </a:r>
            <a:r>
              <a:rPr sz="2880" dirty="0">
                <a:latin typeface="+mn-lt"/>
                <a:cs typeface="Arial"/>
              </a:rPr>
              <a:t>from</a:t>
            </a:r>
            <a:r>
              <a:rPr sz="2880" spc="-60" dirty="0">
                <a:latin typeface="+mn-lt"/>
                <a:cs typeface="Arial"/>
              </a:rPr>
              <a:t> </a:t>
            </a:r>
            <a:r>
              <a:rPr sz="2880" dirty="0">
                <a:latin typeface="+mn-lt"/>
                <a:cs typeface="Arial"/>
              </a:rPr>
              <a:t>the</a:t>
            </a:r>
            <a:r>
              <a:rPr sz="2880" spc="-60" dirty="0">
                <a:latin typeface="+mn-lt"/>
                <a:cs typeface="Arial"/>
              </a:rPr>
              <a:t> </a:t>
            </a:r>
            <a:r>
              <a:rPr sz="2880" spc="-12" dirty="0">
                <a:latin typeface="+mn-lt"/>
                <a:cs typeface="Arial"/>
              </a:rPr>
              <a:t>source</a:t>
            </a:r>
            <a:endParaRPr sz="2880" dirty="0">
              <a:latin typeface="+mn-lt"/>
              <a:cs typeface="Arial"/>
            </a:endParaRPr>
          </a:p>
          <a:p>
            <a:pPr marL="563880" marR="719328">
              <a:lnSpc>
                <a:spcPts val="4200"/>
              </a:lnSpc>
              <a:spcBef>
                <a:spcPts val="156"/>
              </a:spcBef>
            </a:pPr>
            <a:r>
              <a:rPr sz="2880" dirty="0">
                <a:latin typeface="+mn-lt"/>
                <a:cs typeface="Arial"/>
              </a:rPr>
              <a:t>User</a:t>
            </a:r>
            <a:r>
              <a:rPr sz="2880" spc="-66" dirty="0">
                <a:latin typeface="+mn-lt"/>
                <a:cs typeface="Arial"/>
              </a:rPr>
              <a:t> </a:t>
            </a:r>
            <a:r>
              <a:rPr sz="2880" dirty="0">
                <a:latin typeface="+mn-lt"/>
                <a:cs typeface="Arial"/>
              </a:rPr>
              <a:t>function</a:t>
            </a:r>
            <a:r>
              <a:rPr sz="2880" spc="-60" dirty="0">
                <a:latin typeface="+mn-lt"/>
                <a:cs typeface="Arial"/>
              </a:rPr>
              <a:t> </a:t>
            </a:r>
            <a:r>
              <a:rPr sz="2880" dirty="0">
                <a:latin typeface="+mn-lt"/>
                <a:cs typeface="Arial"/>
              </a:rPr>
              <a:t>gets</a:t>
            </a:r>
            <a:r>
              <a:rPr sz="2880" spc="-66" dirty="0">
                <a:latin typeface="+mn-lt"/>
                <a:cs typeface="Arial"/>
              </a:rPr>
              <a:t> </a:t>
            </a:r>
            <a:r>
              <a:rPr sz="2880" dirty="0">
                <a:latin typeface="+mn-lt"/>
                <a:cs typeface="Arial"/>
              </a:rPr>
              <a:t>called</a:t>
            </a:r>
            <a:r>
              <a:rPr sz="2880" spc="-60" dirty="0">
                <a:latin typeface="+mn-lt"/>
                <a:cs typeface="Arial"/>
              </a:rPr>
              <a:t> </a:t>
            </a:r>
            <a:r>
              <a:rPr sz="2880" dirty="0">
                <a:latin typeface="+mn-lt"/>
                <a:cs typeface="Arial"/>
              </a:rPr>
              <a:t>for</a:t>
            </a:r>
            <a:r>
              <a:rPr sz="2880" spc="-66" dirty="0">
                <a:latin typeface="+mn-lt"/>
                <a:cs typeface="Arial"/>
              </a:rPr>
              <a:t> </a:t>
            </a:r>
            <a:r>
              <a:rPr sz="2880" dirty="0">
                <a:latin typeface="+mn-lt"/>
                <a:cs typeface="Arial"/>
              </a:rPr>
              <a:t>each</a:t>
            </a:r>
            <a:r>
              <a:rPr sz="2880" spc="-60" dirty="0">
                <a:latin typeface="+mn-lt"/>
                <a:cs typeface="Arial"/>
              </a:rPr>
              <a:t> </a:t>
            </a:r>
            <a:r>
              <a:rPr sz="2880" dirty="0">
                <a:latin typeface="+mn-lt"/>
                <a:cs typeface="Arial"/>
              </a:rPr>
              <a:t>chunk</a:t>
            </a:r>
            <a:r>
              <a:rPr sz="2880" spc="-66" dirty="0">
                <a:latin typeface="+mn-lt"/>
                <a:cs typeface="Arial"/>
              </a:rPr>
              <a:t> </a:t>
            </a:r>
            <a:r>
              <a:rPr sz="2880" dirty="0">
                <a:latin typeface="+mn-lt"/>
                <a:cs typeface="Arial"/>
              </a:rPr>
              <a:t>of</a:t>
            </a:r>
            <a:r>
              <a:rPr sz="2880" spc="-66" dirty="0">
                <a:latin typeface="+mn-lt"/>
                <a:cs typeface="Arial"/>
              </a:rPr>
              <a:t> </a:t>
            </a:r>
            <a:r>
              <a:rPr sz="2880" spc="-12" dirty="0">
                <a:latin typeface="+mn-lt"/>
                <a:cs typeface="Arial"/>
              </a:rPr>
              <a:t>input </a:t>
            </a:r>
            <a:r>
              <a:rPr sz="2880" dirty="0">
                <a:latin typeface="+mn-lt"/>
                <a:cs typeface="Arial"/>
              </a:rPr>
              <a:t>Spits</a:t>
            </a:r>
            <a:r>
              <a:rPr sz="2880" spc="-84" dirty="0">
                <a:latin typeface="+mn-lt"/>
                <a:cs typeface="Arial"/>
              </a:rPr>
              <a:t> </a:t>
            </a:r>
            <a:r>
              <a:rPr sz="2880" dirty="0">
                <a:latin typeface="+mn-lt"/>
                <a:cs typeface="Arial"/>
              </a:rPr>
              <a:t>out</a:t>
            </a:r>
            <a:r>
              <a:rPr sz="2880" spc="-84" dirty="0">
                <a:latin typeface="+mn-lt"/>
                <a:cs typeface="Arial"/>
              </a:rPr>
              <a:t> </a:t>
            </a:r>
            <a:r>
              <a:rPr sz="2880" spc="-24" dirty="0">
                <a:solidFill>
                  <a:srgbClr val="007F00"/>
                </a:solidFill>
                <a:latin typeface="+mn-lt"/>
                <a:cs typeface="Arial"/>
              </a:rPr>
              <a:t>(key,</a:t>
            </a:r>
            <a:r>
              <a:rPr sz="2880" spc="-84" dirty="0">
                <a:solidFill>
                  <a:srgbClr val="007F00"/>
                </a:solidFill>
                <a:latin typeface="+mn-lt"/>
                <a:cs typeface="Arial"/>
              </a:rPr>
              <a:t> </a:t>
            </a:r>
            <a:r>
              <a:rPr sz="2880" dirty="0">
                <a:solidFill>
                  <a:srgbClr val="007F00"/>
                </a:solidFill>
                <a:latin typeface="+mn-lt"/>
                <a:cs typeface="Arial"/>
              </a:rPr>
              <a:t>value)</a:t>
            </a:r>
            <a:r>
              <a:rPr sz="2880" spc="-78" dirty="0">
                <a:solidFill>
                  <a:srgbClr val="007F00"/>
                </a:solidFill>
                <a:latin typeface="+mn-lt"/>
                <a:cs typeface="Arial"/>
              </a:rPr>
              <a:t> </a:t>
            </a:r>
            <a:r>
              <a:rPr sz="2880" spc="-12" dirty="0">
                <a:latin typeface="+mn-lt"/>
                <a:cs typeface="Arial"/>
              </a:rPr>
              <a:t>pairs</a:t>
            </a:r>
            <a:endParaRPr sz="2880" dirty="0">
              <a:latin typeface="+mn-lt"/>
              <a:cs typeface="Arial"/>
            </a:endParaRPr>
          </a:p>
          <a:p>
            <a:pPr>
              <a:spcBef>
                <a:spcPts val="2790"/>
              </a:spcBef>
            </a:pPr>
            <a:endParaRPr sz="2880" dirty="0">
              <a:latin typeface="+mn-lt"/>
              <a:cs typeface="Arial"/>
            </a:endParaRPr>
          </a:p>
          <a:p>
            <a:pPr marL="288035" indent="-272795">
              <a:spcBef>
                <a:spcPts val="6"/>
              </a:spcBef>
              <a:buChar char="•"/>
              <a:tabLst>
                <a:tab pos="288035" algn="l"/>
              </a:tabLst>
            </a:pPr>
            <a:r>
              <a:rPr sz="2880" spc="-12" dirty="0">
                <a:solidFill>
                  <a:srgbClr val="800000"/>
                </a:solidFill>
                <a:latin typeface="+mn-lt"/>
                <a:cs typeface="Arial"/>
              </a:rPr>
              <a:t>Reduce</a:t>
            </a:r>
            <a:endParaRPr sz="2880" dirty="0">
              <a:latin typeface="+mn-lt"/>
              <a:cs typeface="Arial"/>
            </a:endParaRPr>
          </a:p>
          <a:p>
            <a:pPr marL="563880">
              <a:spcBef>
                <a:spcPts val="630"/>
              </a:spcBef>
            </a:pPr>
            <a:r>
              <a:rPr sz="2880" dirty="0">
                <a:latin typeface="+mn-lt"/>
                <a:cs typeface="Arial"/>
              </a:rPr>
              <a:t>Aggregate</a:t>
            </a:r>
            <a:r>
              <a:rPr sz="2880" spc="-84" dirty="0">
                <a:latin typeface="+mn-lt"/>
                <a:cs typeface="Arial"/>
              </a:rPr>
              <a:t> </a:t>
            </a:r>
            <a:r>
              <a:rPr sz="2880" dirty="0">
                <a:latin typeface="+mn-lt"/>
                <a:cs typeface="Arial"/>
              </a:rPr>
              <a:t>the</a:t>
            </a:r>
            <a:r>
              <a:rPr sz="2880" spc="-84" dirty="0">
                <a:latin typeface="+mn-lt"/>
                <a:cs typeface="Arial"/>
              </a:rPr>
              <a:t> </a:t>
            </a:r>
            <a:r>
              <a:rPr sz="2880" spc="-12" dirty="0">
                <a:latin typeface="+mn-lt"/>
                <a:cs typeface="Arial"/>
              </a:rPr>
              <a:t>results</a:t>
            </a:r>
            <a:endParaRPr sz="2880" dirty="0">
              <a:latin typeface="+mn-lt"/>
              <a:cs typeface="Arial"/>
            </a:endParaRPr>
          </a:p>
          <a:p>
            <a:pPr marL="563880" marR="6096">
              <a:lnSpc>
                <a:spcPct val="100800"/>
              </a:lnSpc>
              <a:spcBef>
                <a:spcPts val="720"/>
              </a:spcBef>
            </a:pPr>
            <a:r>
              <a:rPr sz="2880" dirty="0">
                <a:latin typeface="+mn-lt"/>
                <a:cs typeface="Arial"/>
              </a:rPr>
              <a:t>User</a:t>
            </a:r>
            <a:r>
              <a:rPr sz="2880" spc="-66" dirty="0">
                <a:latin typeface="+mn-lt"/>
                <a:cs typeface="Arial"/>
              </a:rPr>
              <a:t> </a:t>
            </a:r>
            <a:r>
              <a:rPr sz="2880" dirty="0">
                <a:latin typeface="+mn-lt"/>
                <a:cs typeface="Arial"/>
              </a:rPr>
              <a:t>function</a:t>
            </a:r>
            <a:r>
              <a:rPr sz="2880" spc="-66" dirty="0">
                <a:latin typeface="+mn-lt"/>
                <a:cs typeface="Arial"/>
              </a:rPr>
              <a:t> </a:t>
            </a:r>
            <a:r>
              <a:rPr sz="2880" dirty="0">
                <a:latin typeface="+mn-lt"/>
                <a:cs typeface="Arial"/>
              </a:rPr>
              <a:t>gets</a:t>
            </a:r>
            <a:r>
              <a:rPr sz="2880" spc="-66" dirty="0">
                <a:latin typeface="+mn-lt"/>
                <a:cs typeface="Arial"/>
              </a:rPr>
              <a:t> </a:t>
            </a:r>
            <a:r>
              <a:rPr sz="2880" dirty="0">
                <a:latin typeface="+mn-lt"/>
                <a:cs typeface="Arial"/>
              </a:rPr>
              <a:t>called</a:t>
            </a:r>
            <a:r>
              <a:rPr sz="2880" spc="-66" dirty="0">
                <a:latin typeface="+mn-lt"/>
                <a:cs typeface="Arial"/>
              </a:rPr>
              <a:t> </a:t>
            </a:r>
            <a:r>
              <a:rPr sz="2880" dirty="0">
                <a:solidFill>
                  <a:srgbClr val="007F00"/>
                </a:solidFill>
                <a:latin typeface="+mn-lt"/>
                <a:cs typeface="Arial"/>
              </a:rPr>
              <a:t>for</a:t>
            </a:r>
            <a:r>
              <a:rPr sz="2880" spc="-66" dirty="0">
                <a:solidFill>
                  <a:srgbClr val="007F00"/>
                </a:solidFill>
                <a:latin typeface="+mn-lt"/>
                <a:cs typeface="Arial"/>
              </a:rPr>
              <a:t> </a:t>
            </a:r>
            <a:r>
              <a:rPr sz="2880" dirty="0">
                <a:solidFill>
                  <a:srgbClr val="007F00"/>
                </a:solidFill>
                <a:latin typeface="+mn-lt"/>
                <a:cs typeface="Arial"/>
              </a:rPr>
              <a:t>each</a:t>
            </a:r>
            <a:r>
              <a:rPr sz="2880" spc="-66" dirty="0">
                <a:solidFill>
                  <a:srgbClr val="007F00"/>
                </a:solidFill>
                <a:latin typeface="+mn-lt"/>
                <a:cs typeface="Arial"/>
              </a:rPr>
              <a:t> </a:t>
            </a:r>
            <a:r>
              <a:rPr sz="2880" dirty="0">
                <a:solidFill>
                  <a:srgbClr val="007F00"/>
                </a:solidFill>
                <a:latin typeface="+mn-lt"/>
                <a:cs typeface="Arial"/>
              </a:rPr>
              <a:t>unique</a:t>
            </a:r>
            <a:r>
              <a:rPr sz="2880" spc="-66" dirty="0">
                <a:solidFill>
                  <a:srgbClr val="007F00"/>
                </a:solidFill>
                <a:latin typeface="+mn-lt"/>
                <a:cs typeface="Arial"/>
              </a:rPr>
              <a:t> </a:t>
            </a:r>
            <a:r>
              <a:rPr sz="2880" dirty="0">
                <a:solidFill>
                  <a:srgbClr val="007F00"/>
                </a:solidFill>
                <a:latin typeface="+mn-lt"/>
                <a:cs typeface="Arial"/>
              </a:rPr>
              <a:t>key</a:t>
            </a:r>
            <a:r>
              <a:rPr sz="2880" spc="-66" dirty="0">
                <a:solidFill>
                  <a:srgbClr val="007F00"/>
                </a:solidFill>
                <a:latin typeface="+mn-lt"/>
                <a:cs typeface="Arial"/>
              </a:rPr>
              <a:t> </a:t>
            </a:r>
            <a:r>
              <a:rPr sz="2880" dirty="0">
                <a:latin typeface="+mn-lt"/>
                <a:cs typeface="Arial"/>
              </a:rPr>
              <a:t>with</a:t>
            </a:r>
            <a:r>
              <a:rPr sz="2880" spc="-66" dirty="0">
                <a:latin typeface="+mn-lt"/>
                <a:cs typeface="Arial"/>
              </a:rPr>
              <a:t> </a:t>
            </a:r>
            <a:r>
              <a:rPr sz="2880" spc="-30" dirty="0">
                <a:solidFill>
                  <a:srgbClr val="007F00"/>
                </a:solidFill>
                <a:latin typeface="+mn-lt"/>
                <a:cs typeface="Arial"/>
              </a:rPr>
              <a:t>all </a:t>
            </a:r>
            <a:r>
              <a:rPr sz="2880" dirty="0">
                <a:solidFill>
                  <a:srgbClr val="007F00"/>
                </a:solidFill>
                <a:latin typeface="+mn-lt"/>
                <a:cs typeface="Arial"/>
              </a:rPr>
              <a:t>values</a:t>
            </a:r>
            <a:r>
              <a:rPr sz="2880" spc="-54" dirty="0">
                <a:solidFill>
                  <a:srgbClr val="007F00"/>
                </a:solidFill>
                <a:latin typeface="+mn-lt"/>
                <a:cs typeface="Arial"/>
              </a:rPr>
              <a:t> </a:t>
            </a:r>
            <a:r>
              <a:rPr sz="2880" spc="-12" dirty="0">
                <a:solidFill>
                  <a:srgbClr val="007F00"/>
                </a:solidFill>
                <a:latin typeface="+mn-lt"/>
                <a:cs typeface="Arial"/>
              </a:rPr>
              <a:t>corresponding</a:t>
            </a:r>
            <a:r>
              <a:rPr sz="2880" spc="-48" dirty="0">
                <a:solidFill>
                  <a:srgbClr val="007F00"/>
                </a:solidFill>
                <a:latin typeface="+mn-lt"/>
                <a:cs typeface="Arial"/>
              </a:rPr>
              <a:t> </a:t>
            </a:r>
            <a:r>
              <a:rPr sz="2880" dirty="0">
                <a:solidFill>
                  <a:srgbClr val="007F00"/>
                </a:solidFill>
                <a:latin typeface="+mn-lt"/>
                <a:cs typeface="Arial"/>
              </a:rPr>
              <a:t>to</a:t>
            </a:r>
            <a:r>
              <a:rPr sz="2880" spc="-48" dirty="0">
                <a:solidFill>
                  <a:srgbClr val="007F00"/>
                </a:solidFill>
                <a:latin typeface="+mn-lt"/>
                <a:cs typeface="Arial"/>
              </a:rPr>
              <a:t> </a:t>
            </a:r>
            <a:r>
              <a:rPr sz="2880" dirty="0">
                <a:solidFill>
                  <a:srgbClr val="007F00"/>
                </a:solidFill>
                <a:latin typeface="+mn-lt"/>
                <a:cs typeface="Arial"/>
              </a:rPr>
              <a:t>that</a:t>
            </a:r>
            <a:r>
              <a:rPr sz="2880" spc="-54" dirty="0">
                <a:solidFill>
                  <a:srgbClr val="007F00"/>
                </a:solidFill>
                <a:latin typeface="+mn-lt"/>
                <a:cs typeface="Arial"/>
              </a:rPr>
              <a:t> </a:t>
            </a:r>
            <a:r>
              <a:rPr sz="2880" spc="-30" dirty="0">
                <a:solidFill>
                  <a:srgbClr val="007F00"/>
                </a:solidFill>
                <a:latin typeface="+mn-lt"/>
                <a:cs typeface="Arial"/>
              </a:rPr>
              <a:t>key</a:t>
            </a:r>
            <a:endParaRPr sz="2880" dirty="0">
              <a:latin typeface="+mn-lt"/>
              <a:cs typeface="Arial"/>
            </a:endParaRPr>
          </a:p>
        </p:txBody>
      </p:sp>
      <p:sp>
        <p:nvSpPr>
          <p:cNvPr id="4" name="TextBox 3">
            <a:extLst>
              <a:ext uri="{FF2B5EF4-FFF2-40B4-BE49-F238E27FC236}">
                <a16:creationId xmlns:a16="http://schemas.microsoft.com/office/drawing/2014/main" id="{DB8C6D46-07FC-5B5C-AF3E-48664E6020A4}"/>
              </a:ext>
            </a:extLst>
          </p:cNvPr>
          <p:cNvSpPr txBox="1"/>
          <p:nvPr/>
        </p:nvSpPr>
        <p:spPr>
          <a:xfrm>
            <a:off x="457200" y="7620000"/>
            <a:ext cx="312906" cy="369332"/>
          </a:xfrm>
          <a:prstGeom prst="rect">
            <a:avLst/>
          </a:prstGeom>
          <a:noFill/>
        </p:spPr>
        <p:txBody>
          <a:bodyPr wrap="none" rtlCol="0">
            <a:spAutoFit/>
          </a:bodyPr>
          <a:lstStyle/>
          <a:p>
            <a:fld id="{D6921B60-5932-4444-96F9-C59B9A75E9CC}" type="slidenum">
              <a:rPr lang="en-IN" smtClean="0"/>
              <a:t>17</a:t>
            </a:fld>
            <a:endParaRPr lang="en-IN" dirty="0"/>
          </a:p>
        </p:txBody>
      </p:sp>
    </p:spTree>
    <p:extLst>
      <p:ext uri="{BB962C8B-B14F-4D97-AF65-F5344CB8AC3E}">
        <p14:creationId xmlns:p14="http://schemas.microsoft.com/office/powerpoint/2010/main" val="8459040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66800" y="402349"/>
            <a:ext cx="15800832" cy="907941"/>
          </a:xfrm>
          <a:prstGeom prst="rect">
            <a:avLst/>
          </a:prstGeom>
        </p:spPr>
        <p:txBody>
          <a:bodyPr vert="horz" wrap="square" lIns="0" tIns="15240" rIns="0" bIns="0" rtlCol="0" anchor="ctr" anchorCtr="0">
            <a:spAutoFit/>
          </a:bodyPr>
          <a:lstStyle/>
          <a:p>
            <a:pPr marL="91440">
              <a:spcBef>
                <a:spcPts val="120"/>
              </a:spcBef>
            </a:pPr>
            <a:r>
              <a:rPr spc="-12" dirty="0"/>
              <a:t>MapReduce</a:t>
            </a:r>
          </a:p>
        </p:txBody>
      </p:sp>
      <p:sp>
        <p:nvSpPr>
          <p:cNvPr id="6" name="object 6"/>
          <p:cNvSpPr txBox="1">
            <a:spLocks noGrp="1"/>
          </p:cNvSpPr>
          <p:nvPr>
            <p:ph type="sldNum" sz="quarter" idx="7"/>
          </p:nvPr>
        </p:nvSpPr>
        <p:spPr>
          <a:xfrm>
            <a:off x="8428990" y="6540658"/>
            <a:ext cx="216534" cy="153670"/>
          </a:xfrm>
          <a:prstGeom prst="rect">
            <a:avLst/>
          </a:prstGeom>
        </p:spPr>
        <p:txBody>
          <a:bodyPr vert="horz" wrap="square" lIns="0" tIns="0" rIns="0" bIns="0" rtlCol="0">
            <a:spAutoFit/>
          </a:bodyPr>
          <a:lstStyle>
            <a:defPPr>
              <a:defRPr kern="0"/>
            </a:defPPr>
            <a:lvl1pPr>
              <a:defRPr sz="900" b="0" i="0">
                <a:solidFill>
                  <a:srgbClr val="B41F34"/>
                </a:solidFill>
                <a:latin typeface="Arial"/>
                <a:cs typeface="Arial"/>
              </a:defRPr>
            </a:lvl1pPr>
          </a:lstStyle>
          <a:p>
            <a:pPr marL="101600">
              <a:spcBef>
                <a:spcPts val="15"/>
              </a:spcBef>
            </a:pPr>
            <a:fld id="{81D60167-4931-47E6-BA6A-407CBD079E47}" type="slidenum">
              <a:rPr lang="en-IN" spc="-50" smtClean="0"/>
              <a:pPr marL="101600">
                <a:spcBef>
                  <a:spcPts val="15"/>
                </a:spcBef>
              </a:pPr>
              <a:t>18</a:t>
            </a:fld>
            <a:endParaRPr spc="-30" dirty="0"/>
          </a:p>
        </p:txBody>
      </p:sp>
      <p:sp>
        <p:nvSpPr>
          <p:cNvPr id="3" name="object 3"/>
          <p:cNvSpPr txBox="1"/>
          <p:nvPr/>
        </p:nvSpPr>
        <p:spPr>
          <a:xfrm>
            <a:off x="2514600" y="1535272"/>
            <a:ext cx="9236201" cy="6291979"/>
          </a:xfrm>
          <a:prstGeom prst="rect">
            <a:avLst/>
          </a:prstGeom>
        </p:spPr>
        <p:txBody>
          <a:bodyPr vert="horz" wrap="square" lIns="0" tIns="243840" rIns="0" bIns="0" rtlCol="0">
            <a:spAutoFit/>
          </a:bodyPr>
          <a:lstStyle/>
          <a:p>
            <a:pPr marL="288035" indent="-272795">
              <a:spcBef>
                <a:spcPts val="1920"/>
              </a:spcBef>
              <a:buChar char="•"/>
              <a:tabLst>
                <a:tab pos="288035" algn="l"/>
              </a:tabLst>
            </a:pPr>
            <a:r>
              <a:rPr sz="2880" dirty="0">
                <a:solidFill>
                  <a:srgbClr val="800000"/>
                </a:solidFill>
                <a:latin typeface="+mn-lt"/>
                <a:cs typeface="Arial"/>
              </a:rPr>
              <a:t>Map</a:t>
            </a:r>
            <a:r>
              <a:rPr sz="2880" dirty="0">
                <a:latin typeface="+mn-lt"/>
                <a:cs typeface="Arial"/>
              </a:rPr>
              <a:t>:</a:t>
            </a:r>
            <a:r>
              <a:rPr sz="2880" spc="-60" dirty="0">
                <a:latin typeface="+mn-lt"/>
                <a:cs typeface="Arial"/>
              </a:rPr>
              <a:t> </a:t>
            </a:r>
            <a:r>
              <a:rPr sz="2880" dirty="0">
                <a:latin typeface="+mn-lt"/>
                <a:cs typeface="Arial"/>
              </a:rPr>
              <a:t>(input</a:t>
            </a:r>
            <a:r>
              <a:rPr sz="2880" spc="-54" dirty="0">
                <a:latin typeface="+mn-lt"/>
                <a:cs typeface="Arial"/>
              </a:rPr>
              <a:t> </a:t>
            </a:r>
            <a:r>
              <a:rPr sz="2880" dirty="0">
                <a:latin typeface="+mn-lt"/>
                <a:cs typeface="Arial"/>
              </a:rPr>
              <a:t>shard)</a:t>
            </a:r>
            <a:r>
              <a:rPr sz="2880" spc="-54" dirty="0">
                <a:latin typeface="+mn-lt"/>
                <a:cs typeface="Arial"/>
              </a:rPr>
              <a:t> </a:t>
            </a:r>
            <a:r>
              <a:rPr sz="2880" dirty="0">
                <a:latin typeface="+mn-lt"/>
                <a:cs typeface="Arial"/>
              </a:rPr>
              <a:t>→</a:t>
            </a:r>
            <a:r>
              <a:rPr sz="2880" spc="-54" dirty="0">
                <a:latin typeface="+mn-lt"/>
                <a:cs typeface="Arial"/>
              </a:rPr>
              <a:t> </a:t>
            </a:r>
            <a:r>
              <a:rPr sz="2880" spc="-12" dirty="0">
                <a:latin typeface="+mn-lt"/>
                <a:cs typeface="Arial"/>
              </a:rPr>
              <a:t>intermediate(key/value</a:t>
            </a:r>
            <a:r>
              <a:rPr sz="2880" spc="-48" dirty="0">
                <a:latin typeface="+mn-lt"/>
                <a:cs typeface="Arial"/>
              </a:rPr>
              <a:t> </a:t>
            </a:r>
            <a:r>
              <a:rPr sz="2880" spc="-12" dirty="0">
                <a:latin typeface="+mn-lt"/>
                <a:cs typeface="Arial"/>
              </a:rPr>
              <a:t>pairs)</a:t>
            </a:r>
            <a:endParaRPr sz="2880" dirty="0">
              <a:latin typeface="+mn-lt"/>
              <a:cs typeface="Arial"/>
            </a:endParaRPr>
          </a:p>
          <a:p>
            <a:pPr marL="563118" lvl="1" indent="-273558">
              <a:spcBef>
                <a:spcPts val="1356"/>
              </a:spcBef>
              <a:buChar char="–"/>
              <a:tabLst>
                <a:tab pos="563118" algn="l"/>
              </a:tabLst>
            </a:pPr>
            <a:r>
              <a:rPr sz="2160" dirty="0">
                <a:latin typeface="+mn-lt"/>
                <a:cs typeface="Arial"/>
              </a:rPr>
              <a:t>Automatically</a:t>
            </a:r>
            <a:r>
              <a:rPr sz="2160" spc="-42" dirty="0">
                <a:latin typeface="+mn-lt"/>
                <a:cs typeface="Arial"/>
              </a:rPr>
              <a:t> </a:t>
            </a:r>
            <a:r>
              <a:rPr sz="2160" dirty="0">
                <a:latin typeface="+mn-lt"/>
                <a:cs typeface="Arial"/>
              </a:rPr>
              <a:t>partition</a:t>
            </a:r>
            <a:r>
              <a:rPr sz="2160" spc="-42" dirty="0">
                <a:latin typeface="+mn-lt"/>
                <a:cs typeface="Arial"/>
              </a:rPr>
              <a:t> </a:t>
            </a:r>
            <a:r>
              <a:rPr sz="2160" dirty="0">
                <a:latin typeface="+mn-lt"/>
                <a:cs typeface="Arial"/>
              </a:rPr>
              <a:t>input</a:t>
            </a:r>
            <a:r>
              <a:rPr sz="2160" spc="-36" dirty="0">
                <a:latin typeface="+mn-lt"/>
                <a:cs typeface="Arial"/>
              </a:rPr>
              <a:t> </a:t>
            </a:r>
            <a:r>
              <a:rPr sz="2160" dirty="0">
                <a:latin typeface="+mn-lt"/>
                <a:cs typeface="Arial"/>
              </a:rPr>
              <a:t>data</a:t>
            </a:r>
            <a:r>
              <a:rPr sz="2160" spc="-42" dirty="0">
                <a:latin typeface="+mn-lt"/>
                <a:cs typeface="Arial"/>
              </a:rPr>
              <a:t> </a:t>
            </a:r>
            <a:r>
              <a:rPr sz="2160" dirty="0">
                <a:latin typeface="+mn-lt"/>
                <a:cs typeface="Arial"/>
              </a:rPr>
              <a:t>into</a:t>
            </a:r>
            <a:r>
              <a:rPr sz="2160" spc="-42" dirty="0">
                <a:latin typeface="+mn-lt"/>
                <a:cs typeface="Arial"/>
              </a:rPr>
              <a:t> </a:t>
            </a:r>
            <a:r>
              <a:rPr sz="2160" i="1" dirty="0">
                <a:latin typeface="+mn-lt"/>
                <a:cs typeface="Arial"/>
              </a:rPr>
              <a:t>M</a:t>
            </a:r>
            <a:r>
              <a:rPr sz="2160" i="1" spc="-30" dirty="0">
                <a:latin typeface="+mn-lt"/>
                <a:cs typeface="Arial"/>
              </a:rPr>
              <a:t> </a:t>
            </a:r>
            <a:r>
              <a:rPr sz="2160" spc="-12" dirty="0">
                <a:solidFill>
                  <a:srgbClr val="FF0000"/>
                </a:solidFill>
                <a:latin typeface="+mn-lt"/>
                <a:cs typeface="Arial"/>
              </a:rPr>
              <a:t>shards</a:t>
            </a:r>
            <a:endParaRPr sz="2160" dirty="0">
              <a:latin typeface="+mn-lt"/>
              <a:cs typeface="Arial"/>
            </a:endParaRPr>
          </a:p>
          <a:p>
            <a:pPr marL="563118" lvl="1" indent="-273558">
              <a:spcBef>
                <a:spcPts val="1956"/>
              </a:spcBef>
              <a:buChar char="–"/>
              <a:tabLst>
                <a:tab pos="563118" algn="l"/>
              </a:tabLst>
            </a:pPr>
            <a:r>
              <a:rPr sz="2160" dirty="0">
                <a:latin typeface="+mn-lt"/>
                <a:cs typeface="Arial"/>
              </a:rPr>
              <a:t>Discard</a:t>
            </a:r>
            <a:r>
              <a:rPr sz="2160" spc="-54" dirty="0">
                <a:latin typeface="+mn-lt"/>
                <a:cs typeface="Arial"/>
              </a:rPr>
              <a:t> </a:t>
            </a:r>
            <a:r>
              <a:rPr sz="2160" dirty="0">
                <a:latin typeface="+mn-lt"/>
                <a:cs typeface="Arial"/>
              </a:rPr>
              <a:t>unnecessary</a:t>
            </a:r>
            <a:r>
              <a:rPr sz="2160" spc="-54" dirty="0">
                <a:latin typeface="+mn-lt"/>
                <a:cs typeface="Arial"/>
              </a:rPr>
              <a:t> </a:t>
            </a:r>
            <a:r>
              <a:rPr sz="2160" dirty="0">
                <a:latin typeface="+mn-lt"/>
                <a:cs typeface="Arial"/>
              </a:rPr>
              <a:t>data</a:t>
            </a:r>
            <a:r>
              <a:rPr sz="2160" spc="-48" dirty="0">
                <a:latin typeface="+mn-lt"/>
                <a:cs typeface="Arial"/>
              </a:rPr>
              <a:t> </a:t>
            </a:r>
            <a:r>
              <a:rPr sz="2160" dirty="0">
                <a:latin typeface="+mn-lt"/>
                <a:cs typeface="Arial"/>
              </a:rPr>
              <a:t>and</a:t>
            </a:r>
            <a:r>
              <a:rPr sz="2160" spc="-54" dirty="0">
                <a:latin typeface="+mn-lt"/>
                <a:cs typeface="Arial"/>
              </a:rPr>
              <a:t> </a:t>
            </a:r>
            <a:r>
              <a:rPr sz="2160" dirty="0">
                <a:latin typeface="+mn-lt"/>
                <a:cs typeface="Arial"/>
              </a:rPr>
              <a:t>generate</a:t>
            </a:r>
            <a:r>
              <a:rPr sz="2160" spc="-54" dirty="0">
                <a:latin typeface="+mn-lt"/>
                <a:cs typeface="Arial"/>
              </a:rPr>
              <a:t> </a:t>
            </a:r>
            <a:r>
              <a:rPr sz="2160" spc="-12" dirty="0">
                <a:latin typeface="+mn-lt"/>
                <a:cs typeface="Arial"/>
              </a:rPr>
              <a:t>(key,</a:t>
            </a:r>
            <a:r>
              <a:rPr sz="2160" spc="-48" dirty="0">
                <a:latin typeface="+mn-lt"/>
                <a:cs typeface="Arial"/>
              </a:rPr>
              <a:t> </a:t>
            </a:r>
            <a:r>
              <a:rPr sz="2160" dirty="0">
                <a:latin typeface="+mn-lt"/>
                <a:cs typeface="Arial"/>
              </a:rPr>
              <a:t>value)</a:t>
            </a:r>
            <a:r>
              <a:rPr sz="2160" spc="-48" dirty="0">
                <a:latin typeface="+mn-lt"/>
                <a:cs typeface="Arial"/>
              </a:rPr>
              <a:t> </a:t>
            </a:r>
            <a:r>
              <a:rPr sz="2160" spc="-24" dirty="0">
                <a:latin typeface="+mn-lt"/>
                <a:cs typeface="Arial"/>
              </a:rPr>
              <a:t>sets</a:t>
            </a:r>
            <a:endParaRPr sz="2160" dirty="0">
              <a:latin typeface="+mn-lt"/>
              <a:cs typeface="Arial"/>
            </a:endParaRPr>
          </a:p>
          <a:p>
            <a:pPr lvl="1">
              <a:spcBef>
                <a:spcPts val="24"/>
              </a:spcBef>
              <a:buFont typeface="Arial"/>
              <a:buChar char="–"/>
            </a:pPr>
            <a:endParaRPr sz="2160" dirty="0">
              <a:latin typeface="+mn-lt"/>
              <a:cs typeface="Arial"/>
            </a:endParaRPr>
          </a:p>
          <a:p>
            <a:pPr marL="563880" marR="722376" lvl="1" indent="-274320">
              <a:lnSpc>
                <a:spcPct val="102200"/>
              </a:lnSpc>
              <a:buChar char="–"/>
              <a:tabLst>
                <a:tab pos="563880" algn="l"/>
              </a:tabLst>
            </a:pPr>
            <a:r>
              <a:rPr sz="2160" dirty="0">
                <a:latin typeface="+mn-lt"/>
                <a:cs typeface="Arial"/>
              </a:rPr>
              <a:t>Framework</a:t>
            </a:r>
            <a:r>
              <a:rPr sz="2160" spc="-48" dirty="0">
                <a:latin typeface="+mn-lt"/>
                <a:cs typeface="Arial"/>
              </a:rPr>
              <a:t> </a:t>
            </a:r>
            <a:r>
              <a:rPr sz="2160" dirty="0">
                <a:solidFill>
                  <a:srgbClr val="C00000"/>
                </a:solidFill>
                <a:latin typeface="+mn-lt"/>
                <a:cs typeface="Arial"/>
              </a:rPr>
              <a:t>groups</a:t>
            </a:r>
            <a:r>
              <a:rPr sz="2160" spc="-42" dirty="0">
                <a:solidFill>
                  <a:srgbClr val="C00000"/>
                </a:solidFill>
                <a:latin typeface="+mn-lt"/>
                <a:cs typeface="Arial"/>
              </a:rPr>
              <a:t> </a:t>
            </a:r>
            <a:r>
              <a:rPr sz="2160" dirty="0">
                <a:solidFill>
                  <a:srgbClr val="C00000"/>
                </a:solidFill>
                <a:latin typeface="+mn-lt"/>
                <a:cs typeface="Arial"/>
              </a:rPr>
              <a:t>together</a:t>
            </a:r>
            <a:r>
              <a:rPr sz="2160" spc="-36" dirty="0">
                <a:solidFill>
                  <a:srgbClr val="C00000"/>
                </a:solidFill>
                <a:latin typeface="+mn-lt"/>
                <a:cs typeface="Arial"/>
              </a:rPr>
              <a:t> </a:t>
            </a:r>
            <a:r>
              <a:rPr sz="2160" dirty="0">
                <a:solidFill>
                  <a:srgbClr val="C00000"/>
                </a:solidFill>
                <a:latin typeface="+mn-lt"/>
                <a:cs typeface="Arial"/>
              </a:rPr>
              <a:t>all</a:t>
            </a:r>
            <a:r>
              <a:rPr sz="2160" spc="-42" dirty="0">
                <a:solidFill>
                  <a:srgbClr val="C00000"/>
                </a:solidFill>
                <a:latin typeface="+mn-lt"/>
                <a:cs typeface="Arial"/>
              </a:rPr>
              <a:t> </a:t>
            </a:r>
            <a:r>
              <a:rPr sz="2160" dirty="0">
                <a:solidFill>
                  <a:srgbClr val="C00000"/>
                </a:solidFill>
                <a:latin typeface="+mn-lt"/>
                <a:cs typeface="Arial"/>
              </a:rPr>
              <a:t>intermediate</a:t>
            </a:r>
            <a:r>
              <a:rPr sz="2160" spc="-42" dirty="0">
                <a:solidFill>
                  <a:srgbClr val="C00000"/>
                </a:solidFill>
                <a:latin typeface="+mn-lt"/>
                <a:cs typeface="Arial"/>
              </a:rPr>
              <a:t> </a:t>
            </a:r>
            <a:r>
              <a:rPr sz="2160" dirty="0">
                <a:solidFill>
                  <a:srgbClr val="C00000"/>
                </a:solidFill>
                <a:latin typeface="+mn-lt"/>
                <a:cs typeface="Arial"/>
              </a:rPr>
              <a:t>values</a:t>
            </a:r>
            <a:r>
              <a:rPr sz="2160" spc="-42" dirty="0">
                <a:solidFill>
                  <a:srgbClr val="C00000"/>
                </a:solidFill>
                <a:latin typeface="+mn-lt"/>
                <a:cs typeface="Arial"/>
              </a:rPr>
              <a:t> </a:t>
            </a:r>
            <a:r>
              <a:rPr sz="2160" dirty="0">
                <a:latin typeface="+mn-lt"/>
                <a:cs typeface="Arial"/>
              </a:rPr>
              <a:t>with</a:t>
            </a:r>
            <a:r>
              <a:rPr sz="2160" spc="-48" dirty="0">
                <a:latin typeface="+mn-lt"/>
                <a:cs typeface="Arial"/>
              </a:rPr>
              <a:t> </a:t>
            </a:r>
            <a:r>
              <a:rPr sz="2160" dirty="0">
                <a:latin typeface="+mn-lt"/>
                <a:cs typeface="Arial"/>
              </a:rPr>
              <a:t>the</a:t>
            </a:r>
            <a:r>
              <a:rPr sz="2160" spc="-42" dirty="0">
                <a:latin typeface="+mn-lt"/>
                <a:cs typeface="Arial"/>
              </a:rPr>
              <a:t> </a:t>
            </a:r>
            <a:r>
              <a:rPr sz="2160" spc="-24" dirty="0">
                <a:latin typeface="+mn-lt"/>
                <a:cs typeface="Arial"/>
              </a:rPr>
              <a:t>same </a:t>
            </a:r>
            <a:r>
              <a:rPr sz="2160" dirty="0">
                <a:latin typeface="+mn-lt"/>
                <a:cs typeface="Arial"/>
              </a:rPr>
              <a:t>intermediate</a:t>
            </a:r>
            <a:r>
              <a:rPr sz="2160" spc="-30" dirty="0">
                <a:latin typeface="+mn-lt"/>
                <a:cs typeface="Arial"/>
              </a:rPr>
              <a:t> </a:t>
            </a:r>
            <a:r>
              <a:rPr sz="2160" dirty="0">
                <a:latin typeface="+mn-lt"/>
                <a:cs typeface="Arial"/>
              </a:rPr>
              <a:t>key</a:t>
            </a:r>
            <a:r>
              <a:rPr sz="2160" spc="-30" dirty="0">
                <a:latin typeface="+mn-lt"/>
                <a:cs typeface="Arial"/>
              </a:rPr>
              <a:t> </a:t>
            </a:r>
            <a:r>
              <a:rPr sz="2160" dirty="0">
                <a:latin typeface="+mn-lt"/>
                <a:cs typeface="Arial"/>
              </a:rPr>
              <a:t>&amp;</a:t>
            </a:r>
            <a:r>
              <a:rPr sz="2160" spc="-30" dirty="0">
                <a:latin typeface="+mn-lt"/>
                <a:cs typeface="Arial"/>
              </a:rPr>
              <a:t> </a:t>
            </a:r>
            <a:r>
              <a:rPr sz="2160" dirty="0">
                <a:latin typeface="+mn-lt"/>
                <a:cs typeface="Arial"/>
              </a:rPr>
              <a:t>pass</a:t>
            </a:r>
            <a:r>
              <a:rPr sz="2160" spc="-24" dirty="0">
                <a:latin typeface="+mn-lt"/>
                <a:cs typeface="Arial"/>
              </a:rPr>
              <a:t> </a:t>
            </a:r>
            <a:r>
              <a:rPr sz="2160" dirty="0">
                <a:latin typeface="+mn-lt"/>
                <a:cs typeface="Arial"/>
              </a:rPr>
              <a:t>them</a:t>
            </a:r>
            <a:r>
              <a:rPr sz="2160" spc="-24" dirty="0">
                <a:latin typeface="+mn-lt"/>
                <a:cs typeface="Arial"/>
              </a:rPr>
              <a:t> </a:t>
            </a:r>
            <a:r>
              <a:rPr sz="2160" dirty="0">
                <a:latin typeface="+mn-lt"/>
                <a:cs typeface="Arial"/>
              </a:rPr>
              <a:t>to</a:t>
            </a:r>
            <a:r>
              <a:rPr sz="2160" spc="-30" dirty="0">
                <a:latin typeface="+mn-lt"/>
                <a:cs typeface="Arial"/>
              </a:rPr>
              <a:t> </a:t>
            </a:r>
            <a:r>
              <a:rPr sz="2160" dirty="0">
                <a:latin typeface="+mn-lt"/>
                <a:cs typeface="Arial"/>
              </a:rPr>
              <a:t>the</a:t>
            </a:r>
            <a:r>
              <a:rPr sz="2160" spc="-30" dirty="0">
                <a:latin typeface="+mn-lt"/>
                <a:cs typeface="Arial"/>
              </a:rPr>
              <a:t> </a:t>
            </a:r>
            <a:r>
              <a:rPr sz="2160" i="1" dirty="0">
                <a:latin typeface="+mn-lt"/>
                <a:cs typeface="Arial"/>
              </a:rPr>
              <a:t>Reduce</a:t>
            </a:r>
            <a:r>
              <a:rPr sz="2160" i="1" spc="-24" dirty="0">
                <a:latin typeface="+mn-lt"/>
                <a:cs typeface="Arial"/>
              </a:rPr>
              <a:t> </a:t>
            </a:r>
            <a:r>
              <a:rPr sz="2160" spc="-12" dirty="0">
                <a:latin typeface="+mn-lt"/>
                <a:cs typeface="Arial"/>
              </a:rPr>
              <a:t>function</a:t>
            </a:r>
            <a:endParaRPr sz="2160" dirty="0">
              <a:latin typeface="+mn-lt"/>
              <a:cs typeface="Arial"/>
            </a:endParaRPr>
          </a:p>
          <a:p>
            <a:pPr lvl="1">
              <a:spcBef>
                <a:spcPts val="1176"/>
              </a:spcBef>
              <a:buFont typeface="Arial"/>
              <a:buChar char="–"/>
            </a:pPr>
            <a:endParaRPr sz="2160" dirty="0">
              <a:latin typeface="+mn-lt"/>
              <a:cs typeface="Arial"/>
            </a:endParaRPr>
          </a:p>
          <a:p>
            <a:pPr marL="288035" indent="-272795">
              <a:buChar char="•"/>
              <a:tabLst>
                <a:tab pos="288035" algn="l"/>
              </a:tabLst>
            </a:pPr>
            <a:r>
              <a:rPr sz="2880" dirty="0">
                <a:solidFill>
                  <a:srgbClr val="800000"/>
                </a:solidFill>
                <a:latin typeface="+mn-lt"/>
                <a:cs typeface="Arial"/>
              </a:rPr>
              <a:t>Reduce</a:t>
            </a:r>
            <a:r>
              <a:rPr sz="2880" dirty="0">
                <a:latin typeface="+mn-lt"/>
                <a:cs typeface="Arial"/>
              </a:rPr>
              <a:t>:</a:t>
            </a:r>
            <a:r>
              <a:rPr sz="2880" spc="-66" dirty="0">
                <a:latin typeface="+mn-lt"/>
                <a:cs typeface="Arial"/>
              </a:rPr>
              <a:t> </a:t>
            </a:r>
            <a:r>
              <a:rPr sz="2880" spc="-12" dirty="0">
                <a:latin typeface="+mn-lt"/>
                <a:cs typeface="Arial"/>
              </a:rPr>
              <a:t>intermediate(key/value</a:t>
            </a:r>
            <a:r>
              <a:rPr sz="2880" spc="-60" dirty="0">
                <a:latin typeface="+mn-lt"/>
                <a:cs typeface="Arial"/>
              </a:rPr>
              <a:t> </a:t>
            </a:r>
            <a:r>
              <a:rPr sz="2880" dirty="0">
                <a:latin typeface="+mn-lt"/>
                <a:cs typeface="Arial"/>
              </a:rPr>
              <a:t>pairs)</a:t>
            </a:r>
            <a:r>
              <a:rPr sz="2880" spc="-60" dirty="0">
                <a:latin typeface="+mn-lt"/>
                <a:cs typeface="Arial"/>
              </a:rPr>
              <a:t> </a:t>
            </a:r>
            <a:r>
              <a:rPr sz="2880" dirty="0">
                <a:latin typeface="+mn-lt"/>
                <a:cs typeface="Arial"/>
              </a:rPr>
              <a:t>→</a:t>
            </a:r>
            <a:r>
              <a:rPr sz="2880" spc="-60" dirty="0">
                <a:latin typeface="+mn-lt"/>
                <a:cs typeface="Arial"/>
              </a:rPr>
              <a:t> </a:t>
            </a:r>
            <a:r>
              <a:rPr sz="2880" dirty="0">
                <a:latin typeface="+mn-lt"/>
                <a:cs typeface="Arial"/>
              </a:rPr>
              <a:t>result</a:t>
            </a:r>
            <a:r>
              <a:rPr sz="2880" spc="-60" dirty="0">
                <a:latin typeface="+mn-lt"/>
                <a:cs typeface="Arial"/>
              </a:rPr>
              <a:t> </a:t>
            </a:r>
            <a:r>
              <a:rPr sz="2880" spc="-12" dirty="0">
                <a:latin typeface="+mn-lt"/>
                <a:cs typeface="Arial"/>
              </a:rPr>
              <a:t>files</a:t>
            </a:r>
            <a:endParaRPr sz="2880" dirty="0">
              <a:latin typeface="+mn-lt"/>
              <a:cs typeface="Arial"/>
            </a:endParaRPr>
          </a:p>
          <a:p>
            <a:pPr marL="563118" lvl="1" indent="-273558">
              <a:spcBef>
                <a:spcPts val="1206"/>
              </a:spcBef>
              <a:buChar char="–"/>
              <a:tabLst>
                <a:tab pos="563118" algn="l"/>
              </a:tabLst>
            </a:pPr>
            <a:r>
              <a:rPr sz="2160" dirty="0">
                <a:latin typeface="+mn-lt"/>
                <a:cs typeface="Arial"/>
              </a:rPr>
              <a:t>Input:</a:t>
            </a:r>
            <a:r>
              <a:rPr sz="2160" spc="-18" dirty="0">
                <a:latin typeface="+mn-lt"/>
                <a:cs typeface="Arial"/>
              </a:rPr>
              <a:t> </a:t>
            </a:r>
            <a:r>
              <a:rPr sz="2160" dirty="0">
                <a:latin typeface="+mn-lt"/>
                <a:cs typeface="Arial"/>
              </a:rPr>
              <a:t>key</a:t>
            </a:r>
            <a:r>
              <a:rPr sz="2160" spc="-18" dirty="0">
                <a:latin typeface="+mn-lt"/>
                <a:cs typeface="Arial"/>
              </a:rPr>
              <a:t> </a:t>
            </a:r>
            <a:r>
              <a:rPr sz="2160" dirty="0">
                <a:latin typeface="+mn-lt"/>
                <a:cs typeface="Arial"/>
              </a:rPr>
              <a:t>&amp;</a:t>
            </a:r>
            <a:r>
              <a:rPr sz="2160" spc="-18" dirty="0">
                <a:latin typeface="+mn-lt"/>
                <a:cs typeface="Arial"/>
              </a:rPr>
              <a:t> </a:t>
            </a:r>
            <a:r>
              <a:rPr sz="2160" dirty="0">
                <a:latin typeface="+mn-lt"/>
                <a:cs typeface="Arial"/>
              </a:rPr>
              <a:t>set</a:t>
            </a:r>
            <a:r>
              <a:rPr sz="2160" spc="-18" dirty="0">
                <a:latin typeface="+mn-lt"/>
                <a:cs typeface="Arial"/>
              </a:rPr>
              <a:t> </a:t>
            </a:r>
            <a:r>
              <a:rPr sz="2160" dirty="0">
                <a:latin typeface="+mn-lt"/>
                <a:cs typeface="Arial"/>
              </a:rPr>
              <a:t>of</a:t>
            </a:r>
            <a:r>
              <a:rPr sz="2160" spc="-18" dirty="0">
                <a:latin typeface="+mn-lt"/>
                <a:cs typeface="Arial"/>
              </a:rPr>
              <a:t> </a:t>
            </a:r>
            <a:r>
              <a:rPr sz="2160" spc="-12" dirty="0">
                <a:latin typeface="+mn-lt"/>
                <a:cs typeface="Arial"/>
              </a:rPr>
              <a:t>values</a:t>
            </a:r>
            <a:endParaRPr sz="2160" dirty="0">
              <a:latin typeface="+mn-lt"/>
              <a:cs typeface="Arial"/>
            </a:endParaRPr>
          </a:p>
          <a:p>
            <a:pPr marL="563118" lvl="1" indent="-273558">
              <a:spcBef>
                <a:spcPts val="1992"/>
              </a:spcBef>
              <a:buChar char="–"/>
              <a:tabLst>
                <a:tab pos="563118" algn="l"/>
              </a:tabLst>
            </a:pPr>
            <a:r>
              <a:rPr sz="2160" dirty="0">
                <a:latin typeface="+mn-lt"/>
                <a:cs typeface="Arial"/>
              </a:rPr>
              <a:t>Merge</a:t>
            </a:r>
            <a:r>
              <a:rPr sz="2160" spc="-48" dirty="0">
                <a:latin typeface="+mn-lt"/>
                <a:cs typeface="Arial"/>
              </a:rPr>
              <a:t> </a:t>
            </a:r>
            <a:r>
              <a:rPr sz="2160" dirty="0">
                <a:latin typeface="+mn-lt"/>
                <a:cs typeface="Arial"/>
              </a:rPr>
              <a:t>these</a:t>
            </a:r>
            <a:r>
              <a:rPr sz="2160" spc="-30" dirty="0">
                <a:latin typeface="+mn-lt"/>
                <a:cs typeface="Arial"/>
              </a:rPr>
              <a:t> </a:t>
            </a:r>
            <a:r>
              <a:rPr sz="2160" dirty="0">
                <a:latin typeface="+mn-lt"/>
                <a:cs typeface="Arial"/>
              </a:rPr>
              <a:t>values</a:t>
            </a:r>
            <a:r>
              <a:rPr sz="2160" spc="-30" dirty="0">
                <a:latin typeface="+mn-lt"/>
                <a:cs typeface="Arial"/>
              </a:rPr>
              <a:t> </a:t>
            </a:r>
            <a:r>
              <a:rPr sz="2160" dirty="0">
                <a:latin typeface="+mn-lt"/>
                <a:cs typeface="Arial"/>
              </a:rPr>
              <a:t>together</a:t>
            </a:r>
            <a:r>
              <a:rPr sz="2160" spc="-30" dirty="0">
                <a:latin typeface="+mn-lt"/>
                <a:cs typeface="Arial"/>
              </a:rPr>
              <a:t> </a:t>
            </a:r>
            <a:r>
              <a:rPr sz="2160" dirty="0">
                <a:latin typeface="+mn-lt"/>
                <a:cs typeface="Arial"/>
              </a:rPr>
              <a:t>to</a:t>
            </a:r>
            <a:r>
              <a:rPr sz="2160" spc="-30" dirty="0">
                <a:latin typeface="+mn-lt"/>
                <a:cs typeface="Arial"/>
              </a:rPr>
              <a:t> </a:t>
            </a:r>
            <a:r>
              <a:rPr sz="2160" dirty="0">
                <a:latin typeface="+mn-lt"/>
                <a:cs typeface="Arial"/>
              </a:rPr>
              <a:t>form</a:t>
            </a:r>
            <a:r>
              <a:rPr sz="2160" spc="-24" dirty="0">
                <a:latin typeface="+mn-lt"/>
                <a:cs typeface="Arial"/>
              </a:rPr>
              <a:t> </a:t>
            </a:r>
            <a:r>
              <a:rPr sz="2160" dirty="0">
                <a:latin typeface="+mn-lt"/>
                <a:cs typeface="Arial"/>
              </a:rPr>
              <a:t>a</a:t>
            </a:r>
            <a:r>
              <a:rPr sz="2160" spc="-36" dirty="0">
                <a:latin typeface="+mn-lt"/>
                <a:cs typeface="Arial"/>
              </a:rPr>
              <a:t> </a:t>
            </a:r>
            <a:r>
              <a:rPr sz="2160" dirty="0">
                <a:latin typeface="+mn-lt"/>
                <a:cs typeface="Arial"/>
              </a:rPr>
              <a:t>smaller</a:t>
            </a:r>
            <a:r>
              <a:rPr sz="2160" spc="-24" dirty="0">
                <a:latin typeface="+mn-lt"/>
                <a:cs typeface="Arial"/>
              </a:rPr>
              <a:t> </a:t>
            </a:r>
            <a:r>
              <a:rPr sz="2160" dirty="0">
                <a:latin typeface="+mn-lt"/>
                <a:cs typeface="Arial"/>
              </a:rPr>
              <a:t>set</a:t>
            </a:r>
            <a:r>
              <a:rPr sz="2160" spc="-30" dirty="0">
                <a:latin typeface="+mn-lt"/>
                <a:cs typeface="Arial"/>
              </a:rPr>
              <a:t> </a:t>
            </a:r>
            <a:r>
              <a:rPr sz="2160" dirty="0">
                <a:latin typeface="+mn-lt"/>
                <a:cs typeface="Arial"/>
              </a:rPr>
              <a:t>of</a:t>
            </a:r>
            <a:r>
              <a:rPr sz="2160" spc="-30" dirty="0">
                <a:latin typeface="+mn-lt"/>
                <a:cs typeface="Arial"/>
              </a:rPr>
              <a:t> </a:t>
            </a:r>
            <a:r>
              <a:rPr sz="2160" spc="-12" dirty="0">
                <a:latin typeface="+mn-lt"/>
                <a:cs typeface="Arial"/>
              </a:rPr>
              <a:t>values</a:t>
            </a:r>
            <a:endParaRPr sz="2160" dirty="0">
              <a:latin typeface="+mn-lt"/>
              <a:cs typeface="Arial"/>
            </a:endParaRPr>
          </a:p>
          <a:p>
            <a:pPr marL="289560" marR="6096">
              <a:lnSpc>
                <a:spcPts val="2508"/>
              </a:lnSpc>
              <a:spcBef>
                <a:spcPts val="2112"/>
              </a:spcBef>
            </a:pPr>
            <a:r>
              <a:rPr sz="2160" dirty="0">
                <a:latin typeface="+mn-lt"/>
                <a:cs typeface="Arial"/>
              </a:rPr>
              <a:t>Reduce</a:t>
            </a:r>
            <a:r>
              <a:rPr sz="2160" spc="-42" dirty="0">
                <a:latin typeface="+mn-lt"/>
                <a:cs typeface="Arial"/>
              </a:rPr>
              <a:t> </a:t>
            </a:r>
            <a:r>
              <a:rPr sz="2160" dirty="0">
                <a:latin typeface="+mn-lt"/>
                <a:cs typeface="Arial"/>
              </a:rPr>
              <a:t>workers</a:t>
            </a:r>
            <a:r>
              <a:rPr sz="2160" spc="-42" dirty="0">
                <a:latin typeface="+mn-lt"/>
                <a:cs typeface="Arial"/>
              </a:rPr>
              <a:t> </a:t>
            </a:r>
            <a:r>
              <a:rPr sz="2160" dirty="0">
                <a:latin typeface="+mn-lt"/>
                <a:cs typeface="Arial"/>
              </a:rPr>
              <a:t>are</a:t>
            </a:r>
            <a:r>
              <a:rPr sz="2160" spc="-42" dirty="0">
                <a:latin typeface="+mn-lt"/>
                <a:cs typeface="Arial"/>
              </a:rPr>
              <a:t> </a:t>
            </a:r>
            <a:r>
              <a:rPr sz="2160" dirty="0">
                <a:latin typeface="+mn-lt"/>
                <a:cs typeface="Arial"/>
              </a:rPr>
              <a:t>distributed</a:t>
            </a:r>
            <a:r>
              <a:rPr sz="2160" spc="-36" dirty="0">
                <a:latin typeface="+mn-lt"/>
                <a:cs typeface="Arial"/>
              </a:rPr>
              <a:t> </a:t>
            </a:r>
            <a:r>
              <a:rPr sz="2160" dirty="0">
                <a:latin typeface="+mn-lt"/>
                <a:cs typeface="Arial"/>
              </a:rPr>
              <a:t>by</a:t>
            </a:r>
            <a:r>
              <a:rPr sz="2160" spc="-42" dirty="0">
                <a:latin typeface="+mn-lt"/>
                <a:cs typeface="Arial"/>
              </a:rPr>
              <a:t> </a:t>
            </a:r>
            <a:r>
              <a:rPr sz="2160" dirty="0">
                <a:latin typeface="+mn-lt"/>
                <a:cs typeface="Arial"/>
              </a:rPr>
              <a:t>partitioning</a:t>
            </a:r>
            <a:r>
              <a:rPr sz="2160" spc="-42" dirty="0">
                <a:latin typeface="+mn-lt"/>
                <a:cs typeface="Arial"/>
              </a:rPr>
              <a:t> </a:t>
            </a:r>
            <a:r>
              <a:rPr sz="2160" dirty="0">
                <a:latin typeface="+mn-lt"/>
                <a:cs typeface="Arial"/>
              </a:rPr>
              <a:t>the</a:t>
            </a:r>
            <a:r>
              <a:rPr sz="2160" spc="-36" dirty="0">
                <a:latin typeface="+mn-lt"/>
                <a:cs typeface="Arial"/>
              </a:rPr>
              <a:t> </a:t>
            </a:r>
            <a:r>
              <a:rPr sz="2160" dirty="0">
                <a:latin typeface="+mn-lt"/>
                <a:cs typeface="Arial"/>
              </a:rPr>
              <a:t>intermediate</a:t>
            </a:r>
            <a:r>
              <a:rPr sz="2160" spc="-42" dirty="0">
                <a:latin typeface="+mn-lt"/>
                <a:cs typeface="Arial"/>
              </a:rPr>
              <a:t> </a:t>
            </a:r>
            <a:r>
              <a:rPr sz="2160" dirty="0">
                <a:latin typeface="+mn-lt"/>
                <a:cs typeface="Arial"/>
              </a:rPr>
              <a:t>key</a:t>
            </a:r>
            <a:r>
              <a:rPr sz="2160" spc="-42" dirty="0">
                <a:latin typeface="+mn-lt"/>
                <a:cs typeface="Arial"/>
              </a:rPr>
              <a:t> </a:t>
            </a:r>
            <a:r>
              <a:rPr sz="2160" spc="-12" dirty="0">
                <a:latin typeface="+mn-lt"/>
                <a:cs typeface="Arial"/>
              </a:rPr>
              <a:t>space </a:t>
            </a:r>
            <a:r>
              <a:rPr sz="2160" dirty="0">
                <a:latin typeface="+mn-lt"/>
                <a:cs typeface="Arial"/>
              </a:rPr>
              <a:t>into</a:t>
            </a:r>
            <a:r>
              <a:rPr sz="2160" spc="-36" dirty="0">
                <a:latin typeface="+mn-lt"/>
                <a:cs typeface="Arial"/>
              </a:rPr>
              <a:t> </a:t>
            </a:r>
            <a:r>
              <a:rPr sz="2160" dirty="0">
                <a:latin typeface="+mn-lt"/>
                <a:cs typeface="Arial"/>
              </a:rPr>
              <a:t>R</a:t>
            </a:r>
            <a:r>
              <a:rPr sz="2160" spc="-30" dirty="0">
                <a:latin typeface="+mn-lt"/>
                <a:cs typeface="Arial"/>
              </a:rPr>
              <a:t> </a:t>
            </a:r>
            <a:r>
              <a:rPr sz="2160" dirty="0">
                <a:latin typeface="+mn-lt"/>
                <a:cs typeface="Arial"/>
              </a:rPr>
              <a:t>pieces</a:t>
            </a:r>
            <a:r>
              <a:rPr sz="2160" spc="-36" dirty="0">
                <a:latin typeface="+mn-lt"/>
                <a:cs typeface="Arial"/>
              </a:rPr>
              <a:t> </a:t>
            </a:r>
            <a:r>
              <a:rPr sz="2160" dirty="0">
                <a:latin typeface="+mn-lt"/>
                <a:cs typeface="Arial"/>
              </a:rPr>
              <a:t>using</a:t>
            </a:r>
            <a:r>
              <a:rPr sz="2160" spc="-36" dirty="0">
                <a:latin typeface="+mn-lt"/>
                <a:cs typeface="Arial"/>
              </a:rPr>
              <a:t> </a:t>
            </a:r>
            <a:r>
              <a:rPr sz="2160" dirty="0">
                <a:latin typeface="+mn-lt"/>
                <a:cs typeface="Arial"/>
              </a:rPr>
              <a:t>a</a:t>
            </a:r>
            <a:r>
              <a:rPr sz="2160" spc="-30" dirty="0">
                <a:latin typeface="+mn-lt"/>
                <a:cs typeface="Arial"/>
              </a:rPr>
              <a:t> </a:t>
            </a:r>
            <a:r>
              <a:rPr sz="2160" dirty="0">
                <a:solidFill>
                  <a:srgbClr val="FF0000"/>
                </a:solidFill>
                <a:latin typeface="+mn-lt"/>
                <a:cs typeface="Arial"/>
              </a:rPr>
              <a:t>partitioning</a:t>
            </a:r>
            <a:r>
              <a:rPr sz="2160" spc="-36" dirty="0">
                <a:solidFill>
                  <a:srgbClr val="FF0000"/>
                </a:solidFill>
                <a:latin typeface="+mn-lt"/>
                <a:cs typeface="Arial"/>
              </a:rPr>
              <a:t> </a:t>
            </a:r>
            <a:r>
              <a:rPr sz="2160" dirty="0">
                <a:solidFill>
                  <a:srgbClr val="FF0000"/>
                </a:solidFill>
                <a:latin typeface="+mn-lt"/>
                <a:cs typeface="Arial"/>
              </a:rPr>
              <a:t>function</a:t>
            </a:r>
            <a:r>
              <a:rPr sz="2160" spc="-36" dirty="0">
                <a:solidFill>
                  <a:srgbClr val="FF0000"/>
                </a:solidFill>
                <a:latin typeface="+mn-lt"/>
                <a:cs typeface="Arial"/>
              </a:rPr>
              <a:t> </a:t>
            </a:r>
            <a:r>
              <a:rPr sz="2160" dirty="0">
                <a:latin typeface="+mn-lt"/>
                <a:cs typeface="Arial"/>
              </a:rPr>
              <a:t>(e.g.,</a:t>
            </a:r>
            <a:r>
              <a:rPr sz="2160" spc="-30" dirty="0">
                <a:latin typeface="+mn-lt"/>
                <a:cs typeface="Arial"/>
              </a:rPr>
              <a:t> </a:t>
            </a:r>
            <a:r>
              <a:rPr sz="2160" i="1" dirty="0">
                <a:solidFill>
                  <a:srgbClr val="C00000"/>
                </a:solidFill>
                <a:latin typeface="+mn-lt"/>
                <a:cs typeface="Arial"/>
              </a:rPr>
              <a:t>hash(key)</a:t>
            </a:r>
            <a:r>
              <a:rPr sz="2160" i="1" spc="-30" dirty="0">
                <a:solidFill>
                  <a:srgbClr val="C00000"/>
                </a:solidFill>
                <a:latin typeface="+mn-lt"/>
                <a:cs typeface="Arial"/>
              </a:rPr>
              <a:t> </a:t>
            </a:r>
            <a:r>
              <a:rPr sz="2160" i="1" dirty="0">
                <a:solidFill>
                  <a:srgbClr val="C00000"/>
                </a:solidFill>
                <a:latin typeface="+mn-lt"/>
                <a:cs typeface="Arial"/>
              </a:rPr>
              <a:t>mod</a:t>
            </a:r>
            <a:r>
              <a:rPr sz="2160" i="1" spc="-30" dirty="0">
                <a:solidFill>
                  <a:srgbClr val="C00000"/>
                </a:solidFill>
                <a:latin typeface="+mn-lt"/>
                <a:cs typeface="Arial"/>
              </a:rPr>
              <a:t> R</a:t>
            </a:r>
            <a:r>
              <a:rPr sz="2160" spc="-30" dirty="0">
                <a:latin typeface="+mn-lt"/>
                <a:cs typeface="Arial"/>
              </a:rPr>
              <a:t>)</a:t>
            </a:r>
            <a:endParaRPr sz="2160" dirty="0">
              <a:latin typeface="+mn-lt"/>
              <a:cs typeface="Arial"/>
            </a:endParaRPr>
          </a:p>
          <a:p>
            <a:pPr marL="289560">
              <a:spcBef>
                <a:spcPts val="1914"/>
              </a:spcBef>
            </a:pPr>
            <a:r>
              <a:rPr sz="2160" dirty="0">
                <a:latin typeface="+mn-lt"/>
                <a:cs typeface="Arial"/>
              </a:rPr>
              <a:t>The</a:t>
            </a:r>
            <a:r>
              <a:rPr sz="2160" spc="-36" dirty="0">
                <a:latin typeface="+mn-lt"/>
                <a:cs typeface="Arial"/>
              </a:rPr>
              <a:t> </a:t>
            </a:r>
            <a:r>
              <a:rPr sz="2160" dirty="0">
                <a:latin typeface="+mn-lt"/>
                <a:cs typeface="Arial"/>
              </a:rPr>
              <a:t>user</a:t>
            </a:r>
            <a:r>
              <a:rPr sz="2160" spc="-24" dirty="0">
                <a:latin typeface="+mn-lt"/>
                <a:cs typeface="Arial"/>
              </a:rPr>
              <a:t> </a:t>
            </a:r>
            <a:r>
              <a:rPr sz="2160" dirty="0">
                <a:latin typeface="+mn-lt"/>
                <a:cs typeface="Arial"/>
              </a:rPr>
              <a:t>specifies</a:t>
            </a:r>
            <a:r>
              <a:rPr sz="2160" spc="-36" dirty="0">
                <a:latin typeface="+mn-lt"/>
                <a:cs typeface="Arial"/>
              </a:rPr>
              <a:t> </a:t>
            </a:r>
            <a:r>
              <a:rPr sz="2160" dirty="0">
                <a:latin typeface="+mn-lt"/>
                <a:cs typeface="Arial"/>
              </a:rPr>
              <a:t>the</a:t>
            </a:r>
            <a:r>
              <a:rPr sz="2160" spc="-30" dirty="0">
                <a:latin typeface="+mn-lt"/>
                <a:cs typeface="Arial"/>
              </a:rPr>
              <a:t> </a:t>
            </a:r>
            <a:r>
              <a:rPr sz="2160" dirty="0">
                <a:latin typeface="+mn-lt"/>
                <a:cs typeface="Arial"/>
              </a:rPr>
              <a:t>#</a:t>
            </a:r>
            <a:r>
              <a:rPr sz="2160" spc="-30" dirty="0">
                <a:latin typeface="+mn-lt"/>
                <a:cs typeface="Arial"/>
              </a:rPr>
              <a:t> </a:t>
            </a:r>
            <a:r>
              <a:rPr sz="2160" dirty="0">
                <a:latin typeface="+mn-lt"/>
                <a:cs typeface="Arial"/>
              </a:rPr>
              <a:t>of</a:t>
            </a:r>
            <a:r>
              <a:rPr sz="2160" spc="-36" dirty="0">
                <a:latin typeface="+mn-lt"/>
                <a:cs typeface="Arial"/>
              </a:rPr>
              <a:t> </a:t>
            </a:r>
            <a:r>
              <a:rPr sz="2160" dirty="0">
                <a:latin typeface="+mn-lt"/>
                <a:cs typeface="Arial"/>
              </a:rPr>
              <a:t>partitions</a:t>
            </a:r>
            <a:r>
              <a:rPr sz="2160" spc="-30" dirty="0">
                <a:latin typeface="+mn-lt"/>
                <a:cs typeface="Arial"/>
              </a:rPr>
              <a:t> </a:t>
            </a:r>
            <a:r>
              <a:rPr sz="2160" dirty="0">
                <a:latin typeface="+mn-lt"/>
                <a:cs typeface="Arial"/>
              </a:rPr>
              <a:t>(R)</a:t>
            </a:r>
            <a:r>
              <a:rPr sz="2160" spc="-30" dirty="0">
                <a:latin typeface="+mn-lt"/>
                <a:cs typeface="Arial"/>
              </a:rPr>
              <a:t> </a:t>
            </a:r>
            <a:r>
              <a:rPr sz="2160" dirty="0">
                <a:latin typeface="+mn-lt"/>
                <a:cs typeface="Arial"/>
              </a:rPr>
              <a:t>and</a:t>
            </a:r>
            <a:r>
              <a:rPr sz="2160" spc="-30" dirty="0">
                <a:latin typeface="+mn-lt"/>
                <a:cs typeface="Arial"/>
              </a:rPr>
              <a:t> </a:t>
            </a:r>
            <a:r>
              <a:rPr sz="2160" dirty="0">
                <a:latin typeface="+mn-lt"/>
                <a:cs typeface="Arial"/>
              </a:rPr>
              <a:t>the</a:t>
            </a:r>
            <a:r>
              <a:rPr sz="2160" spc="-30" dirty="0">
                <a:latin typeface="+mn-lt"/>
                <a:cs typeface="Arial"/>
              </a:rPr>
              <a:t> </a:t>
            </a:r>
            <a:r>
              <a:rPr sz="2160" dirty="0">
                <a:latin typeface="+mn-lt"/>
                <a:cs typeface="Arial"/>
              </a:rPr>
              <a:t>partitioning</a:t>
            </a:r>
            <a:r>
              <a:rPr sz="2160" spc="-36" dirty="0">
                <a:latin typeface="+mn-lt"/>
                <a:cs typeface="Arial"/>
              </a:rPr>
              <a:t> </a:t>
            </a:r>
            <a:r>
              <a:rPr sz="2160" spc="-12" dirty="0">
                <a:latin typeface="+mn-lt"/>
                <a:cs typeface="Arial"/>
              </a:rPr>
              <a:t>function</a:t>
            </a:r>
            <a:endParaRPr sz="2160" dirty="0">
              <a:latin typeface="+mn-lt"/>
              <a:cs typeface="Arial"/>
            </a:endParaRPr>
          </a:p>
        </p:txBody>
      </p:sp>
      <p:sp>
        <p:nvSpPr>
          <p:cNvPr id="4" name="TextBox 3">
            <a:extLst>
              <a:ext uri="{FF2B5EF4-FFF2-40B4-BE49-F238E27FC236}">
                <a16:creationId xmlns:a16="http://schemas.microsoft.com/office/drawing/2014/main" id="{D533D6BF-9ADF-516D-9E75-7E6D1E5E9786}"/>
              </a:ext>
            </a:extLst>
          </p:cNvPr>
          <p:cNvSpPr txBox="1"/>
          <p:nvPr/>
        </p:nvSpPr>
        <p:spPr>
          <a:xfrm>
            <a:off x="457200" y="7620000"/>
            <a:ext cx="312906" cy="369332"/>
          </a:xfrm>
          <a:prstGeom prst="rect">
            <a:avLst/>
          </a:prstGeom>
          <a:noFill/>
        </p:spPr>
        <p:txBody>
          <a:bodyPr wrap="none" rtlCol="0">
            <a:spAutoFit/>
          </a:bodyPr>
          <a:lstStyle/>
          <a:p>
            <a:fld id="{D6921B60-5932-4444-96F9-C59B9A75E9CC}" type="slidenum">
              <a:rPr lang="en-IN" smtClean="0"/>
              <a:t>18</a:t>
            </a:fld>
            <a:endParaRPr lang="en-IN" dirty="0"/>
          </a:p>
        </p:txBody>
      </p:sp>
    </p:spTree>
    <p:extLst>
      <p:ext uri="{BB962C8B-B14F-4D97-AF65-F5344CB8AC3E}">
        <p14:creationId xmlns:p14="http://schemas.microsoft.com/office/powerpoint/2010/main" val="40368370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318918" y="4997196"/>
            <a:ext cx="10124694" cy="3080004"/>
            <a:chOff x="408431" y="3782567"/>
            <a:chExt cx="8437245" cy="2566670"/>
          </a:xfrm>
        </p:grpSpPr>
        <p:pic>
          <p:nvPicPr>
            <p:cNvPr id="3" name="object 3"/>
            <p:cNvPicPr/>
            <p:nvPr/>
          </p:nvPicPr>
          <p:blipFill>
            <a:blip r:embed="rId2" cstate="print"/>
            <a:stretch>
              <a:fillRect/>
            </a:stretch>
          </p:blipFill>
          <p:spPr>
            <a:xfrm>
              <a:off x="408431" y="3782567"/>
              <a:ext cx="8436864" cy="2566416"/>
            </a:xfrm>
            <a:prstGeom prst="rect">
              <a:avLst/>
            </a:prstGeom>
          </p:spPr>
        </p:pic>
        <p:sp>
          <p:nvSpPr>
            <p:cNvPr id="4" name="object 4"/>
            <p:cNvSpPr/>
            <p:nvPr/>
          </p:nvSpPr>
          <p:spPr>
            <a:xfrm>
              <a:off x="457201" y="3810490"/>
              <a:ext cx="8341359" cy="2470150"/>
            </a:xfrm>
            <a:custGeom>
              <a:avLst/>
              <a:gdLst/>
              <a:ahLst/>
              <a:cxnLst/>
              <a:rect l="l" t="t" r="r" b="b"/>
              <a:pathLst>
                <a:path w="8341359" h="2470150">
                  <a:moveTo>
                    <a:pt x="8123493" y="0"/>
                  </a:moveTo>
                  <a:lnTo>
                    <a:pt x="217585" y="0"/>
                  </a:lnTo>
                  <a:lnTo>
                    <a:pt x="167694" y="5746"/>
                  </a:lnTo>
                  <a:lnTo>
                    <a:pt x="121896" y="22115"/>
                  </a:lnTo>
                  <a:lnTo>
                    <a:pt x="81496" y="47801"/>
                  </a:lnTo>
                  <a:lnTo>
                    <a:pt x="47800" y="81496"/>
                  </a:lnTo>
                  <a:lnTo>
                    <a:pt x="22115" y="121896"/>
                  </a:lnTo>
                  <a:lnTo>
                    <a:pt x="5746" y="167695"/>
                  </a:lnTo>
                  <a:lnTo>
                    <a:pt x="0" y="217585"/>
                  </a:lnTo>
                  <a:lnTo>
                    <a:pt x="0" y="2252176"/>
                  </a:lnTo>
                  <a:lnTo>
                    <a:pt x="5746" y="2302066"/>
                  </a:lnTo>
                  <a:lnTo>
                    <a:pt x="22115" y="2347864"/>
                  </a:lnTo>
                  <a:lnTo>
                    <a:pt x="47800" y="2388264"/>
                  </a:lnTo>
                  <a:lnTo>
                    <a:pt x="81496" y="2421960"/>
                  </a:lnTo>
                  <a:lnTo>
                    <a:pt x="121896" y="2447645"/>
                  </a:lnTo>
                  <a:lnTo>
                    <a:pt x="167694" y="2464014"/>
                  </a:lnTo>
                  <a:lnTo>
                    <a:pt x="217585" y="2469761"/>
                  </a:lnTo>
                  <a:lnTo>
                    <a:pt x="8123493" y="2469761"/>
                  </a:lnTo>
                  <a:lnTo>
                    <a:pt x="8173383" y="2464014"/>
                  </a:lnTo>
                  <a:lnTo>
                    <a:pt x="8219181" y="2447645"/>
                  </a:lnTo>
                  <a:lnTo>
                    <a:pt x="8259581" y="2421960"/>
                  </a:lnTo>
                  <a:lnTo>
                    <a:pt x="8293277" y="2388264"/>
                  </a:lnTo>
                  <a:lnTo>
                    <a:pt x="8318962" y="2347864"/>
                  </a:lnTo>
                  <a:lnTo>
                    <a:pt x="8335331" y="2302066"/>
                  </a:lnTo>
                  <a:lnTo>
                    <a:pt x="8341078" y="2252176"/>
                  </a:lnTo>
                  <a:lnTo>
                    <a:pt x="8341078" y="217585"/>
                  </a:lnTo>
                  <a:lnTo>
                    <a:pt x="8335331" y="167695"/>
                  </a:lnTo>
                  <a:lnTo>
                    <a:pt x="8318962" y="121896"/>
                  </a:lnTo>
                  <a:lnTo>
                    <a:pt x="8293277" y="81496"/>
                  </a:lnTo>
                  <a:lnTo>
                    <a:pt x="8259581" y="47801"/>
                  </a:lnTo>
                  <a:lnTo>
                    <a:pt x="8219181" y="22115"/>
                  </a:lnTo>
                  <a:lnTo>
                    <a:pt x="8173383" y="5746"/>
                  </a:lnTo>
                  <a:lnTo>
                    <a:pt x="8123493" y="0"/>
                  </a:lnTo>
                  <a:close/>
                </a:path>
              </a:pathLst>
            </a:custGeom>
            <a:solidFill>
              <a:srgbClr val="C6EEEE"/>
            </a:solidFill>
          </p:spPr>
          <p:txBody>
            <a:bodyPr wrap="square" lIns="0" tIns="0" rIns="0" bIns="0" rtlCol="0"/>
            <a:lstStyle/>
            <a:p>
              <a:endParaRPr/>
            </a:p>
          </p:txBody>
        </p:sp>
        <p:sp>
          <p:nvSpPr>
            <p:cNvPr id="5" name="object 5"/>
            <p:cNvSpPr/>
            <p:nvPr/>
          </p:nvSpPr>
          <p:spPr>
            <a:xfrm>
              <a:off x="457201" y="3810490"/>
              <a:ext cx="8341359" cy="2470150"/>
            </a:xfrm>
            <a:custGeom>
              <a:avLst/>
              <a:gdLst/>
              <a:ahLst/>
              <a:cxnLst/>
              <a:rect l="l" t="t" r="r" b="b"/>
              <a:pathLst>
                <a:path w="8341359" h="2470150">
                  <a:moveTo>
                    <a:pt x="0" y="217585"/>
                  </a:moveTo>
                  <a:lnTo>
                    <a:pt x="5746" y="167695"/>
                  </a:lnTo>
                  <a:lnTo>
                    <a:pt x="22115" y="121896"/>
                  </a:lnTo>
                  <a:lnTo>
                    <a:pt x="47800" y="81496"/>
                  </a:lnTo>
                  <a:lnTo>
                    <a:pt x="81496" y="47801"/>
                  </a:lnTo>
                  <a:lnTo>
                    <a:pt x="121896" y="22115"/>
                  </a:lnTo>
                  <a:lnTo>
                    <a:pt x="167694" y="5746"/>
                  </a:lnTo>
                  <a:lnTo>
                    <a:pt x="217585" y="0"/>
                  </a:lnTo>
                  <a:lnTo>
                    <a:pt x="8123493" y="0"/>
                  </a:lnTo>
                  <a:lnTo>
                    <a:pt x="8173383" y="5746"/>
                  </a:lnTo>
                  <a:lnTo>
                    <a:pt x="8219181" y="22115"/>
                  </a:lnTo>
                  <a:lnTo>
                    <a:pt x="8259581" y="47801"/>
                  </a:lnTo>
                  <a:lnTo>
                    <a:pt x="8293277" y="81496"/>
                  </a:lnTo>
                  <a:lnTo>
                    <a:pt x="8318962" y="121896"/>
                  </a:lnTo>
                  <a:lnTo>
                    <a:pt x="8335331" y="167695"/>
                  </a:lnTo>
                  <a:lnTo>
                    <a:pt x="8341078" y="217585"/>
                  </a:lnTo>
                  <a:lnTo>
                    <a:pt x="8341078" y="2252177"/>
                  </a:lnTo>
                  <a:lnTo>
                    <a:pt x="8335331" y="2302067"/>
                  </a:lnTo>
                  <a:lnTo>
                    <a:pt x="8318962" y="2347865"/>
                  </a:lnTo>
                  <a:lnTo>
                    <a:pt x="8293277" y="2388265"/>
                  </a:lnTo>
                  <a:lnTo>
                    <a:pt x="8259581" y="2421961"/>
                  </a:lnTo>
                  <a:lnTo>
                    <a:pt x="8219181" y="2447646"/>
                  </a:lnTo>
                  <a:lnTo>
                    <a:pt x="8173383" y="2464015"/>
                  </a:lnTo>
                  <a:lnTo>
                    <a:pt x="8123493" y="2469762"/>
                  </a:lnTo>
                  <a:lnTo>
                    <a:pt x="217585" y="2469762"/>
                  </a:lnTo>
                  <a:lnTo>
                    <a:pt x="167694" y="2464015"/>
                  </a:lnTo>
                  <a:lnTo>
                    <a:pt x="121896" y="2447646"/>
                  </a:lnTo>
                  <a:lnTo>
                    <a:pt x="81496" y="2421961"/>
                  </a:lnTo>
                  <a:lnTo>
                    <a:pt x="47800" y="2388265"/>
                  </a:lnTo>
                  <a:lnTo>
                    <a:pt x="22115" y="2347865"/>
                  </a:lnTo>
                  <a:lnTo>
                    <a:pt x="5746" y="2302067"/>
                  </a:lnTo>
                  <a:lnTo>
                    <a:pt x="0" y="2252177"/>
                  </a:lnTo>
                  <a:lnTo>
                    <a:pt x="0" y="217585"/>
                  </a:lnTo>
                  <a:close/>
                </a:path>
              </a:pathLst>
            </a:custGeom>
            <a:ln w="12700">
              <a:solidFill>
                <a:srgbClr val="000000"/>
              </a:solidFill>
            </a:ln>
          </p:spPr>
          <p:txBody>
            <a:bodyPr wrap="square" lIns="0" tIns="0" rIns="0" bIns="0" rtlCol="0"/>
            <a:lstStyle/>
            <a:p>
              <a:endParaRPr/>
            </a:p>
          </p:txBody>
        </p:sp>
      </p:grpSp>
      <p:grpSp>
        <p:nvGrpSpPr>
          <p:cNvPr id="6" name="object 6"/>
          <p:cNvGrpSpPr/>
          <p:nvPr/>
        </p:nvGrpSpPr>
        <p:grpSpPr>
          <a:xfrm>
            <a:off x="2318918" y="1683412"/>
            <a:ext cx="10124694" cy="3197352"/>
            <a:chOff x="408431" y="1021080"/>
            <a:chExt cx="8437245" cy="2664460"/>
          </a:xfrm>
        </p:grpSpPr>
        <p:pic>
          <p:nvPicPr>
            <p:cNvPr id="7" name="object 7"/>
            <p:cNvPicPr/>
            <p:nvPr/>
          </p:nvPicPr>
          <p:blipFill>
            <a:blip r:embed="rId3" cstate="print"/>
            <a:stretch>
              <a:fillRect/>
            </a:stretch>
          </p:blipFill>
          <p:spPr>
            <a:xfrm>
              <a:off x="408431" y="1021080"/>
              <a:ext cx="8436864" cy="2663952"/>
            </a:xfrm>
            <a:prstGeom prst="rect">
              <a:avLst/>
            </a:prstGeom>
          </p:spPr>
        </p:pic>
        <p:sp>
          <p:nvSpPr>
            <p:cNvPr id="8" name="object 8"/>
            <p:cNvSpPr/>
            <p:nvPr/>
          </p:nvSpPr>
          <p:spPr>
            <a:xfrm>
              <a:off x="457199" y="1049867"/>
              <a:ext cx="8341359" cy="2568575"/>
            </a:xfrm>
            <a:custGeom>
              <a:avLst/>
              <a:gdLst/>
              <a:ahLst/>
              <a:cxnLst/>
              <a:rect l="l" t="t" r="r" b="b"/>
              <a:pathLst>
                <a:path w="8341359" h="2568575">
                  <a:moveTo>
                    <a:pt x="8114827" y="0"/>
                  </a:moveTo>
                  <a:lnTo>
                    <a:pt x="226250" y="0"/>
                  </a:lnTo>
                  <a:lnTo>
                    <a:pt x="180653" y="4596"/>
                  </a:lnTo>
                  <a:lnTo>
                    <a:pt x="138183" y="17779"/>
                  </a:lnTo>
                  <a:lnTo>
                    <a:pt x="99751" y="38640"/>
                  </a:lnTo>
                  <a:lnTo>
                    <a:pt x="66267" y="66267"/>
                  </a:lnTo>
                  <a:lnTo>
                    <a:pt x="38640" y="99751"/>
                  </a:lnTo>
                  <a:lnTo>
                    <a:pt x="17779" y="138183"/>
                  </a:lnTo>
                  <a:lnTo>
                    <a:pt x="4596" y="180653"/>
                  </a:lnTo>
                  <a:lnTo>
                    <a:pt x="0" y="226250"/>
                  </a:lnTo>
                  <a:lnTo>
                    <a:pt x="0" y="2341899"/>
                  </a:lnTo>
                  <a:lnTo>
                    <a:pt x="4596" y="2387496"/>
                  </a:lnTo>
                  <a:lnTo>
                    <a:pt x="17779" y="2429966"/>
                  </a:lnTo>
                  <a:lnTo>
                    <a:pt x="38640" y="2468398"/>
                  </a:lnTo>
                  <a:lnTo>
                    <a:pt x="66267" y="2501882"/>
                  </a:lnTo>
                  <a:lnTo>
                    <a:pt x="99751" y="2529509"/>
                  </a:lnTo>
                  <a:lnTo>
                    <a:pt x="138183" y="2550369"/>
                  </a:lnTo>
                  <a:lnTo>
                    <a:pt x="180653" y="2563552"/>
                  </a:lnTo>
                  <a:lnTo>
                    <a:pt x="226250" y="2568149"/>
                  </a:lnTo>
                  <a:lnTo>
                    <a:pt x="8114827" y="2568149"/>
                  </a:lnTo>
                  <a:lnTo>
                    <a:pt x="8160424" y="2563552"/>
                  </a:lnTo>
                  <a:lnTo>
                    <a:pt x="8202894" y="2550369"/>
                  </a:lnTo>
                  <a:lnTo>
                    <a:pt x="8241326" y="2529509"/>
                  </a:lnTo>
                  <a:lnTo>
                    <a:pt x="8274810" y="2501882"/>
                  </a:lnTo>
                  <a:lnTo>
                    <a:pt x="8302437" y="2468398"/>
                  </a:lnTo>
                  <a:lnTo>
                    <a:pt x="8323298" y="2429966"/>
                  </a:lnTo>
                  <a:lnTo>
                    <a:pt x="8336481" y="2387496"/>
                  </a:lnTo>
                  <a:lnTo>
                    <a:pt x="8341078" y="2341899"/>
                  </a:lnTo>
                  <a:lnTo>
                    <a:pt x="8341078" y="226250"/>
                  </a:lnTo>
                  <a:lnTo>
                    <a:pt x="8336481" y="180653"/>
                  </a:lnTo>
                  <a:lnTo>
                    <a:pt x="8323298" y="138183"/>
                  </a:lnTo>
                  <a:lnTo>
                    <a:pt x="8302437" y="99751"/>
                  </a:lnTo>
                  <a:lnTo>
                    <a:pt x="8274810" y="66267"/>
                  </a:lnTo>
                  <a:lnTo>
                    <a:pt x="8241326" y="38640"/>
                  </a:lnTo>
                  <a:lnTo>
                    <a:pt x="8202894" y="17779"/>
                  </a:lnTo>
                  <a:lnTo>
                    <a:pt x="8160424" y="4596"/>
                  </a:lnTo>
                  <a:lnTo>
                    <a:pt x="8114827" y="0"/>
                  </a:lnTo>
                  <a:close/>
                </a:path>
              </a:pathLst>
            </a:custGeom>
            <a:solidFill>
              <a:srgbClr val="C6EEEE"/>
            </a:solidFill>
          </p:spPr>
          <p:txBody>
            <a:bodyPr wrap="square" lIns="0" tIns="0" rIns="0" bIns="0" rtlCol="0"/>
            <a:lstStyle/>
            <a:p>
              <a:endParaRPr/>
            </a:p>
          </p:txBody>
        </p:sp>
        <p:sp>
          <p:nvSpPr>
            <p:cNvPr id="9" name="object 9"/>
            <p:cNvSpPr/>
            <p:nvPr/>
          </p:nvSpPr>
          <p:spPr>
            <a:xfrm>
              <a:off x="457199" y="1049867"/>
              <a:ext cx="8341359" cy="2568575"/>
            </a:xfrm>
            <a:custGeom>
              <a:avLst/>
              <a:gdLst/>
              <a:ahLst/>
              <a:cxnLst/>
              <a:rect l="l" t="t" r="r" b="b"/>
              <a:pathLst>
                <a:path w="8341359" h="2568575">
                  <a:moveTo>
                    <a:pt x="0" y="226251"/>
                  </a:moveTo>
                  <a:lnTo>
                    <a:pt x="4596" y="180653"/>
                  </a:lnTo>
                  <a:lnTo>
                    <a:pt x="17779" y="138183"/>
                  </a:lnTo>
                  <a:lnTo>
                    <a:pt x="38640" y="99751"/>
                  </a:lnTo>
                  <a:lnTo>
                    <a:pt x="66267" y="66267"/>
                  </a:lnTo>
                  <a:lnTo>
                    <a:pt x="99751" y="38640"/>
                  </a:lnTo>
                  <a:lnTo>
                    <a:pt x="138183" y="17779"/>
                  </a:lnTo>
                  <a:lnTo>
                    <a:pt x="180653" y="4596"/>
                  </a:lnTo>
                  <a:lnTo>
                    <a:pt x="226250" y="0"/>
                  </a:lnTo>
                  <a:lnTo>
                    <a:pt x="8114827" y="0"/>
                  </a:lnTo>
                  <a:lnTo>
                    <a:pt x="8160424" y="4596"/>
                  </a:lnTo>
                  <a:lnTo>
                    <a:pt x="8202894" y="17779"/>
                  </a:lnTo>
                  <a:lnTo>
                    <a:pt x="8241326" y="38640"/>
                  </a:lnTo>
                  <a:lnTo>
                    <a:pt x="8274810" y="66267"/>
                  </a:lnTo>
                  <a:lnTo>
                    <a:pt x="8302438" y="99751"/>
                  </a:lnTo>
                  <a:lnTo>
                    <a:pt x="8323298" y="138183"/>
                  </a:lnTo>
                  <a:lnTo>
                    <a:pt x="8336481" y="180653"/>
                  </a:lnTo>
                  <a:lnTo>
                    <a:pt x="8341078" y="226251"/>
                  </a:lnTo>
                  <a:lnTo>
                    <a:pt x="8341078" y="2341899"/>
                  </a:lnTo>
                  <a:lnTo>
                    <a:pt x="8336481" y="2387496"/>
                  </a:lnTo>
                  <a:lnTo>
                    <a:pt x="8323298" y="2429966"/>
                  </a:lnTo>
                  <a:lnTo>
                    <a:pt x="8302438" y="2468398"/>
                  </a:lnTo>
                  <a:lnTo>
                    <a:pt x="8274810" y="2501882"/>
                  </a:lnTo>
                  <a:lnTo>
                    <a:pt x="8241326" y="2529509"/>
                  </a:lnTo>
                  <a:lnTo>
                    <a:pt x="8202894" y="2550370"/>
                  </a:lnTo>
                  <a:lnTo>
                    <a:pt x="8160424" y="2563553"/>
                  </a:lnTo>
                  <a:lnTo>
                    <a:pt x="8114827" y="2568150"/>
                  </a:lnTo>
                  <a:lnTo>
                    <a:pt x="226250" y="2568150"/>
                  </a:lnTo>
                  <a:lnTo>
                    <a:pt x="180653" y="2563553"/>
                  </a:lnTo>
                  <a:lnTo>
                    <a:pt x="138183" y="2550370"/>
                  </a:lnTo>
                  <a:lnTo>
                    <a:pt x="99751" y="2529509"/>
                  </a:lnTo>
                  <a:lnTo>
                    <a:pt x="66267" y="2501882"/>
                  </a:lnTo>
                  <a:lnTo>
                    <a:pt x="38640" y="2468398"/>
                  </a:lnTo>
                  <a:lnTo>
                    <a:pt x="17779" y="2429966"/>
                  </a:lnTo>
                  <a:lnTo>
                    <a:pt x="4596" y="2387496"/>
                  </a:lnTo>
                  <a:lnTo>
                    <a:pt x="0" y="2341899"/>
                  </a:lnTo>
                  <a:lnTo>
                    <a:pt x="0" y="226251"/>
                  </a:lnTo>
                  <a:close/>
                </a:path>
              </a:pathLst>
            </a:custGeom>
            <a:ln w="12700">
              <a:solidFill>
                <a:srgbClr val="000000"/>
              </a:solidFill>
            </a:ln>
          </p:spPr>
          <p:txBody>
            <a:bodyPr wrap="square" lIns="0" tIns="0" rIns="0" bIns="0" rtlCol="0"/>
            <a:lstStyle/>
            <a:p>
              <a:endParaRPr/>
            </a:p>
          </p:txBody>
        </p:sp>
      </p:grpSp>
      <p:sp>
        <p:nvSpPr>
          <p:cNvPr id="10" name="object 10"/>
          <p:cNvSpPr txBox="1"/>
          <p:nvPr/>
        </p:nvSpPr>
        <p:spPr>
          <a:xfrm>
            <a:off x="2471928" y="1669543"/>
            <a:ext cx="8268461" cy="6385081"/>
          </a:xfrm>
          <a:prstGeom prst="rect">
            <a:avLst/>
          </a:prstGeom>
        </p:spPr>
        <p:txBody>
          <a:bodyPr vert="horz" wrap="square" lIns="0" tIns="57150" rIns="0" bIns="0" rtlCol="0">
            <a:spAutoFit/>
          </a:bodyPr>
          <a:lstStyle/>
          <a:p>
            <a:pPr marL="288798" indent="-273558">
              <a:spcBef>
                <a:spcPts val="450"/>
              </a:spcBef>
              <a:buChar char="•"/>
              <a:tabLst>
                <a:tab pos="288798" algn="l"/>
              </a:tabLst>
            </a:pPr>
            <a:r>
              <a:rPr sz="2400" spc="-30" dirty="0">
                <a:solidFill>
                  <a:srgbClr val="800000"/>
                </a:solidFill>
                <a:latin typeface="+mn-lt"/>
                <a:cs typeface="Arial"/>
              </a:rPr>
              <a:t>Map</a:t>
            </a:r>
            <a:endParaRPr sz="2400" dirty="0">
              <a:latin typeface="+mn-lt"/>
              <a:cs typeface="Arial"/>
            </a:endParaRPr>
          </a:p>
          <a:p>
            <a:pPr marL="564641" lvl="1" indent="-275082">
              <a:spcBef>
                <a:spcPts val="300"/>
              </a:spcBef>
              <a:buChar char="–"/>
              <a:tabLst>
                <a:tab pos="564641" algn="l"/>
              </a:tabLst>
            </a:pPr>
            <a:r>
              <a:rPr sz="2000" dirty="0">
                <a:latin typeface="+mn-lt"/>
                <a:cs typeface="Arial"/>
              </a:rPr>
              <a:t>Grab</a:t>
            </a:r>
            <a:r>
              <a:rPr sz="2000" spc="-36" dirty="0">
                <a:latin typeface="+mn-lt"/>
                <a:cs typeface="Arial"/>
              </a:rPr>
              <a:t> </a:t>
            </a:r>
            <a:r>
              <a:rPr sz="2000" dirty="0">
                <a:latin typeface="+mn-lt"/>
                <a:cs typeface="Arial"/>
              </a:rPr>
              <a:t>the</a:t>
            </a:r>
            <a:r>
              <a:rPr sz="2000" spc="-36" dirty="0">
                <a:latin typeface="+mn-lt"/>
                <a:cs typeface="Arial"/>
              </a:rPr>
              <a:t> </a:t>
            </a:r>
            <a:r>
              <a:rPr sz="2000" dirty="0">
                <a:latin typeface="+mn-lt"/>
                <a:cs typeface="Arial"/>
              </a:rPr>
              <a:t>relevant</a:t>
            </a:r>
            <a:r>
              <a:rPr sz="2000" spc="-24" dirty="0">
                <a:latin typeface="+mn-lt"/>
                <a:cs typeface="Arial"/>
              </a:rPr>
              <a:t> </a:t>
            </a:r>
            <a:r>
              <a:rPr sz="2000" dirty="0">
                <a:latin typeface="+mn-lt"/>
                <a:cs typeface="Arial"/>
              </a:rPr>
              <a:t>data</a:t>
            </a:r>
            <a:r>
              <a:rPr sz="2000" spc="-36" dirty="0">
                <a:latin typeface="+mn-lt"/>
                <a:cs typeface="Arial"/>
              </a:rPr>
              <a:t> </a:t>
            </a:r>
            <a:r>
              <a:rPr sz="2000" dirty="0">
                <a:latin typeface="+mn-lt"/>
                <a:cs typeface="Arial"/>
              </a:rPr>
              <a:t>from</a:t>
            </a:r>
            <a:r>
              <a:rPr sz="2000" spc="-18" dirty="0">
                <a:latin typeface="+mn-lt"/>
                <a:cs typeface="Arial"/>
              </a:rPr>
              <a:t> </a:t>
            </a:r>
            <a:r>
              <a:rPr sz="2000" dirty="0">
                <a:latin typeface="+mn-lt"/>
                <a:cs typeface="Arial"/>
              </a:rPr>
              <a:t>the</a:t>
            </a:r>
            <a:r>
              <a:rPr sz="2000" spc="-36" dirty="0">
                <a:latin typeface="+mn-lt"/>
                <a:cs typeface="Arial"/>
              </a:rPr>
              <a:t> </a:t>
            </a:r>
            <a:r>
              <a:rPr sz="2000" dirty="0">
                <a:latin typeface="+mn-lt"/>
                <a:cs typeface="Arial"/>
              </a:rPr>
              <a:t>source</a:t>
            </a:r>
            <a:r>
              <a:rPr sz="2000" spc="-36" dirty="0">
                <a:latin typeface="+mn-lt"/>
                <a:cs typeface="Arial"/>
              </a:rPr>
              <a:t> </a:t>
            </a:r>
            <a:r>
              <a:rPr sz="2000" dirty="0">
                <a:latin typeface="+mn-lt"/>
                <a:cs typeface="Arial"/>
              </a:rPr>
              <a:t>(parse</a:t>
            </a:r>
            <a:r>
              <a:rPr sz="2000" spc="-36" dirty="0">
                <a:latin typeface="+mn-lt"/>
                <a:cs typeface="Arial"/>
              </a:rPr>
              <a:t> </a:t>
            </a:r>
            <a:r>
              <a:rPr sz="2000" dirty="0">
                <a:latin typeface="+mn-lt"/>
                <a:cs typeface="Arial"/>
              </a:rPr>
              <a:t>into</a:t>
            </a:r>
            <a:r>
              <a:rPr sz="2000" spc="-30" dirty="0">
                <a:latin typeface="+mn-lt"/>
                <a:cs typeface="Arial"/>
              </a:rPr>
              <a:t> </a:t>
            </a:r>
            <a:r>
              <a:rPr sz="2000" spc="-12" dirty="0">
                <a:latin typeface="+mn-lt"/>
                <a:cs typeface="Arial"/>
              </a:rPr>
              <a:t>key,</a:t>
            </a:r>
            <a:r>
              <a:rPr sz="2000" spc="-24" dirty="0">
                <a:latin typeface="+mn-lt"/>
                <a:cs typeface="Arial"/>
              </a:rPr>
              <a:t> </a:t>
            </a:r>
            <a:r>
              <a:rPr sz="2000" spc="-12" dirty="0">
                <a:latin typeface="+mn-lt"/>
                <a:cs typeface="Arial"/>
              </a:rPr>
              <a:t>value)</a:t>
            </a:r>
            <a:endParaRPr sz="2000" dirty="0">
              <a:latin typeface="+mn-lt"/>
              <a:cs typeface="Arial"/>
            </a:endParaRPr>
          </a:p>
          <a:p>
            <a:pPr marL="564641" lvl="1" indent="-275082">
              <a:spcBef>
                <a:spcPts val="204"/>
              </a:spcBef>
              <a:buChar char="–"/>
              <a:tabLst>
                <a:tab pos="564641" algn="l"/>
              </a:tabLst>
            </a:pPr>
            <a:r>
              <a:rPr sz="2000" dirty="0">
                <a:latin typeface="+mn-lt"/>
                <a:cs typeface="Arial"/>
              </a:rPr>
              <a:t>Write</a:t>
            </a:r>
            <a:r>
              <a:rPr sz="2000" spc="-30" dirty="0">
                <a:latin typeface="+mn-lt"/>
                <a:cs typeface="Arial"/>
              </a:rPr>
              <a:t> </a:t>
            </a:r>
            <a:r>
              <a:rPr sz="2000" dirty="0">
                <a:latin typeface="+mn-lt"/>
                <a:cs typeface="Arial"/>
              </a:rPr>
              <a:t>it</a:t>
            </a:r>
            <a:r>
              <a:rPr sz="2000" spc="-18" dirty="0">
                <a:latin typeface="+mn-lt"/>
                <a:cs typeface="Arial"/>
              </a:rPr>
              <a:t> </a:t>
            </a:r>
            <a:r>
              <a:rPr sz="2000" dirty="0">
                <a:latin typeface="+mn-lt"/>
                <a:cs typeface="Arial"/>
              </a:rPr>
              <a:t>to</a:t>
            </a:r>
            <a:r>
              <a:rPr sz="2000" spc="-24" dirty="0">
                <a:latin typeface="+mn-lt"/>
                <a:cs typeface="Arial"/>
              </a:rPr>
              <a:t> </a:t>
            </a:r>
            <a:r>
              <a:rPr sz="2000" dirty="0">
                <a:latin typeface="+mn-lt"/>
                <a:cs typeface="Arial"/>
              </a:rPr>
              <a:t>an</a:t>
            </a:r>
            <a:r>
              <a:rPr sz="2000" spc="-30" dirty="0">
                <a:latin typeface="+mn-lt"/>
                <a:cs typeface="Arial"/>
              </a:rPr>
              <a:t> </a:t>
            </a:r>
            <a:r>
              <a:rPr sz="2000" dirty="0">
                <a:latin typeface="+mn-lt"/>
                <a:cs typeface="Arial"/>
              </a:rPr>
              <a:t>intermediate</a:t>
            </a:r>
            <a:r>
              <a:rPr sz="2000" spc="-30" dirty="0">
                <a:latin typeface="+mn-lt"/>
                <a:cs typeface="Arial"/>
              </a:rPr>
              <a:t> </a:t>
            </a:r>
            <a:r>
              <a:rPr sz="2000" spc="-24" dirty="0">
                <a:latin typeface="+mn-lt"/>
                <a:cs typeface="Arial"/>
              </a:rPr>
              <a:t>file</a:t>
            </a:r>
            <a:endParaRPr sz="2000" dirty="0">
              <a:latin typeface="+mn-lt"/>
              <a:cs typeface="Arial"/>
            </a:endParaRPr>
          </a:p>
          <a:p>
            <a:pPr lvl="1">
              <a:spcBef>
                <a:spcPts val="1236"/>
              </a:spcBef>
              <a:buFont typeface="Arial"/>
              <a:buChar char="–"/>
            </a:pPr>
            <a:endParaRPr sz="2000" dirty="0">
              <a:latin typeface="+mn-lt"/>
              <a:cs typeface="Arial"/>
            </a:endParaRPr>
          </a:p>
          <a:p>
            <a:pPr marL="288798" indent="-273558">
              <a:buChar char="•"/>
              <a:tabLst>
                <a:tab pos="288798" algn="l"/>
              </a:tabLst>
            </a:pPr>
            <a:r>
              <a:rPr sz="2400" spc="-12" dirty="0">
                <a:solidFill>
                  <a:srgbClr val="800000"/>
                </a:solidFill>
                <a:latin typeface="+mn-lt"/>
                <a:cs typeface="Arial"/>
              </a:rPr>
              <a:t>Partition</a:t>
            </a:r>
            <a:endParaRPr sz="2400" dirty="0">
              <a:latin typeface="+mn-lt"/>
              <a:cs typeface="Arial"/>
            </a:endParaRPr>
          </a:p>
          <a:p>
            <a:pPr marL="564641" lvl="1" indent="-275082">
              <a:spcBef>
                <a:spcPts val="186"/>
              </a:spcBef>
              <a:buChar char="–"/>
              <a:tabLst>
                <a:tab pos="564641" algn="l"/>
              </a:tabLst>
            </a:pPr>
            <a:r>
              <a:rPr sz="2000" dirty="0">
                <a:latin typeface="+mn-lt"/>
                <a:cs typeface="Arial"/>
              </a:rPr>
              <a:t>Partitioning:</a:t>
            </a:r>
            <a:r>
              <a:rPr sz="2000" spc="-24" dirty="0">
                <a:latin typeface="+mn-lt"/>
                <a:cs typeface="Arial"/>
              </a:rPr>
              <a:t> </a:t>
            </a:r>
            <a:r>
              <a:rPr sz="2000" dirty="0">
                <a:latin typeface="+mn-lt"/>
                <a:cs typeface="Arial"/>
              </a:rPr>
              <a:t>identify</a:t>
            </a:r>
            <a:r>
              <a:rPr sz="2000" spc="-30" dirty="0">
                <a:latin typeface="+mn-lt"/>
                <a:cs typeface="Arial"/>
              </a:rPr>
              <a:t> </a:t>
            </a:r>
            <a:r>
              <a:rPr sz="2000" dirty="0">
                <a:latin typeface="+mn-lt"/>
                <a:cs typeface="Arial"/>
              </a:rPr>
              <a:t>which</a:t>
            </a:r>
            <a:r>
              <a:rPr sz="2000" spc="-36" dirty="0">
                <a:latin typeface="+mn-lt"/>
                <a:cs typeface="Arial"/>
              </a:rPr>
              <a:t> </a:t>
            </a:r>
            <a:r>
              <a:rPr sz="2000" dirty="0">
                <a:latin typeface="+mn-lt"/>
                <a:cs typeface="Arial"/>
              </a:rPr>
              <a:t>of</a:t>
            </a:r>
            <a:r>
              <a:rPr sz="2000" spc="-18" dirty="0">
                <a:latin typeface="+mn-lt"/>
                <a:cs typeface="Arial"/>
              </a:rPr>
              <a:t> </a:t>
            </a:r>
            <a:r>
              <a:rPr sz="2000" i="1" dirty="0">
                <a:latin typeface="+mn-lt"/>
                <a:cs typeface="Arial"/>
              </a:rPr>
              <a:t>R</a:t>
            </a:r>
            <a:r>
              <a:rPr sz="2000" i="1" spc="-36" dirty="0">
                <a:latin typeface="+mn-lt"/>
                <a:cs typeface="Arial"/>
              </a:rPr>
              <a:t> </a:t>
            </a:r>
            <a:r>
              <a:rPr sz="2000" dirty="0">
                <a:latin typeface="+mn-lt"/>
                <a:cs typeface="Arial"/>
              </a:rPr>
              <a:t>reducers</a:t>
            </a:r>
            <a:r>
              <a:rPr sz="2000" spc="-30" dirty="0">
                <a:latin typeface="+mn-lt"/>
                <a:cs typeface="Arial"/>
              </a:rPr>
              <a:t> </a:t>
            </a:r>
            <a:r>
              <a:rPr sz="2000" dirty="0">
                <a:latin typeface="+mn-lt"/>
                <a:cs typeface="Arial"/>
              </a:rPr>
              <a:t>will</a:t>
            </a:r>
            <a:r>
              <a:rPr sz="2000" spc="-30" dirty="0">
                <a:latin typeface="+mn-lt"/>
                <a:cs typeface="Arial"/>
              </a:rPr>
              <a:t> </a:t>
            </a:r>
            <a:r>
              <a:rPr sz="2000" dirty="0">
                <a:latin typeface="+mn-lt"/>
                <a:cs typeface="Arial"/>
              </a:rPr>
              <a:t>handle</a:t>
            </a:r>
            <a:r>
              <a:rPr sz="2000" spc="-36" dirty="0">
                <a:latin typeface="+mn-lt"/>
                <a:cs typeface="Arial"/>
              </a:rPr>
              <a:t> </a:t>
            </a:r>
            <a:r>
              <a:rPr sz="2000" dirty="0">
                <a:latin typeface="+mn-lt"/>
                <a:cs typeface="Arial"/>
              </a:rPr>
              <a:t>which</a:t>
            </a:r>
            <a:r>
              <a:rPr sz="2000" spc="-36" dirty="0">
                <a:latin typeface="+mn-lt"/>
                <a:cs typeface="Arial"/>
              </a:rPr>
              <a:t> </a:t>
            </a:r>
            <a:r>
              <a:rPr sz="2000" spc="-24" dirty="0">
                <a:latin typeface="+mn-lt"/>
                <a:cs typeface="Arial"/>
              </a:rPr>
              <a:t>keys</a:t>
            </a:r>
            <a:endParaRPr sz="2000" dirty="0">
              <a:latin typeface="+mn-lt"/>
              <a:cs typeface="Arial"/>
            </a:endParaRPr>
          </a:p>
          <a:p>
            <a:pPr marL="563880" marR="97536" lvl="1" indent="-274320">
              <a:lnSpc>
                <a:spcPts val="2040"/>
              </a:lnSpc>
              <a:spcBef>
                <a:spcPts val="486"/>
              </a:spcBef>
              <a:buChar char="–"/>
              <a:tabLst>
                <a:tab pos="563880" algn="l"/>
              </a:tabLst>
            </a:pPr>
            <a:r>
              <a:rPr sz="2000" dirty="0">
                <a:latin typeface="+mn-lt"/>
                <a:cs typeface="Arial"/>
              </a:rPr>
              <a:t>Map</a:t>
            </a:r>
            <a:r>
              <a:rPr sz="2000" spc="-24" dirty="0">
                <a:latin typeface="+mn-lt"/>
                <a:cs typeface="Arial"/>
              </a:rPr>
              <a:t> </a:t>
            </a:r>
            <a:r>
              <a:rPr sz="2000" dirty="0">
                <a:latin typeface="+mn-lt"/>
                <a:cs typeface="Arial"/>
              </a:rPr>
              <a:t>partitions</a:t>
            </a:r>
            <a:r>
              <a:rPr sz="2000" spc="-18" dirty="0">
                <a:latin typeface="+mn-lt"/>
                <a:cs typeface="Arial"/>
              </a:rPr>
              <a:t> </a:t>
            </a:r>
            <a:r>
              <a:rPr sz="2000" dirty="0">
                <a:latin typeface="+mn-lt"/>
                <a:cs typeface="Arial"/>
              </a:rPr>
              <a:t>data</a:t>
            </a:r>
            <a:r>
              <a:rPr sz="2000" spc="-18" dirty="0">
                <a:latin typeface="+mn-lt"/>
                <a:cs typeface="Arial"/>
              </a:rPr>
              <a:t> </a:t>
            </a:r>
            <a:r>
              <a:rPr sz="2000" dirty="0">
                <a:latin typeface="+mn-lt"/>
                <a:cs typeface="Arial"/>
              </a:rPr>
              <a:t>to</a:t>
            </a:r>
            <a:r>
              <a:rPr sz="2000" spc="-24" dirty="0">
                <a:latin typeface="+mn-lt"/>
                <a:cs typeface="Arial"/>
              </a:rPr>
              <a:t> </a:t>
            </a:r>
            <a:r>
              <a:rPr sz="2000" dirty="0">
                <a:latin typeface="+mn-lt"/>
                <a:cs typeface="Arial"/>
              </a:rPr>
              <a:t>target</a:t>
            </a:r>
            <a:r>
              <a:rPr sz="2000" spc="-6" dirty="0">
                <a:latin typeface="+mn-lt"/>
                <a:cs typeface="Arial"/>
              </a:rPr>
              <a:t> </a:t>
            </a:r>
            <a:r>
              <a:rPr sz="2000" dirty="0">
                <a:latin typeface="+mn-lt"/>
                <a:cs typeface="Arial"/>
              </a:rPr>
              <a:t>it</a:t>
            </a:r>
            <a:r>
              <a:rPr sz="2000" spc="-12" dirty="0">
                <a:latin typeface="+mn-lt"/>
                <a:cs typeface="Arial"/>
              </a:rPr>
              <a:t> </a:t>
            </a:r>
            <a:r>
              <a:rPr sz="2000" dirty="0">
                <a:latin typeface="+mn-lt"/>
                <a:cs typeface="Arial"/>
              </a:rPr>
              <a:t>to</a:t>
            </a:r>
            <a:r>
              <a:rPr sz="2000" spc="-24" dirty="0">
                <a:latin typeface="+mn-lt"/>
                <a:cs typeface="Arial"/>
              </a:rPr>
              <a:t> </a:t>
            </a:r>
            <a:r>
              <a:rPr sz="2000" dirty="0">
                <a:latin typeface="+mn-lt"/>
                <a:cs typeface="Arial"/>
              </a:rPr>
              <a:t>one</a:t>
            </a:r>
            <a:r>
              <a:rPr sz="2000" spc="-18" dirty="0">
                <a:latin typeface="+mn-lt"/>
                <a:cs typeface="Arial"/>
              </a:rPr>
              <a:t> </a:t>
            </a:r>
            <a:r>
              <a:rPr sz="2000" dirty="0">
                <a:latin typeface="+mn-lt"/>
                <a:cs typeface="Arial"/>
              </a:rPr>
              <a:t>of</a:t>
            </a:r>
            <a:r>
              <a:rPr sz="2000" spc="-18" dirty="0">
                <a:latin typeface="+mn-lt"/>
                <a:cs typeface="Arial"/>
              </a:rPr>
              <a:t> </a:t>
            </a:r>
            <a:r>
              <a:rPr sz="2000" i="1" dirty="0">
                <a:latin typeface="+mn-lt"/>
                <a:cs typeface="Arial"/>
              </a:rPr>
              <a:t>R</a:t>
            </a:r>
            <a:r>
              <a:rPr sz="2000" i="1" spc="-18" dirty="0">
                <a:latin typeface="+mn-lt"/>
                <a:cs typeface="Arial"/>
              </a:rPr>
              <a:t> </a:t>
            </a:r>
            <a:r>
              <a:rPr sz="2000" dirty="0">
                <a:latin typeface="+mn-lt"/>
                <a:cs typeface="Arial"/>
              </a:rPr>
              <a:t>Reduce</a:t>
            </a:r>
            <a:r>
              <a:rPr sz="2000" spc="-24" dirty="0">
                <a:latin typeface="+mn-lt"/>
                <a:cs typeface="Arial"/>
              </a:rPr>
              <a:t> </a:t>
            </a:r>
            <a:r>
              <a:rPr sz="2000" dirty="0">
                <a:latin typeface="+mn-lt"/>
                <a:cs typeface="Arial"/>
              </a:rPr>
              <a:t>workers</a:t>
            </a:r>
            <a:r>
              <a:rPr sz="2000" spc="-12" dirty="0">
                <a:latin typeface="+mn-lt"/>
                <a:cs typeface="Arial"/>
              </a:rPr>
              <a:t> </a:t>
            </a:r>
            <a:r>
              <a:rPr sz="2000" dirty="0">
                <a:latin typeface="+mn-lt"/>
                <a:cs typeface="Arial"/>
              </a:rPr>
              <a:t>based</a:t>
            </a:r>
            <a:r>
              <a:rPr sz="2000" spc="-24" dirty="0">
                <a:latin typeface="+mn-lt"/>
                <a:cs typeface="Arial"/>
              </a:rPr>
              <a:t> </a:t>
            </a:r>
            <a:r>
              <a:rPr sz="2000" dirty="0">
                <a:latin typeface="+mn-lt"/>
                <a:cs typeface="Arial"/>
              </a:rPr>
              <a:t>on</a:t>
            </a:r>
            <a:r>
              <a:rPr sz="2000" spc="-24" dirty="0">
                <a:latin typeface="+mn-lt"/>
                <a:cs typeface="Arial"/>
              </a:rPr>
              <a:t> </a:t>
            </a:r>
            <a:r>
              <a:rPr sz="2000" spc="-60" dirty="0">
                <a:latin typeface="+mn-lt"/>
                <a:cs typeface="Arial"/>
              </a:rPr>
              <a:t>a </a:t>
            </a:r>
            <a:r>
              <a:rPr sz="2000" dirty="0">
                <a:latin typeface="+mn-lt"/>
                <a:cs typeface="Arial"/>
              </a:rPr>
              <a:t>partitioning</a:t>
            </a:r>
            <a:r>
              <a:rPr sz="2000" spc="-36" dirty="0">
                <a:latin typeface="+mn-lt"/>
                <a:cs typeface="Arial"/>
              </a:rPr>
              <a:t> </a:t>
            </a:r>
            <a:r>
              <a:rPr sz="2000" dirty="0">
                <a:latin typeface="+mn-lt"/>
                <a:cs typeface="Arial"/>
              </a:rPr>
              <a:t>function</a:t>
            </a:r>
            <a:r>
              <a:rPr sz="2000" spc="-36" dirty="0">
                <a:latin typeface="+mn-lt"/>
                <a:cs typeface="Arial"/>
              </a:rPr>
              <a:t> </a:t>
            </a:r>
            <a:r>
              <a:rPr sz="2000" dirty="0">
                <a:latin typeface="+mn-lt"/>
                <a:cs typeface="Arial"/>
              </a:rPr>
              <a:t>(both</a:t>
            </a:r>
            <a:r>
              <a:rPr sz="2000" spc="-36" dirty="0">
                <a:latin typeface="+mn-lt"/>
                <a:cs typeface="Arial"/>
              </a:rPr>
              <a:t> </a:t>
            </a:r>
            <a:r>
              <a:rPr sz="2000" i="1" dirty="0">
                <a:latin typeface="+mn-lt"/>
                <a:cs typeface="Arial"/>
              </a:rPr>
              <a:t>R</a:t>
            </a:r>
            <a:r>
              <a:rPr sz="2000" i="1" spc="-36" dirty="0">
                <a:latin typeface="+mn-lt"/>
                <a:cs typeface="Arial"/>
              </a:rPr>
              <a:t> </a:t>
            </a:r>
            <a:r>
              <a:rPr sz="2000" dirty="0">
                <a:latin typeface="+mn-lt"/>
                <a:cs typeface="Arial"/>
              </a:rPr>
              <a:t>and</a:t>
            </a:r>
            <a:r>
              <a:rPr sz="2000" spc="-30" dirty="0">
                <a:latin typeface="+mn-lt"/>
                <a:cs typeface="Arial"/>
              </a:rPr>
              <a:t> </a:t>
            </a:r>
            <a:r>
              <a:rPr sz="2000" dirty="0">
                <a:latin typeface="+mn-lt"/>
                <a:cs typeface="Arial"/>
              </a:rPr>
              <a:t>partitioning</a:t>
            </a:r>
            <a:r>
              <a:rPr sz="2000" spc="-36" dirty="0">
                <a:latin typeface="+mn-lt"/>
                <a:cs typeface="Arial"/>
              </a:rPr>
              <a:t> </a:t>
            </a:r>
            <a:r>
              <a:rPr sz="2000" dirty="0">
                <a:latin typeface="+mn-lt"/>
                <a:cs typeface="Arial"/>
              </a:rPr>
              <a:t>function</a:t>
            </a:r>
            <a:r>
              <a:rPr sz="2000" spc="-36" dirty="0">
                <a:latin typeface="+mn-lt"/>
                <a:cs typeface="Arial"/>
              </a:rPr>
              <a:t> </a:t>
            </a:r>
            <a:r>
              <a:rPr sz="2000" dirty="0">
                <a:latin typeface="+mn-lt"/>
                <a:cs typeface="Arial"/>
              </a:rPr>
              <a:t>user</a:t>
            </a:r>
            <a:r>
              <a:rPr sz="2000" spc="-24" dirty="0">
                <a:latin typeface="+mn-lt"/>
                <a:cs typeface="Arial"/>
              </a:rPr>
              <a:t> </a:t>
            </a:r>
            <a:r>
              <a:rPr sz="2000" spc="-12" dirty="0">
                <a:latin typeface="+mn-lt"/>
                <a:cs typeface="Arial"/>
              </a:rPr>
              <a:t>defined)</a:t>
            </a:r>
            <a:endParaRPr sz="2000" dirty="0">
              <a:latin typeface="+mn-lt"/>
              <a:cs typeface="Arial"/>
            </a:endParaRPr>
          </a:p>
          <a:p>
            <a:pPr lvl="1">
              <a:lnSpc>
                <a:spcPct val="100000"/>
              </a:lnSpc>
              <a:buFont typeface="Arial"/>
              <a:buChar char="–"/>
            </a:pPr>
            <a:endParaRPr sz="2000" dirty="0">
              <a:latin typeface="+mn-lt"/>
              <a:cs typeface="Arial"/>
            </a:endParaRPr>
          </a:p>
          <a:p>
            <a:pPr lvl="1">
              <a:spcBef>
                <a:spcPts val="1200"/>
              </a:spcBef>
              <a:buFont typeface="Arial"/>
              <a:buChar char="–"/>
            </a:pPr>
            <a:endParaRPr sz="1920" dirty="0">
              <a:latin typeface="Arial"/>
              <a:cs typeface="Arial"/>
            </a:endParaRPr>
          </a:p>
          <a:p>
            <a:pPr marL="288798" indent="-273558">
              <a:buChar char="•"/>
              <a:tabLst>
                <a:tab pos="288798" algn="l"/>
              </a:tabLst>
            </a:pPr>
            <a:r>
              <a:rPr sz="2400" dirty="0">
                <a:solidFill>
                  <a:srgbClr val="800000"/>
                </a:solidFill>
                <a:latin typeface="+mn-lt"/>
                <a:cs typeface="Arial"/>
              </a:rPr>
              <a:t>Shuffle</a:t>
            </a:r>
            <a:r>
              <a:rPr sz="2400" spc="-54" dirty="0">
                <a:solidFill>
                  <a:srgbClr val="800000"/>
                </a:solidFill>
                <a:latin typeface="+mn-lt"/>
                <a:cs typeface="Arial"/>
              </a:rPr>
              <a:t> </a:t>
            </a:r>
            <a:r>
              <a:rPr sz="2400" dirty="0">
                <a:solidFill>
                  <a:srgbClr val="800000"/>
                </a:solidFill>
                <a:latin typeface="+mn-lt"/>
                <a:cs typeface="Arial"/>
              </a:rPr>
              <a:t>&amp;</a:t>
            </a:r>
            <a:r>
              <a:rPr sz="2400" spc="-36" dirty="0">
                <a:solidFill>
                  <a:srgbClr val="800000"/>
                </a:solidFill>
                <a:latin typeface="+mn-lt"/>
                <a:cs typeface="Arial"/>
              </a:rPr>
              <a:t> </a:t>
            </a:r>
            <a:r>
              <a:rPr sz="2400" spc="-24" dirty="0">
                <a:solidFill>
                  <a:srgbClr val="800000"/>
                </a:solidFill>
                <a:latin typeface="+mn-lt"/>
                <a:cs typeface="Arial"/>
              </a:rPr>
              <a:t>Sort</a:t>
            </a:r>
            <a:endParaRPr sz="2400" dirty="0">
              <a:latin typeface="+mn-lt"/>
              <a:cs typeface="Arial"/>
            </a:endParaRPr>
          </a:p>
          <a:p>
            <a:pPr marL="564641" lvl="1" indent="-275082">
              <a:spcBef>
                <a:spcPts val="270"/>
              </a:spcBef>
              <a:buChar char="–"/>
              <a:tabLst>
                <a:tab pos="564641" algn="l"/>
              </a:tabLst>
            </a:pPr>
            <a:r>
              <a:rPr sz="2000" dirty="0">
                <a:latin typeface="+mn-lt"/>
                <a:cs typeface="Arial"/>
              </a:rPr>
              <a:t>Shuffle:</a:t>
            </a:r>
            <a:r>
              <a:rPr sz="2000" spc="-24" dirty="0">
                <a:latin typeface="+mn-lt"/>
                <a:cs typeface="Arial"/>
              </a:rPr>
              <a:t> </a:t>
            </a:r>
            <a:r>
              <a:rPr sz="2000" dirty="0">
                <a:latin typeface="+mn-lt"/>
                <a:cs typeface="Arial"/>
              </a:rPr>
              <a:t>Fetch</a:t>
            </a:r>
            <a:r>
              <a:rPr sz="2000" spc="-36" dirty="0">
                <a:latin typeface="+mn-lt"/>
                <a:cs typeface="Arial"/>
              </a:rPr>
              <a:t> </a:t>
            </a:r>
            <a:r>
              <a:rPr sz="2000" dirty="0">
                <a:latin typeface="+mn-lt"/>
                <a:cs typeface="Arial"/>
              </a:rPr>
              <a:t>the</a:t>
            </a:r>
            <a:r>
              <a:rPr sz="2000" spc="-30" dirty="0">
                <a:latin typeface="+mn-lt"/>
                <a:cs typeface="Arial"/>
              </a:rPr>
              <a:t> </a:t>
            </a:r>
            <a:r>
              <a:rPr sz="2000" dirty="0">
                <a:latin typeface="+mn-lt"/>
                <a:cs typeface="Arial"/>
              </a:rPr>
              <a:t>relevant</a:t>
            </a:r>
            <a:r>
              <a:rPr sz="2000" spc="-24" dirty="0">
                <a:latin typeface="+mn-lt"/>
                <a:cs typeface="Arial"/>
              </a:rPr>
              <a:t> </a:t>
            </a:r>
            <a:r>
              <a:rPr sz="2000" dirty="0">
                <a:latin typeface="+mn-lt"/>
                <a:cs typeface="Arial"/>
              </a:rPr>
              <a:t>partition</a:t>
            </a:r>
            <a:r>
              <a:rPr sz="2000" spc="-36" dirty="0">
                <a:latin typeface="+mn-lt"/>
                <a:cs typeface="Arial"/>
              </a:rPr>
              <a:t> </a:t>
            </a:r>
            <a:r>
              <a:rPr sz="2000" dirty="0">
                <a:latin typeface="+mn-lt"/>
                <a:cs typeface="Arial"/>
              </a:rPr>
              <a:t>of</a:t>
            </a:r>
            <a:r>
              <a:rPr sz="2000" spc="-24" dirty="0">
                <a:latin typeface="+mn-lt"/>
                <a:cs typeface="Arial"/>
              </a:rPr>
              <a:t> </a:t>
            </a:r>
            <a:r>
              <a:rPr sz="2000" dirty="0">
                <a:latin typeface="+mn-lt"/>
                <a:cs typeface="Arial"/>
              </a:rPr>
              <a:t>the</a:t>
            </a:r>
            <a:r>
              <a:rPr sz="2000" spc="-30" dirty="0">
                <a:latin typeface="+mn-lt"/>
                <a:cs typeface="Arial"/>
              </a:rPr>
              <a:t> </a:t>
            </a:r>
            <a:r>
              <a:rPr sz="2000" dirty="0">
                <a:latin typeface="+mn-lt"/>
                <a:cs typeface="Arial"/>
              </a:rPr>
              <a:t>output</a:t>
            </a:r>
            <a:r>
              <a:rPr sz="2000" spc="-24" dirty="0">
                <a:latin typeface="+mn-lt"/>
                <a:cs typeface="Arial"/>
              </a:rPr>
              <a:t> </a:t>
            </a:r>
            <a:r>
              <a:rPr sz="2000" dirty="0">
                <a:latin typeface="+mn-lt"/>
                <a:cs typeface="Arial"/>
              </a:rPr>
              <a:t>from</a:t>
            </a:r>
            <a:r>
              <a:rPr sz="2000" spc="-30" dirty="0">
                <a:latin typeface="+mn-lt"/>
                <a:cs typeface="Arial"/>
              </a:rPr>
              <a:t> </a:t>
            </a:r>
            <a:r>
              <a:rPr sz="2000" u="sng" dirty="0">
                <a:uFill>
                  <a:solidFill>
                    <a:srgbClr val="000000"/>
                  </a:solidFill>
                </a:uFill>
                <a:latin typeface="+mn-lt"/>
                <a:cs typeface="Arial"/>
              </a:rPr>
              <a:t>all</a:t>
            </a:r>
            <a:r>
              <a:rPr sz="2000" spc="-30" dirty="0">
                <a:latin typeface="+mn-lt"/>
                <a:cs typeface="Arial"/>
              </a:rPr>
              <a:t> </a:t>
            </a:r>
            <a:r>
              <a:rPr sz="2000" spc="-12" dirty="0">
                <a:latin typeface="+mn-lt"/>
                <a:cs typeface="Arial"/>
              </a:rPr>
              <a:t>mappers</a:t>
            </a:r>
            <a:endParaRPr sz="2000" dirty="0">
              <a:latin typeface="+mn-lt"/>
              <a:cs typeface="Arial"/>
            </a:endParaRPr>
          </a:p>
          <a:p>
            <a:pPr marL="564641" lvl="1" indent="-275082">
              <a:spcBef>
                <a:spcPts val="228"/>
              </a:spcBef>
              <a:buChar char="–"/>
              <a:tabLst>
                <a:tab pos="564641" algn="l"/>
              </a:tabLst>
            </a:pPr>
            <a:r>
              <a:rPr sz="2000" dirty="0">
                <a:latin typeface="+mn-lt"/>
                <a:cs typeface="Arial"/>
              </a:rPr>
              <a:t>Sort</a:t>
            </a:r>
            <a:r>
              <a:rPr sz="2000" spc="-18" dirty="0">
                <a:latin typeface="+mn-lt"/>
                <a:cs typeface="Arial"/>
              </a:rPr>
              <a:t> </a:t>
            </a:r>
            <a:r>
              <a:rPr sz="2000" dirty="0">
                <a:latin typeface="+mn-lt"/>
                <a:cs typeface="Arial"/>
              </a:rPr>
              <a:t>by</a:t>
            </a:r>
            <a:r>
              <a:rPr sz="2000" spc="-24" dirty="0">
                <a:latin typeface="+mn-lt"/>
                <a:cs typeface="Arial"/>
              </a:rPr>
              <a:t> </a:t>
            </a:r>
            <a:r>
              <a:rPr sz="2000" dirty="0">
                <a:latin typeface="+mn-lt"/>
                <a:cs typeface="Arial"/>
              </a:rPr>
              <a:t>keys</a:t>
            </a:r>
            <a:r>
              <a:rPr sz="2000" spc="-24" dirty="0">
                <a:latin typeface="+mn-lt"/>
                <a:cs typeface="Arial"/>
              </a:rPr>
              <a:t> </a:t>
            </a:r>
            <a:r>
              <a:rPr sz="2000" dirty="0">
                <a:latin typeface="+mn-lt"/>
                <a:cs typeface="Arial"/>
              </a:rPr>
              <a:t>(different</a:t>
            </a:r>
            <a:r>
              <a:rPr sz="2000" spc="-18" dirty="0">
                <a:latin typeface="+mn-lt"/>
                <a:cs typeface="Arial"/>
              </a:rPr>
              <a:t> </a:t>
            </a:r>
            <a:r>
              <a:rPr sz="2000" dirty="0">
                <a:latin typeface="+mn-lt"/>
                <a:cs typeface="Arial"/>
              </a:rPr>
              <a:t>mappers</a:t>
            </a:r>
            <a:r>
              <a:rPr sz="2000" spc="-24" dirty="0">
                <a:latin typeface="+mn-lt"/>
                <a:cs typeface="Arial"/>
              </a:rPr>
              <a:t> </a:t>
            </a:r>
            <a:r>
              <a:rPr sz="2000" dirty="0">
                <a:latin typeface="+mn-lt"/>
                <a:cs typeface="Arial"/>
              </a:rPr>
              <a:t>may</a:t>
            </a:r>
            <a:r>
              <a:rPr sz="2000" spc="-18" dirty="0">
                <a:latin typeface="+mn-lt"/>
                <a:cs typeface="Arial"/>
              </a:rPr>
              <a:t> </a:t>
            </a:r>
            <a:r>
              <a:rPr sz="2000" dirty="0">
                <a:latin typeface="+mn-lt"/>
                <a:cs typeface="Arial"/>
              </a:rPr>
              <a:t>have</a:t>
            </a:r>
            <a:r>
              <a:rPr sz="2000" spc="-30" dirty="0">
                <a:latin typeface="+mn-lt"/>
                <a:cs typeface="Arial"/>
              </a:rPr>
              <a:t> </a:t>
            </a:r>
            <a:r>
              <a:rPr sz="2000" dirty="0">
                <a:latin typeface="+mn-lt"/>
                <a:cs typeface="Arial"/>
              </a:rPr>
              <a:t>sent</a:t>
            </a:r>
            <a:r>
              <a:rPr sz="2000" spc="-18" dirty="0">
                <a:latin typeface="+mn-lt"/>
                <a:cs typeface="Arial"/>
              </a:rPr>
              <a:t> </a:t>
            </a:r>
            <a:r>
              <a:rPr sz="2000" dirty="0">
                <a:latin typeface="+mn-lt"/>
                <a:cs typeface="Arial"/>
              </a:rPr>
              <a:t>data</a:t>
            </a:r>
            <a:r>
              <a:rPr sz="2000" spc="-30" dirty="0">
                <a:latin typeface="+mn-lt"/>
                <a:cs typeface="Arial"/>
              </a:rPr>
              <a:t> </a:t>
            </a:r>
            <a:r>
              <a:rPr sz="2000" dirty="0">
                <a:latin typeface="+mn-lt"/>
                <a:cs typeface="Arial"/>
              </a:rPr>
              <a:t>with</a:t>
            </a:r>
            <a:r>
              <a:rPr sz="2000" spc="-24" dirty="0">
                <a:latin typeface="+mn-lt"/>
                <a:cs typeface="Arial"/>
              </a:rPr>
              <a:t> </a:t>
            </a:r>
            <a:r>
              <a:rPr sz="2000" dirty="0">
                <a:latin typeface="+mn-lt"/>
                <a:cs typeface="Arial"/>
              </a:rPr>
              <a:t>the</a:t>
            </a:r>
            <a:r>
              <a:rPr sz="2000" spc="-30" dirty="0">
                <a:latin typeface="+mn-lt"/>
                <a:cs typeface="Arial"/>
              </a:rPr>
              <a:t> </a:t>
            </a:r>
            <a:r>
              <a:rPr sz="2000" dirty="0">
                <a:latin typeface="+mn-lt"/>
                <a:cs typeface="Arial"/>
              </a:rPr>
              <a:t>same</a:t>
            </a:r>
            <a:r>
              <a:rPr sz="2000" spc="-30" dirty="0">
                <a:latin typeface="+mn-lt"/>
                <a:cs typeface="Arial"/>
              </a:rPr>
              <a:t> </a:t>
            </a:r>
            <a:r>
              <a:rPr sz="2000" spc="-24" dirty="0">
                <a:latin typeface="+mn-lt"/>
                <a:cs typeface="Arial"/>
              </a:rPr>
              <a:t>key)</a:t>
            </a:r>
            <a:endParaRPr sz="2000" dirty="0">
              <a:latin typeface="+mn-lt"/>
              <a:cs typeface="Arial"/>
            </a:endParaRPr>
          </a:p>
          <a:p>
            <a:pPr lvl="1">
              <a:spcBef>
                <a:spcPts val="1242"/>
              </a:spcBef>
              <a:buFont typeface="Arial"/>
              <a:buChar char="–"/>
            </a:pPr>
            <a:endParaRPr sz="2000" dirty="0">
              <a:latin typeface="+mn-lt"/>
              <a:cs typeface="Arial"/>
            </a:endParaRPr>
          </a:p>
          <a:p>
            <a:pPr marL="288798" indent="-273558">
              <a:buChar char="•"/>
              <a:tabLst>
                <a:tab pos="288798" algn="l"/>
              </a:tabLst>
            </a:pPr>
            <a:r>
              <a:rPr sz="2400" spc="-12" dirty="0">
                <a:solidFill>
                  <a:srgbClr val="800000"/>
                </a:solidFill>
                <a:latin typeface="+mn-lt"/>
                <a:cs typeface="Arial"/>
              </a:rPr>
              <a:t>Reduce</a:t>
            </a:r>
            <a:endParaRPr sz="2400" dirty="0">
              <a:latin typeface="+mn-lt"/>
              <a:cs typeface="Arial"/>
            </a:endParaRPr>
          </a:p>
          <a:p>
            <a:pPr marL="564641" lvl="1" indent="-275082">
              <a:spcBef>
                <a:spcPts val="180"/>
              </a:spcBef>
              <a:buChar char="–"/>
              <a:tabLst>
                <a:tab pos="564641" algn="l"/>
              </a:tabLst>
            </a:pPr>
            <a:r>
              <a:rPr sz="2000" dirty="0">
                <a:latin typeface="+mn-lt"/>
                <a:cs typeface="Arial"/>
              </a:rPr>
              <a:t>Input</a:t>
            </a:r>
            <a:r>
              <a:rPr sz="2000" spc="-12" dirty="0">
                <a:latin typeface="+mn-lt"/>
                <a:cs typeface="Arial"/>
              </a:rPr>
              <a:t> </a:t>
            </a:r>
            <a:r>
              <a:rPr sz="2000" dirty="0">
                <a:latin typeface="+mn-lt"/>
                <a:cs typeface="Arial"/>
              </a:rPr>
              <a:t>is</a:t>
            </a:r>
            <a:r>
              <a:rPr sz="2000" spc="-18" dirty="0">
                <a:latin typeface="+mn-lt"/>
                <a:cs typeface="Arial"/>
              </a:rPr>
              <a:t> </a:t>
            </a:r>
            <a:r>
              <a:rPr sz="2000" dirty="0">
                <a:latin typeface="+mn-lt"/>
                <a:cs typeface="Arial"/>
              </a:rPr>
              <a:t>the</a:t>
            </a:r>
            <a:r>
              <a:rPr sz="2000" spc="-24" dirty="0">
                <a:latin typeface="+mn-lt"/>
                <a:cs typeface="Arial"/>
              </a:rPr>
              <a:t> </a:t>
            </a:r>
            <a:r>
              <a:rPr sz="2000" dirty="0">
                <a:latin typeface="+mn-lt"/>
                <a:cs typeface="Arial"/>
              </a:rPr>
              <a:t>sorted</a:t>
            </a:r>
            <a:r>
              <a:rPr sz="2000" spc="-24" dirty="0">
                <a:latin typeface="+mn-lt"/>
                <a:cs typeface="Arial"/>
              </a:rPr>
              <a:t> </a:t>
            </a:r>
            <a:r>
              <a:rPr sz="2000" dirty="0">
                <a:latin typeface="+mn-lt"/>
                <a:cs typeface="Arial"/>
              </a:rPr>
              <a:t>output</a:t>
            </a:r>
            <a:r>
              <a:rPr sz="2000" spc="-12" dirty="0">
                <a:latin typeface="+mn-lt"/>
                <a:cs typeface="Arial"/>
              </a:rPr>
              <a:t> </a:t>
            </a:r>
            <a:r>
              <a:rPr sz="2000" dirty="0">
                <a:latin typeface="+mn-lt"/>
                <a:cs typeface="Arial"/>
              </a:rPr>
              <a:t>of</a:t>
            </a:r>
            <a:r>
              <a:rPr sz="2000" spc="-6" dirty="0">
                <a:latin typeface="+mn-lt"/>
                <a:cs typeface="Arial"/>
              </a:rPr>
              <a:t> </a:t>
            </a:r>
            <a:r>
              <a:rPr sz="2000" spc="-12" dirty="0">
                <a:latin typeface="+mn-lt"/>
                <a:cs typeface="Arial"/>
              </a:rPr>
              <a:t>mappers</a:t>
            </a:r>
            <a:endParaRPr sz="2000" dirty="0">
              <a:latin typeface="+mn-lt"/>
              <a:cs typeface="Arial"/>
            </a:endParaRPr>
          </a:p>
          <a:p>
            <a:pPr marL="563880" marR="32766" lvl="1" indent="-274320">
              <a:lnSpc>
                <a:spcPts val="2160"/>
              </a:lnSpc>
              <a:spcBef>
                <a:spcPts val="396"/>
              </a:spcBef>
              <a:buChar char="–"/>
              <a:tabLst>
                <a:tab pos="563880" algn="l"/>
              </a:tabLst>
            </a:pPr>
            <a:r>
              <a:rPr sz="2000" dirty="0">
                <a:latin typeface="+mn-lt"/>
                <a:cs typeface="Arial"/>
              </a:rPr>
              <a:t>Call</a:t>
            </a:r>
            <a:r>
              <a:rPr sz="2000" spc="-24" dirty="0">
                <a:latin typeface="+mn-lt"/>
                <a:cs typeface="Arial"/>
              </a:rPr>
              <a:t> </a:t>
            </a:r>
            <a:r>
              <a:rPr sz="2000" dirty="0">
                <a:latin typeface="+mn-lt"/>
                <a:cs typeface="Arial"/>
              </a:rPr>
              <a:t>the</a:t>
            </a:r>
            <a:r>
              <a:rPr sz="2000" spc="-24" dirty="0">
                <a:latin typeface="+mn-lt"/>
                <a:cs typeface="Arial"/>
              </a:rPr>
              <a:t> </a:t>
            </a:r>
            <a:r>
              <a:rPr sz="2000" dirty="0">
                <a:latin typeface="+mn-lt"/>
                <a:cs typeface="Arial"/>
              </a:rPr>
              <a:t>user</a:t>
            </a:r>
            <a:r>
              <a:rPr sz="2000" spc="-12" dirty="0">
                <a:latin typeface="+mn-lt"/>
                <a:cs typeface="Arial"/>
              </a:rPr>
              <a:t> </a:t>
            </a:r>
            <a:r>
              <a:rPr sz="2000" i="1" dirty="0">
                <a:latin typeface="+mn-lt"/>
                <a:cs typeface="Arial"/>
              </a:rPr>
              <a:t>Reduce</a:t>
            </a:r>
            <a:r>
              <a:rPr sz="2000" i="1" spc="-24" dirty="0">
                <a:latin typeface="+mn-lt"/>
                <a:cs typeface="Arial"/>
              </a:rPr>
              <a:t> </a:t>
            </a:r>
            <a:r>
              <a:rPr sz="2000" dirty="0">
                <a:latin typeface="+mn-lt"/>
                <a:cs typeface="Arial"/>
              </a:rPr>
              <a:t>function</a:t>
            </a:r>
            <a:r>
              <a:rPr sz="2000" spc="-24" dirty="0">
                <a:latin typeface="+mn-lt"/>
                <a:cs typeface="Arial"/>
              </a:rPr>
              <a:t> </a:t>
            </a:r>
            <a:r>
              <a:rPr sz="2000" dirty="0">
                <a:latin typeface="+mn-lt"/>
                <a:cs typeface="Arial"/>
              </a:rPr>
              <a:t>per</a:t>
            </a:r>
            <a:r>
              <a:rPr sz="2000" spc="-6" dirty="0">
                <a:latin typeface="+mn-lt"/>
                <a:cs typeface="Arial"/>
              </a:rPr>
              <a:t> </a:t>
            </a:r>
            <a:r>
              <a:rPr sz="2000" dirty="0">
                <a:latin typeface="+mn-lt"/>
                <a:cs typeface="Arial"/>
              </a:rPr>
              <a:t>key</a:t>
            </a:r>
            <a:r>
              <a:rPr sz="2000" spc="-18" dirty="0">
                <a:latin typeface="+mn-lt"/>
                <a:cs typeface="Arial"/>
              </a:rPr>
              <a:t> </a:t>
            </a:r>
            <a:r>
              <a:rPr sz="2000" dirty="0">
                <a:latin typeface="+mn-lt"/>
                <a:cs typeface="Arial"/>
              </a:rPr>
              <a:t>with</a:t>
            </a:r>
            <a:r>
              <a:rPr sz="2000" spc="-24" dirty="0">
                <a:latin typeface="+mn-lt"/>
                <a:cs typeface="Arial"/>
              </a:rPr>
              <a:t> </a:t>
            </a:r>
            <a:r>
              <a:rPr sz="2000" dirty="0">
                <a:latin typeface="+mn-lt"/>
                <a:cs typeface="Arial"/>
              </a:rPr>
              <a:t>the</a:t>
            </a:r>
            <a:r>
              <a:rPr sz="2000" spc="-24" dirty="0">
                <a:latin typeface="+mn-lt"/>
                <a:cs typeface="Arial"/>
              </a:rPr>
              <a:t> </a:t>
            </a:r>
            <a:r>
              <a:rPr sz="2000" dirty="0">
                <a:latin typeface="+mn-lt"/>
                <a:cs typeface="Arial"/>
              </a:rPr>
              <a:t>list</a:t>
            </a:r>
            <a:r>
              <a:rPr sz="2000" spc="-12" dirty="0">
                <a:latin typeface="+mn-lt"/>
                <a:cs typeface="Arial"/>
              </a:rPr>
              <a:t> </a:t>
            </a:r>
            <a:r>
              <a:rPr sz="2000" dirty="0">
                <a:latin typeface="+mn-lt"/>
                <a:cs typeface="Arial"/>
              </a:rPr>
              <a:t>of</a:t>
            </a:r>
            <a:r>
              <a:rPr sz="2000" spc="-12" dirty="0">
                <a:latin typeface="+mn-lt"/>
                <a:cs typeface="Arial"/>
              </a:rPr>
              <a:t> </a:t>
            </a:r>
            <a:r>
              <a:rPr sz="2000" dirty="0">
                <a:latin typeface="+mn-lt"/>
                <a:cs typeface="Arial"/>
              </a:rPr>
              <a:t>values</a:t>
            </a:r>
            <a:r>
              <a:rPr sz="2000" spc="-12" dirty="0">
                <a:latin typeface="+mn-lt"/>
                <a:cs typeface="Arial"/>
              </a:rPr>
              <a:t> </a:t>
            </a:r>
            <a:r>
              <a:rPr sz="2000" dirty="0">
                <a:latin typeface="+mn-lt"/>
                <a:cs typeface="Arial"/>
              </a:rPr>
              <a:t>for</a:t>
            </a:r>
            <a:r>
              <a:rPr sz="2000" spc="-12" dirty="0">
                <a:latin typeface="+mn-lt"/>
                <a:cs typeface="Arial"/>
              </a:rPr>
              <a:t> </a:t>
            </a:r>
            <a:r>
              <a:rPr sz="2000" dirty="0">
                <a:latin typeface="+mn-lt"/>
                <a:cs typeface="Arial"/>
              </a:rPr>
              <a:t>that</a:t>
            </a:r>
            <a:r>
              <a:rPr sz="2000" spc="-12" dirty="0">
                <a:latin typeface="+mn-lt"/>
                <a:cs typeface="Arial"/>
              </a:rPr>
              <a:t> </a:t>
            </a:r>
            <a:r>
              <a:rPr sz="2000" spc="-30" dirty="0">
                <a:latin typeface="+mn-lt"/>
                <a:cs typeface="Arial"/>
              </a:rPr>
              <a:t>key </a:t>
            </a:r>
            <a:r>
              <a:rPr sz="2000" dirty="0">
                <a:latin typeface="+mn-lt"/>
                <a:cs typeface="Arial"/>
              </a:rPr>
              <a:t>to</a:t>
            </a:r>
            <a:r>
              <a:rPr sz="2000" spc="-24" dirty="0">
                <a:latin typeface="+mn-lt"/>
                <a:cs typeface="Arial"/>
              </a:rPr>
              <a:t> </a:t>
            </a:r>
            <a:r>
              <a:rPr sz="2000" dirty="0">
                <a:latin typeface="+mn-lt"/>
                <a:cs typeface="Arial"/>
              </a:rPr>
              <a:t>aggregate</a:t>
            </a:r>
            <a:r>
              <a:rPr sz="2000" spc="-18" dirty="0">
                <a:latin typeface="+mn-lt"/>
                <a:cs typeface="Arial"/>
              </a:rPr>
              <a:t> </a:t>
            </a:r>
            <a:r>
              <a:rPr sz="2000" dirty="0">
                <a:latin typeface="+mn-lt"/>
                <a:cs typeface="Arial"/>
              </a:rPr>
              <a:t>the</a:t>
            </a:r>
            <a:r>
              <a:rPr sz="2000" spc="-24" dirty="0">
                <a:latin typeface="+mn-lt"/>
                <a:cs typeface="Arial"/>
              </a:rPr>
              <a:t> </a:t>
            </a:r>
            <a:r>
              <a:rPr sz="2000" spc="-12" dirty="0">
                <a:latin typeface="+mn-lt"/>
                <a:cs typeface="Arial"/>
              </a:rPr>
              <a:t>results</a:t>
            </a:r>
            <a:endParaRPr sz="2000" dirty="0">
              <a:latin typeface="+mn-lt"/>
              <a:cs typeface="Arial"/>
            </a:endParaRPr>
          </a:p>
        </p:txBody>
      </p:sp>
      <p:sp>
        <p:nvSpPr>
          <p:cNvPr id="16" name="object 16"/>
          <p:cNvSpPr txBox="1">
            <a:spLocks noGrp="1"/>
          </p:cNvSpPr>
          <p:nvPr>
            <p:ph type="sldNum" sz="quarter" idx="7"/>
          </p:nvPr>
        </p:nvSpPr>
        <p:spPr>
          <a:xfrm>
            <a:off x="8428990" y="6998774"/>
            <a:ext cx="216534" cy="153670"/>
          </a:xfrm>
          <a:prstGeom prst="rect">
            <a:avLst/>
          </a:prstGeom>
        </p:spPr>
        <p:txBody>
          <a:bodyPr vert="horz" wrap="square" lIns="0" tIns="0" rIns="0" bIns="0" rtlCol="0">
            <a:spAutoFit/>
          </a:bodyPr>
          <a:lstStyle>
            <a:defPPr>
              <a:defRPr kern="0"/>
            </a:defPPr>
            <a:lvl1pPr>
              <a:defRPr sz="900" b="0" i="0">
                <a:solidFill>
                  <a:srgbClr val="B41F34"/>
                </a:solidFill>
                <a:latin typeface="Arial"/>
                <a:cs typeface="Arial"/>
              </a:defRPr>
            </a:lvl1pPr>
          </a:lstStyle>
          <a:p>
            <a:pPr marL="101600">
              <a:spcBef>
                <a:spcPts val="15"/>
              </a:spcBef>
            </a:pPr>
            <a:fld id="{81D60167-4931-47E6-BA6A-407CBD079E47}" type="slidenum">
              <a:rPr lang="en-IN" spc="-50" smtClean="0"/>
              <a:pPr marL="101600">
                <a:spcBef>
                  <a:spcPts val="15"/>
                </a:spcBef>
              </a:pPr>
              <a:t>19</a:t>
            </a:fld>
            <a:endParaRPr spc="-30" dirty="0"/>
          </a:p>
        </p:txBody>
      </p:sp>
      <p:sp>
        <p:nvSpPr>
          <p:cNvPr id="11" name="object 11"/>
          <p:cNvSpPr txBox="1">
            <a:spLocks noGrp="1"/>
          </p:cNvSpPr>
          <p:nvPr>
            <p:ph type="title"/>
          </p:nvPr>
        </p:nvSpPr>
        <p:spPr>
          <a:xfrm>
            <a:off x="745108" y="317355"/>
            <a:ext cx="15800832" cy="907941"/>
          </a:xfrm>
          <a:prstGeom prst="rect">
            <a:avLst/>
          </a:prstGeom>
        </p:spPr>
        <p:txBody>
          <a:bodyPr vert="horz" wrap="square" lIns="0" tIns="15240" rIns="0" bIns="0" rtlCol="0" anchor="ctr" anchorCtr="0">
            <a:spAutoFit/>
          </a:bodyPr>
          <a:lstStyle/>
          <a:p>
            <a:pPr marL="91440">
              <a:spcBef>
                <a:spcPts val="120"/>
              </a:spcBef>
            </a:pPr>
            <a:r>
              <a:rPr dirty="0"/>
              <a:t>MapReduce:</a:t>
            </a:r>
            <a:r>
              <a:rPr spc="-48" dirty="0"/>
              <a:t> </a:t>
            </a:r>
            <a:r>
              <a:rPr dirty="0"/>
              <a:t>what</a:t>
            </a:r>
            <a:r>
              <a:rPr spc="-48" dirty="0"/>
              <a:t> </a:t>
            </a:r>
            <a:r>
              <a:rPr dirty="0"/>
              <a:t>happens</a:t>
            </a:r>
            <a:r>
              <a:rPr spc="-48" dirty="0"/>
              <a:t> </a:t>
            </a:r>
            <a:r>
              <a:rPr dirty="0"/>
              <a:t>in</a:t>
            </a:r>
            <a:r>
              <a:rPr spc="-48" dirty="0"/>
              <a:t> </a:t>
            </a:r>
            <a:r>
              <a:rPr spc="-12" dirty="0"/>
              <a:t>between?</a:t>
            </a:r>
          </a:p>
        </p:txBody>
      </p:sp>
      <p:sp>
        <p:nvSpPr>
          <p:cNvPr id="12" name="object 12"/>
          <p:cNvSpPr txBox="1"/>
          <p:nvPr/>
        </p:nvSpPr>
        <p:spPr>
          <a:xfrm>
            <a:off x="11650585" y="2473011"/>
            <a:ext cx="320601" cy="1519428"/>
          </a:xfrm>
          <a:prstGeom prst="rect">
            <a:avLst/>
          </a:prstGeom>
        </p:spPr>
        <p:txBody>
          <a:bodyPr vert="vert270" wrap="square" lIns="0" tIns="0" rIns="0" bIns="0" rtlCol="0">
            <a:spAutoFit/>
          </a:bodyPr>
          <a:lstStyle/>
          <a:p>
            <a:pPr marL="15240">
              <a:lnSpc>
                <a:spcPts val="2508"/>
              </a:lnSpc>
            </a:pPr>
            <a:r>
              <a:rPr sz="2160" dirty="0">
                <a:solidFill>
                  <a:srgbClr val="800000"/>
                </a:solidFill>
                <a:latin typeface="Arial"/>
                <a:cs typeface="Arial"/>
              </a:rPr>
              <a:t>Map</a:t>
            </a:r>
            <a:r>
              <a:rPr sz="2160" spc="-30" dirty="0">
                <a:solidFill>
                  <a:srgbClr val="800000"/>
                </a:solidFill>
                <a:latin typeface="Arial"/>
                <a:cs typeface="Arial"/>
              </a:rPr>
              <a:t> </a:t>
            </a:r>
            <a:r>
              <a:rPr sz="2160" spc="-12" dirty="0">
                <a:solidFill>
                  <a:srgbClr val="800000"/>
                </a:solidFill>
                <a:latin typeface="Arial"/>
                <a:cs typeface="Arial"/>
              </a:rPr>
              <a:t>Worker</a:t>
            </a:r>
            <a:endParaRPr sz="2160">
              <a:latin typeface="Arial"/>
              <a:cs typeface="Arial"/>
            </a:endParaRPr>
          </a:p>
        </p:txBody>
      </p:sp>
      <p:sp>
        <p:nvSpPr>
          <p:cNvPr id="13" name="object 13"/>
          <p:cNvSpPr txBox="1"/>
          <p:nvPr/>
        </p:nvSpPr>
        <p:spPr>
          <a:xfrm>
            <a:off x="11681827" y="5466771"/>
            <a:ext cx="320601" cy="1930908"/>
          </a:xfrm>
          <a:prstGeom prst="rect">
            <a:avLst/>
          </a:prstGeom>
        </p:spPr>
        <p:txBody>
          <a:bodyPr vert="vert270" wrap="square" lIns="0" tIns="0" rIns="0" bIns="0" rtlCol="0">
            <a:spAutoFit/>
          </a:bodyPr>
          <a:lstStyle/>
          <a:p>
            <a:pPr marL="15240">
              <a:lnSpc>
                <a:spcPts val="2508"/>
              </a:lnSpc>
            </a:pPr>
            <a:r>
              <a:rPr sz="2160" dirty="0">
                <a:solidFill>
                  <a:srgbClr val="800000"/>
                </a:solidFill>
                <a:latin typeface="Arial"/>
                <a:cs typeface="Arial"/>
              </a:rPr>
              <a:t>Reduce</a:t>
            </a:r>
            <a:r>
              <a:rPr sz="2160" spc="-48" dirty="0">
                <a:solidFill>
                  <a:srgbClr val="800000"/>
                </a:solidFill>
                <a:latin typeface="Arial"/>
                <a:cs typeface="Arial"/>
              </a:rPr>
              <a:t> </a:t>
            </a:r>
            <a:r>
              <a:rPr sz="2160" spc="-12" dirty="0">
                <a:solidFill>
                  <a:srgbClr val="800000"/>
                </a:solidFill>
                <a:latin typeface="Arial"/>
                <a:cs typeface="Arial"/>
              </a:rPr>
              <a:t>Worker</a:t>
            </a:r>
            <a:endParaRPr sz="2160">
              <a:latin typeface="Arial"/>
              <a:cs typeface="Arial"/>
            </a:endParaRPr>
          </a:p>
        </p:txBody>
      </p:sp>
    </p:spTree>
    <p:extLst>
      <p:ext uri="{BB962C8B-B14F-4D97-AF65-F5344CB8AC3E}">
        <p14:creationId xmlns:p14="http://schemas.microsoft.com/office/powerpoint/2010/main" val="2011841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Content Placeholder 2"/>
          <p:cNvSpPr>
            <a:spLocks noGrp="1"/>
          </p:cNvSpPr>
          <p:nvPr>
            <p:ph idx="1"/>
          </p:nvPr>
        </p:nvSpPr>
        <p:spPr>
          <a:xfrm>
            <a:off x="1752600" y="1399222"/>
            <a:ext cx="8260080" cy="5431155"/>
          </a:xfrm>
        </p:spPr>
        <p:txBody>
          <a:bodyPr>
            <a:normAutofit fontScale="92500" lnSpcReduction="10000"/>
          </a:bodyPr>
          <a:lstStyle/>
          <a:p>
            <a:pPr marL="489834" indent="-489834" defTabSz="1306221">
              <a:lnSpc>
                <a:spcPct val="150000"/>
              </a:lnSpc>
              <a:buFont typeface="Wingdings" pitchFamily="2" charset="2"/>
              <a:buChar char="Ø"/>
              <a:defRPr/>
            </a:pPr>
            <a:r>
              <a:rPr lang="en-US" altLang="en-US" sz="3200" b="0" dirty="0"/>
              <a:t>Introduction to Hadoop</a:t>
            </a:r>
          </a:p>
          <a:p>
            <a:pPr marL="489834" indent="-489834" defTabSz="1306221">
              <a:lnSpc>
                <a:spcPct val="150000"/>
              </a:lnSpc>
              <a:buFont typeface="Wingdings" pitchFamily="2" charset="2"/>
              <a:buChar char="Ø"/>
              <a:defRPr/>
            </a:pPr>
            <a:r>
              <a:rPr lang="en-US" altLang="en-US" sz="3200" b="0" dirty="0"/>
              <a:t>Introduction to Map Reduce</a:t>
            </a:r>
          </a:p>
          <a:p>
            <a:pPr marL="489834" indent="-489834" defTabSz="1306221">
              <a:lnSpc>
                <a:spcPct val="150000"/>
              </a:lnSpc>
              <a:buFont typeface="Wingdings" pitchFamily="2" charset="2"/>
              <a:buChar char="Ø"/>
              <a:defRPr/>
            </a:pPr>
            <a:r>
              <a:rPr lang="en-US" altLang="en-US" sz="3200" b="0" dirty="0"/>
              <a:t>Hadoop nodes &amp; daemons</a:t>
            </a:r>
          </a:p>
          <a:p>
            <a:pPr marL="489834" indent="-489834" defTabSz="1306221">
              <a:lnSpc>
                <a:spcPct val="150000"/>
              </a:lnSpc>
              <a:buFont typeface="Wingdings" pitchFamily="2" charset="2"/>
              <a:buChar char="Ø"/>
              <a:defRPr/>
            </a:pPr>
            <a:r>
              <a:rPr lang="en-US" altLang="en-US" sz="3200" b="0" dirty="0"/>
              <a:t>Hadoop Architecture</a:t>
            </a:r>
          </a:p>
          <a:p>
            <a:pPr marL="489834" indent="-489834" defTabSz="1306221">
              <a:lnSpc>
                <a:spcPct val="150000"/>
              </a:lnSpc>
              <a:buFont typeface="Wingdings" pitchFamily="2" charset="2"/>
              <a:buChar char="Ø"/>
              <a:defRPr/>
            </a:pPr>
            <a:r>
              <a:rPr lang="en-US" altLang="en-US" sz="3200" b="0" dirty="0"/>
              <a:t>Introduction to HDFS</a:t>
            </a:r>
          </a:p>
          <a:p>
            <a:pPr marL="489834" indent="-489834" defTabSz="1306221">
              <a:lnSpc>
                <a:spcPct val="150000"/>
              </a:lnSpc>
              <a:buFont typeface="Wingdings" pitchFamily="2" charset="2"/>
              <a:buChar char="Ø"/>
              <a:defRPr/>
            </a:pPr>
            <a:r>
              <a:rPr lang="en-US" altLang="en-US" sz="3200" b="0" dirty="0"/>
              <a:t>Characteristics</a:t>
            </a:r>
          </a:p>
          <a:p>
            <a:pPr marL="489834" indent="-489834" defTabSz="1306221">
              <a:lnSpc>
                <a:spcPct val="150000"/>
              </a:lnSpc>
              <a:buFont typeface="Wingdings" pitchFamily="2" charset="2"/>
              <a:buChar char="Ø"/>
              <a:defRPr/>
            </a:pPr>
            <a:r>
              <a:rPr lang="en-US" altLang="en-US" sz="3200" b="0" dirty="0"/>
              <a:t>Hadoop Features</a:t>
            </a:r>
          </a:p>
          <a:p>
            <a:pPr marL="489834" indent="-489834" defTabSz="1306221">
              <a:lnSpc>
                <a:spcPct val="150000"/>
              </a:lnSpc>
              <a:buFont typeface="Wingdings" pitchFamily="2" charset="2"/>
              <a:buChar char="Ø"/>
              <a:defRPr/>
            </a:pPr>
            <a:endParaRPr lang="en-US" altLang="en-US" sz="2900" dirty="0"/>
          </a:p>
        </p:txBody>
      </p:sp>
      <p:sp>
        <p:nvSpPr>
          <p:cNvPr id="4" name="Title 3">
            <a:extLst>
              <a:ext uri="{FF2B5EF4-FFF2-40B4-BE49-F238E27FC236}">
                <a16:creationId xmlns:a16="http://schemas.microsoft.com/office/drawing/2014/main" id="{2B2AA62F-B365-D299-D454-6726EC2BD302}"/>
              </a:ext>
            </a:extLst>
          </p:cNvPr>
          <p:cNvSpPr>
            <a:spLocks noGrp="1"/>
          </p:cNvSpPr>
          <p:nvPr>
            <p:ph type="title"/>
          </p:nvPr>
        </p:nvSpPr>
        <p:spPr/>
        <p:txBody>
          <a:bodyPr/>
          <a:lstStyle/>
          <a:p>
            <a:r>
              <a:rPr lang="en-IN" dirty="0"/>
              <a:t>Agenda</a:t>
            </a:r>
          </a:p>
        </p:txBody>
      </p:sp>
      <p:sp>
        <p:nvSpPr>
          <p:cNvPr id="5" name="TextBox 4">
            <a:extLst>
              <a:ext uri="{FF2B5EF4-FFF2-40B4-BE49-F238E27FC236}">
                <a16:creationId xmlns:a16="http://schemas.microsoft.com/office/drawing/2014/main" id="{4A8BA46B-5AB5-8C42-BE2F-8AC5E09ECCC3}"/>
              </a:ext>
            </a:extLst>
          </p:cNvPr>
          <p:cNvSpPr txBox="1"/>
          <p:nvPr/>
        </p:nvSpPr>
        <p:spPr>
          <a:xfrm>
            <a:off x="457200" y="7620000"/>
            <a:ext cx="312906" cy="369332"/>
          </a:xfrm>
          <a:prstGeom prst="rect">
            <a:avLst/>
          </a:prstGeom>
          <a:noFill/>
        </p:spPr>
        <p:txBody>
          <a:bodyPr wrap="none" rtlCol="0">
            <a:spAutoFit/>
          </a:bodyPr>
          <a:lstStyle/>
          <a:p>
            <a:fld id="{D6921B60-5932-4444-96F9-C59B9A75E9CC}" type="slidenum">
              <a:rPr lang="en-IN" smtClean="0"/>
              <a:t>2</a:t>
            </a:fld>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animEffect transition="in" filter="fade">
                                      <p:cBhvr>
                                        <p:cTn id="7" dur="1000"/>
                                        <p:tgtEl>
                                          <p:spTgt spid="16387">
                                            <p:txEl>
                                              <p:pRg st="0" end="0"/>
                                            </p:txEl>
                                          </p:spTgt>
                                        </p:tgtEl>
                                      </p:cBhvr>
                                    </p:animEffect>
                                    <p:anim calcmode="lin" valueType="num">
                                      <p:cBhvr>
                                        <p:cTn id="8" dur="1000" fill="hold"/>
                                        <p:tgtEl>
                                          <p:spTgt spid="1638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38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387">
                                            <p:txEl>
                                              <p:pRg st="1" end="1"/>
                                            </p:txEl>
                                          </p:spTgt>
                                        </p:tgtEl>
                                        <p:attrNameLst>
                                          <p:attrName>style.visibility</p:attrName>
                                        </p:attrNameLst>
                                      </p:cBhvr>
                                      <p:to>
                                        <p:strVal val="visible"/>
                                      </p:to>
                                    </p:set>
                                    <p:animEffect transition="in" filter="fade">
                                      <p:cBhvr>
                                        <p:cTn id="14" dur="1000"/>
                                        <p:tgtEl>
                                          <p:spTgt spid="16387">
                                            <p:txEl>
                                              <p:pRg st="1" end="1"/>
                                            </p:txEl>
                                          </p:spTgt>
                                        </p:tgtEl>
                                      </p:cBhvr>
                                    </p:animEffect>
                                    <p:anim calcmode="lin" valueType="num">
                                      <p:cBhvr>
                                        <p:cTn id="15" dur="1000" fill="hold"/>
                                        <p:tgtEl>
                                          <p:spTgt spid="1638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638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387">
                                            <p:txEl>
                                              <p:pRg st="2" end="2"/>
                                            </p:txEl>
                                          </p:spTgt>
                                        </p:tgtEl>
                                        <p:attrNameLst>
                                          <p:attrName>style.visibility</p:attrName>
                                        </p:attrNameLst>
                                      </p:cBhvr>
                                      <p:to>
                                        <p:strVal val="visible"/>
                                      </p:to>
                                    </p:set>
                                    <p:animEffect transition="in" filter="fade">
                                      <p:cBhvr>
                                        <p:cTn id="21" dur="1000"/>
                                        <p:tgtEl>
                                          <p:spTgt spid="16387">
                                            <p:txEl>
                                              <p:pRg st="2" end="2"/>
                                            </p:txEl>
                                          </p:spTgt>
                                        </p:tgtEl>
                                      </p:cBhvr>
                                    </p:animEffect>
                                    <p:anim calcmode="lin" valueType="num">
                                      <p:cBhvr>
                                        <p:cTn id="22" dur="1000" fill="hold"/>
                                        <p:tgtEl>
                                          <p:spTgt spid="1638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638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6387">
                                            <p:txEl>
                                              <p:pRg st="3" end="3"/>
                                            </p:txEl>
                                          </p:spTgt>
                                        </p:tgtEl>
                                        <p:attrNameLst>
                                          <p:attrName>style.visibility</p:attrName>
                                        </p:attrNameLst>
                                      </p:cBhvr>
                                      <p:to>
                                        <p:strVal val="visible"/>
                                      </p:to>
                                    </p:set>
                                    <p:animEffect transition="in" filter="fade">
                                      <p:cBhvr>
                                        <p:cTn id="28" dur="1000"/>
                                        <p:tgtEl>
                                          <p:spTgt spid="16387">
                                            <p:txEl>
                                              <p:pRg st="3" end="3"/>
                                            </p:txEl>
                                          </p:spTgt>
                                        </p:tgtEl>
                                      </p:cBhvr>
                                    </p:animEffect>
                                    <p:anim calcmode="lin" valueType="num">
                                      <p:cBhvr>
                                        <p:cTn id="29" dur="1000" fill="hold"/>
                                        <p:tgtEl>
                                          <p:spTgt spid="1638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638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6387">
                                            <p:txEl>
                                              <p:pRg st="4" end="4"/>
                                            </p:txEl>
                                          </p:spTgt>
                                        </p:tgtEl>
                                        <p:attrNameLst>
                                          <p:attrName>style.visibility</p:attrName>
                                        </p:attrNameLst>
                                      </p:cBhvr>
                                      <p:to>
                                        <p:strVal val="visible"/>
                                      </p:to>
                                    </p:set>
                                    <p:animEffect transition="in" filter="fade">
                                      <p:cBhvr>
                                        <p:cTn id="35" dur="1000"/>
                                        <p:tgtEl>
                                          <p:spTgt spid="16387">
                                            <p:txEl>
                                              <p:pRg st="4" end="4"/>
                                            </p:txEl>
                                          </p:spTgt>
                                        </p:tgtEl>
                                      </p:cBhvr>
                                    </p:animEffect>
                                    <p:anim calcmode="lin" valueType="num">
                                      <p:cBhvr>
                                        <p:cTn id="36" dur="1000" fill="hold"/>
                                        <p:tgtEl>
                                          <p:spTgt spid="16387">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638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6387">
                                            <p:txEl>
                                              <p:pRg st="5" end="5"/>
                                            </p:txEl>
                                          </p:spTgt>
                                        </p:tgtEl>
                                        <p:attrNameLst>
                                          <p:attrName>style.visibility</p:attrName>
                                        </p:attrNameLst>
                                      </p:cBhvr>
                                      <p:to>
                                        <p:strVal val="visible"/>
                                      </p:to>
                                    </p:set>
                                    <p:animEffect transition="in" filter="fade">
                                      <p:cBhvr>
                                        <p:cTn id="42" dur="1000"/>
                                        <p:tgtEl>
                                          <p:spTgt spid="16387">
                                            <p:txEl>
                                              <p:pRg st="5" end="5"/>
                                            </p:txEl>
                                          </p:spTgt>
                                        </p:tgtEl>
                                      </p:cBhvr>
                                    </p:animEffect>
                                    <p:anim calcmode="lin" valueType="num">
                                      <p:cBhvr>
                                        <p:cTn id="43" dur="1000" fill="hold"/>
                                        <p:tgtEl>
                                          <p:spTgt spid="16387">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638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6387">
                                            <p:txEl>
                                              <p:pRg st="6" end="6"/>
                                            </p:txEl>
                                          </p:spTgt>
                                        </p:tgtEl>
                                        <p:attrNameLst>
                                          <p:attrName>style.visibility</p:attrName>
                                        </p:attrNameLst>
                                      </p:cBhvr>
                                      <p:to>
                                        <p:strVal val="visible"/>
                                      </p:to>
                                    </p:set>
                                    <p:animEffect transition="in" filter="fade">
                                      <p:cBhvr>
                                        <p:cTn id="49" dur="1000"/>
                                        <p:tgtEl>
                                          <p:spTgt spid="16387">
                                            <p:txEl>
                                              <p:pRg st="6" end="6"/>
                                            </p:txEl>
                                          </p:spTgt>
                                        </p:tgtEl>
                                      </p:cBhvr>
                                    </p:animEffect>
                                    <p:anim calcmode="lin" valueType="num">
                                      <p:cBhvr>
                                        <p:cTn id="50" dur="1000" fill="hold"/>
                                        <p:tgtEl>
                                          <p:spTgt spid="16387">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16387">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438401" y="3562351"/>
            <a:ext cx="2514600" cy="838200"/>
          </a:xfrm>
          <a:prstGeom prst="roundRect">
            <a:avLst/>
          </a:prstGeom>
          <a:ln>
            <a:noFill/>
          </a:ln>
          <a:effectLst>
            <a:outerShdw blurRad="44450" dist="27940" dir="5400000" algn="ctr">
              <a:srgbClr val="000000">
                <a:alpha val="32000"/>
              </a:srgbClr>
            </a:outerShdw>
            <a:reflection blurRad="6350" stA="52000" endA="300" endPos="35000" dir="5400000" sy="-100000" algn="bl" rotWithShape="0"/>
          </a:effectLst>
          <a:scene3d>
            <a:camera prst="orthographicFront">
              <a:rot lat="0" lon="0" rev="0"/>
            </a:camera>
            <a:lightRig rig="balanced" dir="t">
              <a:rot lat="0" lon="0" rev="8700000"/>
            </a:lightRig>
          </a:scene3d>
          <a:sp3d>
            <a:bevelT w="190500" h="38100"/>
          </a:sp3d>
        </p:spPr>
        <p:style>
          <a:lnRef idx="0">
            <a:schemeClr val="accent5"/>
          </a:lnRef>
          <a:fillRef idx="3">
            <a:schemeClr val="accent5"/>
          </a:fillRef>
          <a:effectRef idx="3">
            <a:schemeClr val="accent5"/>
          </a:effectRef>
          <a:fontRef idx="minor">
            <a:schemeClr val="lt1"/>
          </a:fontRef>
        </p:style>
        <p:txBody>
          <a:bodyPr lIns="91440" tIns="45720" rIns="91440" bIns="45720" rtlCol="0" anchor="ctr"/>
          <a:lstStyle/>
          <a:p>
            <a:pPr algn="ctr"/>
            <a:r>
              <a:rPr lang="en-US" sz="2000" b="1" dirty="0"/>
              <a:t>Master Node</a:t>
            </a:r>
          </a:p>
        </p:txBody>
      </p:sp>
      <p:sp>
        <p:nvSpPr>
          <p:cNvPr id="4" name="Rounded Rectangle 3"/>
          <p:cNvSpPr/>
          <p:nvPr/>
        </p:nvSpPr>
        <p:spPr>
          <a:xfrm>
            <a:off x="9677401" y="3581401"/>
            <a:ext cx="2514600" cy="838200"/>
          </a:xfrm>
          <a:prstGeom prst="roundRect">
            <a:avLst/>
          </a:prstGeom>
          <a:ln>
            <a:noFill/>
          </a:ln>
          <a:effectLst>
            <a:outerShdw blurRad="44450" dist="27940" dir="5400000" algn="ctr">
              <a:srgbClr val="000000">
                <a:alpha val="32000"/>
              </a:srgbClr>
            </a:outerShdw>
            <a:reflection blurRad="6350" stA="52000" endA="300" endPos="35000" dir="5400000" sy="-100000" algn="bl" rotWithShape="0"/>
          </a:effectLst>
          <a:scene3d>
            <a:camera prst="orthographicFront">
              <a:rot lat="0" lon="0" rev="0"/>
            </a:camera>
            <a:lightRig rig="balanced" dir="t">
              <a:rot lat="0" lon="0" rev="8700000"/>
            </a:lightRig>
          </a:scene3d>
          <a:sp3d>
            <a:bevelT w="190500" h="38100"/>
          </a:sp3d>
        </p:spPr>
        <p:style>
          <a:lnRef idx="0">
            <a:schemeClr val="accent5"/>
          </a:lnRef>
          <a:fillRef idx="3">
            <a:schemeClr val="accent5"/>
          </a:fillRef>
          <a:effectRef idx="3">
            <a:schemeClr val="accent5"/>
          </a:effectRef>
          <a:fontRef idx="minor">
            <a:schemeClr val="lt1"/>
          </a:fontRef>
        </p:style>
        <p:txBody>
          <a:bodyPr lIns="91440" tIns="45720" rIns="91440" bIns="45720" rtlCol="0" anchor="ctr"/>
          <a:lstStyle/>
          <a:p>
            <a:pPr algn="ctr"/>
            <a:r>
              <a:rPr lang="en-US" sz="2000" b="1" dirty="0"/>
              <a:t>Slave Node</a:t>
            </a:r>
          </a:p>
        </p:txBody>
      </p:sp>
      <p:grpSp>
        <p:nvGrpSpPr>
          <p:cNvPr id="17" name="Group 16"/>
          <p:cNvGrpSpPr/>
          <p:nvPr/>
        </p:nvGrpSpPr>
        <p:grpSpPr>
          <a:xfrm>
            <a:off x="3695702" y="2368551"/>
            <a:ext cx="7239000" cy="1212850"/>
            <a:chOff x="3619500" y="2311400"/>
            <a:chExt cx="7239000" cy="1212850"/>
          </a:xfrm>
        </p:grpSpPr>
        <p:cxnSp>
          <p:nvCxnSpPr>
            <p:cNvPr id="6" name="Elbow Connector 5"/>
            <p:cNvCxnSpPr>
              <a:stCxn id="3" idx="0"/>
              <a:endCxn id="4" idx="0"/>
            </p:cNvCxnSpPr>
            <p:nvPr/>
          </p:nvCxnSpPr>
          <p:spPr>
            <a:xfrm rot="16200000" flipH="1">
              <a:off x="7229475" y="-104775"/>
              <a:ext cx="19050" cy="7239000"/>
            </a:xfrm>
            <a:prstGeom prst="bentConnector3">
              <a:avLst>
                <a:gd name="adj1" fmla="val -3400000"/>
              </a:avLst>
            </a:prstGeom>
            <a:ln>
              <a:solidFill>
                <a:schemeClr val="accent5"/>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6" name="Straight Connector 15"/>
            <p:cNvCxnSpPr/>
            <p:nvPr/>
          </p:nvCxnSpPr>
          <p:spPr>
            <a:xfrm flipV="1">
              <a:off x="7219950" y="2311400"/>
              <a:ext cx="0" cy="533400"/>
            </a:xfrm>
            <a:prstGeom prst="line">
              <a:avLst/>
            </a:prstGeom>
            <a:ln>
              <a:solidFill>
                <a:schemeClr val="accent5"/>
              </a:solidFill>
              <a:headEnd type="none"/>
              <a:tailEnd type="none"/>
            </a:ln>
          </p:spPr>
          <p:style>
            <a:lnRef idx="3">
              <a:schemeClr val="accent1"/>
            </a:lnRef>
            <a:fillRef idx="0">
              <a:schemeClr val="accent1"/>
            </a:fillRef>
            <a:effectRef idx="2">
              <a:schemeClr val="accent1"/>
            </a:effectRef>
            <a:fontRef idx="minor">
              <a:schemeClr val="tx1"/>
            </a:fontRef>
          </p:style>
        </p:cxnSp>
      </p:grpSp>
      <p:pic>
        <p:nvPicPr>
          <p:cNvPr id="2053" name="Picture 5" descr="E:\Images\Servers\Home-Server-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9785" y="4294771"/>
            <a:ext cx="2011832" cy="2746318"/>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p:txBody>
          <a:bodyPr anchor="t"/>
          <a:lstStyle/>
          <a:p>
            <a:r>
              <a:rPr lang="en-US" altLang="en-US" dirty="0"/>
              <a:t>Hadoop Nodes</a:t>
            </a:r>
          </a:p>
        </p:txBody>
      </p:sp>
      <p:grpSp>
        <p:nvGrpSpPr>
          <p:cNvPr id="22" name="Group 21"/>
          <p:cNvGrpSpPr/>
          <p:nvPr/>
        </p:nvGrpSpPr>
        <p:grpSpPr>
          <a:xfrm>
            <a:off x="9891352" y="4419601"/>
            <a:ext cx="2134393" cy="2493818"/>
            <a:chOff x="5729368" y="3505200"/>
            <a:chExt cx="2347832" cy="2743200"/>
          </a:xfrm>
        </p:grpSpPr>
        <p:pic>
          <p:nvPicPr>
            <p:cNvPr id="23" name="Picture 2" descr="E:\Images\Servers\Home-Server-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9368" y="3505200"/>
              <a:ext cx="2043032" cy="2438400"/>
            </a:xfrm>
            <a:prstGeom prst="rect">
              <a:avLst/>
            </a:prstGeom>
            <a:noFill/>
            <a:ln>
              <a:noFill/>
            </a:ln>
          </p:spPr>
          <p:style>
            <a:lnRef idx="1">
              <a:schemeClr val="accent3"/>
            </a:lnRef>
            <a:fillRef idx="3">
              <a:schemeClr val="accent3"/>
            </a:fillRef>
            <a:effectRef idx="2">
              <a:schemeClr val="accent3"/>
            </a:effectRef>
            <a:fontRef idx="minor">
              <a:schemeClr val="lt1"/>
            </a:fontRef>
          </p:style>
        </p:pic>
        <p:pic>
          <p:nvPicPr>
            <p:cNvPr id="24" name="Picture 2" descr="E:\Images\Servers\Home-Server-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1768" y="3657600"/>
              <a:ext cx="2043032" cy="2438400"/>
            </a:xfrm>
            <a:prstGeom prst="rect">
              <a:avLst/>
            </a:prstGeom>
            <a:noFill/>
            <a:ln>
              <a:noFill/>
            </a:ln>
          </p:spPr>
          <p:style>
            <a:lnRef idx="1">
              <a:schemeClr val="accent3"/>
            </a:lnRef>
            <a:fillRef idx="3">
              <a:schemeClr val="accent3"/>
            </a:fillRef>
            <a:effectRef idx="2">
              <a:schemeClr val="accent3"/>
            </a:effectRef>
            <a:fontRef idx="minor">
              <a:schemeClr val="lt1"/>
            </a:fontRef>
          </p:style>
        </p:pic>
        <p:pic>
          <p:nvPicPr>
            <p:cNvPr id="25" name="Picture 2" descr="E:\Images\Servers\Home-Server-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4168" y="3810000"/>
              <a:ext cx="2043032" cy="2438400"/>
            </a:xfrm>
            <a:prstGeom prst="rect">
              <a:avLst/>
            </a:prstGeom>
            <a:noFill/>
            <a:ln>
              <a:noFill/>
            </a:ln>
          </p:spPr>
          <p:style>
            <a:lnRef idx="1">
              <a:schemeClr val="accent3"/>
            </a:lnRef>
            <a:fillRef idx="3">
              <a:schemeClr val="accent3"/>
            </a:fillRef>
            <a:effectRef idx="2">
              <a:schemeClr val="accent3"/>
            </a:effectRef>
            <a:fontRef idx="minor">
              <a:schemeClr val="lt1"/>
            </a:fontRef>
          </p:style>
        </p:pic>
      </p:grpSp>
      <p:sp>
        <p:nvSpPr>
          <p:cNvPr id="2" name="Rounded Rectangle 1"/>
          <p:cNvSpPr/>
          <p:nvPr/>
        </p:nvSpPr>
        <p:spPr>
          <a:xfrm>
            <a:off x="6057902" y="1537035"/>
            <a:ext cx="2514600" cy="838200"/>
          </a:xfrm>
          <a:prstGeom prst="roundRect">
            <a:avLst/>
          </a:prstGeom>
          <a:solidFill>
            <a:schemeClr val="accent2"/>
          </a:solidFill>
          <a:ln>
            <a:noFill/>
          </a:ln>
          <a:effectLst>
            <a:outerShdw blurRad="44450" dist="27940" dir="5400000" algn="ctr">
              <a:srgbClr val="000000">
                <a:alpha val="32000"/>
              </a:srgbClr>
            </a:outerShdw>
            <a:reflection blurRad="6350" stA="52000" endA="300" endPos="35000" dir="5400000" sy="-100000" algn="bl" rotWithShape="0"/>
          </a:effectLst>
          <a:scene3d>
            <a:camera prst="orthographicFront">
              <a:rot lat="0" lon="0" rev="0"/>
            </a:camera>
            <a:lightRig rig="balanced" dir="t">
              <a:rot lat="0" lon="0" rev="8700000"/>
            </a:lightRig>
          </a:scene3d>
          <a:sp3d>
            <a:bevelT w="190500" h="38100"/>
          </a:sp3d>
        </p:spPr>
        <p:style>
          <a:lnRef idx="0">
            <a:schemeClr val="accent5"/>
          </a:lnRef>
          <a:fillRef idx="3">
            <a:schemeClr val="accent5"/>
          </a:fillRef>
          <a:effectRef idx="3">
            <a:schemeClr val="accent5"/>
          </a:effectRef>
          <a:fontRef idx="minor">
            <a:schemeClr val="lt1"/>
          </a:fontRef>
        </p:style>
        <p:txBody>
          <a:bodyPr lIns="91440" tIns="45720" rIns="91440" bIns="45720" rtlCol="0" anchor="ctr"/>
          <a:lstStyle/>
          <a:p>
            <a:pPr algn="ctr"/>
            <a:r>
              <a:rPr lang="en-US" sz="2000" b="1" dirty="0"/>
              <a:t>Nodes</a:t>
            </a:r>
          </a:p>
        </p:txBody>
      </p:sp>
      <p:sp>
        <p:nvSpPr>
          <p:cNvPr id="5" name="TextBox 4">
            <a:extLst>
              <a:ext uri="{FF2B5EF4-FFF2-40B4-BE49-F238E27FC236}">
                <a16:creationId xmlns:a16="http://schemas.microsoft.com/office/drawing/2014/main" id="{BB23A6FA-F650-AF8E-3D03-410B488B075D}"/>
              </a:ext>
            </a:extLst>
          </p:cNvPr>
          <p:cNvSpPr txBox="1"/>
          <p:nvPr/>
        </p:nvSpPr>
        <p:spPr>
          <a:xfrm>
            <a:off x="457200" y="7620000"/>
            <a:ext cx="312906" cy="369332"/>
          </a:xfrm>
          <a:prstGeom prst="rect">
            <a:avLst/>
          </a:prstGeom>
          <a:noFill/>
        </p:spPr>
        <p:txBody>
          <a:bodyPr wrap="none" rtlCol="0">
            <a:spAutoFit/>
          </a:bodyPr>
          <a:lstStyle/>
          <a:p>
            <a:fld id="{D6921B60-5932-4444-96F9-C59B9A75E9CC}" type="slidenum">
              <a:rPr lang="en-IN" smtClean="0"/>
              <a:t>20</a:t>
            </a:fld>
            <a:endParaRPr lang="en-IN" dirty="0"/>
          </a:p>
        </p:txBody>
      </p:sp>
    </p:spTree>
    <p:extLst>
      <p:ext uri="{BB962C8B-B14F-4D97-AF65-F5344CB8AC3E}">
        <p14:creationId xmlns:p14="http://schemas.microsoft.com/office/powerpoint/2010/main" val="253031847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6" presetClass="entr" presetSubtype="16"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circle(in)">
                                      <p:cBhvr>
                                        <p:cTn id="11" dur="2000"/>
                                        <p:tgtEl>
                                          <p:spTgt spid="17"/>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3000"/>
                            </p:stCondLst>
                            <p:childTnLst>
                              <p:par>
                                <p:cTn id="17" presetID="22" presetClass="entr" presetSubtype="4" fill="hold" nodeType="afterEffect">
                                  <p:stCondLst>
                                    <p:cond delay="0"/>
                                  </p:stCondLst>
                                  <p:childTnLst>
                                    <p:set>
                                      <p:cBhvr>
                                        <p:cTn id="18" dur="1" fill="hold">
                                          <p:stCondLst>
                                            <p:cond delay="0"/>
                                          </p:stCondLst>
                                        </p:cTn>
                                        <p:tgtEl>
                                          <p:spTgt spid="2053"/>
                                        </p:tgtEl>
                                        <p:attrNameLst>
                                          <p:attrName>style.visibility</p:attrName>
                                        </p:attrNameLst>
                                      </p:cBhvr>
                                      <p:to>
                                        <p:strVal val="visible"/>
                                      </p:to>
                                    </p:set>
                                    <p:animEffect transition="in" filter="wipe(down)">
                                      <p:cBhvr>
                                        <p:cTn id="19" dur="500"/>
                                        <p:tgtEl>
                                          <p:spTgt spid="2053"/>
                                        </p:tgtEl>
                                      </p:cBhvr>
                                    </p:animEffect>
                                  </p:childTnLst>
                                </p:cTn>
                              </p:par>
                            </p:childTnLst>
                          </p:cTn>
                        </p:par>
                        <p:par>
                          <p:cTn id="20" fill="hold">
                            <p:stCondLst>
                              <p:cond delay="3500"/>
                            </p:stCondLst>
                            <p:childTnLst>
                              <p:par>
                                <p:cTn id="21" presetID="10"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par>
                          <p:cTn id="24" fill="hold">
                            <p:stCondLst>
                              <p:cond delay="4000"/>
                            </p:stCondLst>
                            <p:childTnLst>
                              <p:par>
                                <p:cTn id="25" presetID="22" presetClass="entr" presetSubtype="4" fill="hold"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down)">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4" name="Rectangle 2063"/>
          <p:cNvSpPr/>
          <p:nvPr/>
        </p:nvSpPr>
        <p:spPr>
          <a:xfrm>
            <a:off x="3429000" y="4881563"/>
            <a:ext cx="7696200" cy="952500"/>
          </a:xfrm>
          <a:prstGeom prst="rect">
            <a:avLst/>
          </a:prstGeom>
          <a:ln>
            <a:solidFill>
              <a:schemeClr val="accent5"/>
            </a:solidFill>
            <a:headEnd type="none"/>
            <a:tailEnd type="arrow"/>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3" name="Rounded Rectangle 2"/>
          <p:cNvSpPr/>
          <p:nvPr/>
        </p:nvSpPr>
        <p:spPr>
          <a:xfrm>
            <a:off x="1295400" y="3562351"/>
            <a:ext cx="2514600" cy="838200"/>
          </a:xfrm>
          <a:prstGeom prst="roundRect">
            <a:avLst/>
          </a:prstGeom>
          <a:ln>
            <a:noFill/>
          </a:ln>
          <a:effectLst>
            <a:outerShdw blurRad="44450" dist="27940" dir="5400000" algn="ctr">
              <a:srgbClr val="000000">
                <a:alpha val="32000"/>
              </a:srgbClr>
            </a:outerShdw>
            <a:reflection blurRad="6350" stA="52000" endA="300" endPos="35000" dir="5400000" sy="-100000" algn="bl" rotWithShape="0"/>
          </a:effectLst>
          <a:scene3d>
            <a:camera prst="orthographicFront">
              <a:rot lat="0" lon="0" rev="0"/>
            </a:camera>
            <a:lightRig rig="balanced" dir="t">
              <a:rot lat="0" lon="0" rev="8700000"/>
            </a:lightRig>
          </a:scene3d>
          <a:sp3d>
            <a:bevelT w="190500" h="38100"/>
          </a:sp3d>
        </p:spPr>
        <p:style>
          <a:lnRef idx="0">
            <a:schemeClr val="accent5"/>
          </a:lnRef>
          <a:fillRef idx="3">
            <a:schemeClr val="accent5"/>
          </a:fillRef>
          <a:effectRef idx="3">
            <a:schemeClr val="accent5"/>
          </a:effectRef>
          <a:fontRef idx="minor">
            <a:schemeClr val="lt1"/>
          </a:fontRef>
        </p:style>
        <p:txBody>
          <a:bodyPr lIns="91440" tIns="45720" rIns="91440" bIns="45720" rtlCol="0" anchor="ctr"/>
          <a:lstStyle/>
          <a:p>
            <a:pPr algn="ctr"/>
            <a:r>
              <a:rPr lang="en-US" sz="2000" b="1" dirty="0"/>
              <a:t>Master Node</a:t>
            </a:r>
          </a:p>
        </p:txBody>
      </p:sp>
      <p:sp>
        <p:nvSpPr>
          <p:cNvPr id="4" name="Rounded Rectangle 3"/>
          <p:cNvSpPr/>
          <p:nvPr/>
        </p:nvSpPr>
        <p:spPr>
          <a:xfrm>
            <a:off x="10744200" y="3581401"/>
            <a:ext cx="2514600" cy="838200"/>
          </a:xfrm>
          <a:prstGeom prst="roundRect">
            <a:avLst/>
          </a:prstGeom>
          <a:ln>
            <a:noFill/>
          </a:ln>
          <a:effectLst>
            <a:outerShdw blurRad="44450" dist="27940" dir="5400000" algn="ctr">
              <a:srgbClr val="000000">
                <a:alpha val="32000"/>
              </a:srgbClr>
            </a:outerShdw>
            <a:reflection blurRad="6350" stA="52000" endA="300" endPos="35000" dir="5400000" sy="-100000" algn="bl" rotWithShape="0"/>
          </a:effectLst>
          <a:scene3d>
            <a:camera prst="orthographicFront">
              <a:rot lat="0" lon="0" rev="0"/>
            </a:camera>
            <a:lightRig rig="balanced" dir="t">
              <a:rot lat="0" lon="0" rev="8700000"/>
            </a:lightRig>
          </a:scene3d>
          <a:sp3d>
            <a:bevelT w="190500" h="38100"/>
          </a:sp3d>
        </p:spPr>
        <p:style>
          <a:lnRef idx="0">
            <a:schemeClr val="accent5"/>
          </a:lnRef>
          <a:fillRef idx="3">
            <a:schemeClr val="accent5"/>
          </a:fillRef>
          <a:effectRef idx="3">
            <a:schemeClr val="accent5"/>
          </a:effectRef>
          <a:fontRef idx="minor">
            <a:schemeClr val="lt1"/>
          </a:fontRef>
        </p:style>
        <p:txBody>
          <a:bodyPr lIns="91440" tIns="45720" rIns="91440" bIns="45720" rtlCol="0" anchor="ctr"/>
          <a:lstStyle/>
          <a:p>
            <a:pPr algn="ctr"/>
            <a:r>
              <a:rPr lang="en-US" sz="2000" b="1" dirty="0"/>
              <a:t>Slave Node</a:t>
            </a:r>
          </a:p>
        </p:txBody>
      </p:sp>
      <p:grpSp>
        <p:nvGrpSpPr>
          <p:cNvPr id="17" name="Group 16"/>
          <p:cNvGrpSpPr/>
          <p:nvPr/>
        </p:nvGrpSpPr>
        <p:grpSpPr>
          <a:xfrm>
            <a:off x="2552700" y="2320426"/>
            <a:ext cx="9448800" cy="1260975"/>
            <a:chOff x="2476498" y="2263275"/>
            <a:chExt cx="9448800" cy="1260975"/>
          </a:xfrm>
        </p:grpSpPr>
        <p:cxnSp>
          <p:nvCxnSpPr>
            <p:cNvPr id="6" name="Elbow Connector 5"/>
            <p:cNvCxnSpPr>
              <a:stCxn id="3" idx="0"/>
              <a:endCxn id="4" idx="0"/>
            </p:cNvCxnSpPr>
            <p:nvPr/>
          </p:nvCxnSpPr>
          <p:spPr>
            <a:xfrm rot="16200000" flipH="1">
              <a:off x="7191373" y="-1209675"/>
              <a:ext cx="19050" cy="9448800"/>
            </a:xfrm>
            <a:prstGeom prst="bentConnector3">
              <a:avLst>
                <a:gd name="adj1" fmla="val -3726315"/>
              </a:avLst>
            </a:prstGeom>
            <a:ln>
              <a:solidFill>
                <a:schemeClr val="accent5"/>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6" name="Straight Connector 15"/>
            <p:cNvCxnSpPr/>
            <p:nvPr/>
          </p:nvCxnSpPr>
          <p:spPr>
            <a:xfrm flipV="1">
              <a:off x="7219950" y="2263275"/>
              <a:ext cx="0" cy="498974"/>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grpSp>
      <p:sp>
        <p:nvSpPr>
          <p:cNvPr id="10" name="Title 1"/>
          <p:cNvSpPr>
            <a:spLocks noGrp="1"/>
          </p:cNvSpPr>
          <p:nvPr>
            <p:ph type="title"/>
          </p:nvPr>
        </p:nvSpPr>
        <p:spPr/>
        <p:txBody>
          <a:bodyPr anchor="t"/>
          <a:lstStyle/>
          <a:p>
            <a:r>
              <a:rPr lang="en-US" altLang="en-US" dirty="0"/>
              <a:t>Hadoop Daemons</a:t>
            </a:r>
          </a:p>
        </p:txBody>
      </p:sp>
      <p:pic>
        <p:nvPicPr>
          <p:cNvPr id="15" name="Picture 3" descr="D:\Anish_Training_Data\Images\tech-logo\Hadoop\Integrations-hadoopyarn-340x216.png"/>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19684" b="24396"/>
          <a:stretch/>
        </p:blipFill>
        <p:spPr bwMode="auto">
          <a:xfrm>
            <a:off x="5943600" y="4865521"/>
            <a:ext cx="2681138" cy="952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810000" y="5072063"/>
            <a:ext cx="1676400" cy="6096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Resource Manager</a:t>
            </a:r>
          </a:p>
        </p:txBody>
      </p:sp>
      <p:cxnSp>
        <p:nvCxnSpPr>
          <p:cNvPr id="9" name="Elbow Connector 8"/>
          <p:cNvCxnSpPr>
            <a:stCxn id="3" idx="2"/>
            <a:endCxn id="5" idx="1"/>
          </p:cNvCxnSpPr>
          <p:nvPr/>
        </p:nvCxnSpPr>
        <p:spPr>
          <a:xfrm rot="16200000" flipH="1">
            <a:off x="2693194" y="4260057"/>
            <a:ext cx="976312" cy="1257300"/>
          </a:xfrm>
          <a:prstGeom prst="bentConnector2">
            <a:avLst/>
          </a:prstGeom>
          <a:ln>
            <a:solidFill>
              <a:schemeClr val="accent5"/>
            </a:solidFill>
            <a:headEnd type="none"/>
            <a:tailEnd type="arrow"/>
          </a:ln>
        </p:spPr>
        <p:style>
          <a:lnRef idx="3">
            <a:schemeClr val="accent1"/>
          </a:lnRef>
          <a:fillRef idx="0">
            <a:schemeClr val="accent1"/>
          </a:fillRef>
          <a:effectRef idx="2">
            <a:schemeClr val="accent1"/>
          </a:effectRef>
          <a:fontRef idx="minor">
            <a:schemeClr val="tx1"/>
          </a:fontRef>
        </p:style>
      </p:cxnSp>
      <p:sp>
        <p:nvSpPr>
          <p:cNvPr id="26" name="Rectangle 25"/>
          <p:cNvSpPr/>
          <p:nvPr/>
        </p:nvSpPr>
        <p:spPr>
          <a:xfrm>
            <a:off x="3810000" y="6225842"/>
            <a:ext cx="1676400" cy="6096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err="1"/>
              <a:t>NameNode</a:t>
            </a:r>
            <a:endParaRPr lang="en-US" b="1" dirty="0"/>
          </a:p>
        </p:txBody>
      </p:sp>
      <p:cxnSp>
        <p:nvCxnSpPr>
          <p:cNvPr id="27" name="Elbow Connector 26"/>
          <p:cNvCxnSpPr>
            <a:stCxn id="3" idx="2"/>
            <a:endCxn id="26" idx="1"/>
          </p:cNvCxnSpPr>
          <p:nvPr/>
        </p:nvCxnSpPr>
        <p:spPr>
          <a:xfrm rot="16200000" flipH="1">
            <a:off x="2116305" y="4836946"/>
            <a:ext cx="2130091" cy="1257300"/>
          </a:xfrm>
          <a:prstGeom prst="bentConnector2">
            <a:avLst/>
          </a:prstGeom>
          <a:ln>
            <a:solidFill>
              <a:schemeClr val="accent5"/>
            </a:solidFill>
            <a:headEnd type="none"/>
            <a:tailEnd type="arrow"/>
          </a:ln>
        </p:spPr>
        <p:style>
          <a:lnRef idx="3">
            <a:schemeClr val="accent1"/>
          </a:lnRef>
          <a:fillRef idx="0">
            <a:schemeClr val="accent1"/>
          </a:fillRef>
          <a:effectRef idx="2">
            <a:schemeClr val="accent1"/>
          </a:effectRef>
          <a:fontRef idx="minor">
            <a:schemeClr val="tx1"/>
          </a:fontRef>
        </p:style>
      </p:cxnSp>
      <p:sp>
        <p:nvSpPr>
          <p:cNvPr id="29" name="Rectangle 28"/>
          <p:cNvSpPr/>
          <p:nvPr/>
        </p:nvSpPr>
        <p:spPr>
          <a:xfrm>
            <a:off x="9067800" y="5072063"/>
            <a:ext cx="1676400" cy="6096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Node</a:t>
            </a:r>
          </a:p>
          <a:p>
            <a:pPr algn="ctr"/>
            <a:r>
              <a:rPr lang="en-US" b="1" dirty="0"/>
              <a:t>Manager</a:t>
            </a:r>
          </a:p>
        </p:txBody>
      </p:sp>
      <p:cxnSp>
        <p:nvCxnSpPr>
          <p:cNvPr id="30" name="Elbow Connector 29"/>
          <p:cNvCxnSpPr>
            <a:stCxn id="4" idx="2"/>
            <a:endCxn id="29" idx="3"/>
          </p:cNvCxnSpPr>
          <p:nvPr/>
        </p:nvCxnSpPr>
        <p:spPr>
          <a:xfrm rot="5400000">
            <a:off x="10894219" y="4269582"/>
            <a:ext cx="957262" cy="1257300"/>
          </a:xfrm>
          <a:prstGeom prst="bentConnector2">
            <a:avLst/>
          </a:prstGeom>
          <a:ln>
            <a:solidFill>
              <a:schemeClr val="accent5"/>
            </a:solidFill>
            <a:headEnd type="none"/>
            <a:tailEnd type="arrow"/>
          </a:ln>
        </p:spPr>
        <p:style>
          <a:lnRef idx="3">
            <a:schemeClr val="accent1"/>
          </a:lnRef>
          <a:fillRef idx="0">
            <a:schemeClr val="accent1"/>
          </a:fillRef>
          <a:effectRef idx="2">
            <a:schemeClr val="accent1"/>
          </a:effectRef>
          <a:fontRef idx="minor">
            <a:schemeClr val="tx1"/>
          </a:fontRef>
        </p:style>
      </p:cxnSp>
      <p:sp>
        <p:nvSpPr>
          <p:cNvPr id="31" name="Rectangle 30"/>
          <p:cNvSpPr/>
          <p:nvPr/>
        </p:nvSpPr>
        <p:spPr>
          <a:xfrm>
            <a:off x="9067800" y="6225842"/>
            <a:ext cx="1676400" cy="6096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err="1"/>
              <a:t>DataNode</a:t>
            </a:r>
            <a:endParaRPr lang="en-US" b="1" dirty="0"/>
          </a:p>
        </p:txBody>
      </p:sp>
      <p:cxnSp>
        <p:nvCxnSpPr>
          <p:cNvPr id="32" name="Elbow Connector 31"/>
          <p:cNvCxnSpPr>
            <a:stCxn id="4" idx="2"/>
            <a:endCxn id="31" idx="3"/>
          </p:cNvCxnSpPr>
          <p:nvPr/>
        </p:nvCxnSpPr>
        <p:spPr>
          <a:xfrm rot="5400000">
            <a:off x="10317330" y="4846471"/>
            <a:ext cx="2111041" cy="1257300"/>
          </a:xfrm>
          <a:prstGeom prst="bentConnector2">
            <a:avLst/>
          </a:prstGeom>
          <a:ln>
            <a:solidFill>
              <a:schemeClr val="accent5"/>
            </a:solidFill>
            <a:headEnd type="none"/>
            <a:tailEnd type="arrow"/>
          </a:ln>
        </p:spPr>
        <p:style>
          <a:lnRef idx="3">
            <a:schemeClr val="accent1"/>
          </a:lnRef>
          <a:fillRef idx="0">
            <a:schemeClr val="accent1"/>
          </a:fillRef>
          <a:effectRef idx="2">
            <a:schemeClr val="accent1"/>
          </a:effectRef>
          <a:fontRef idx="minor">
            <a:schemeClr val="tx1"/>
          </a:fontRef>
        </p:style>
      </p:cxnSp>
      <p:sp>
        <p:nvSpPr>
          <p:cNvPr id="2" name="Rounded Rectangle 1"/>
          <p:cNvSpPr/>
          <p:nvPr/>
        </p:nvSpPr>
        <p:spPr>
          <a:xfrm>
            <a:off x="6051884" y="1524000"/>
            <a:ext cx="2514600" cy="838200"/>
          </a:xfrm>
          <a:prstGeom prst="roundRect">
            <a:avLst>
              <a:gd name="adj" fmla="val 22409"/>
            </a:avLst>
          </a:prstGeom>
          <a:solidFill>
            <a:schemeClr val="accent2"/>
          </a:solidFill>
          <a:ln>
            <a:noFill/>
          </a:ln>
          <a:effectLst>
            <a:outerShdw blurRad="44450" dist="27940" dir="5400000" algn="ctr">
              <a:srgbClr val="000000">
                <a:alpha val="32000"/>
              </a:srgbClr>
            </a:outerShdw>
            <a:reflection blurRad="6350" stA="52000" endA="300" endPos="35000" dir="5400000" sy="-100000" algn="bl" rotWithShape="0"/>
          </a:effectLst>
          <a:scene3d>
            <a:camera prst="orthographicFront">
              <a:rot lat="0" lon="0" rev="0"/>
            </a:camera>
            <a:lightRig rig="balanced" dir="t">
              <a:rot lat="0" lon="0" rev="8700000"/>
            </a:lightRig>
          </a:scene3d>
          <a:sp3d>
            <a:bevelT w="190500" h="38100"/>
          </a:sp3d>
        </p:spPr>
        <p:style>
          <a:lnRef idx="0">
            <a:schemeClr val="accent5"/>
          </a:lnRef>
          <a:fillRef idx="3">
            <a:schemeClr val="accent5"/>
          </a:fillRef>
          <a:effectRef idx="3">
            <a:schemeClr val="accent5"/>
          </a:effectRef>
          <a:fontRef idx="minor">
            <a:schemeClr val="lt1"/>
          </a:fontRef>
        </p:style>
        <p:txBody>
          <a:bodyPr lIns="91440" tIns="45720" rIns="91440" bIns="45720" rtlCol="0" anchor="ctr"/>
          <a:lstStyle/>
          <a:p>
            <a:pPr algn="ctr"/>
            <a:r>
              <a:rPr lang="en-US" sz="2000" b="1" dirty="0"/>
              <a:t>Nodes</a:t>
            </a:r>
          </a:p>
        </p:txBody>
      </p:sp>
      <p:sp>
        <p:nvSpPr>
          <p:cNvPr id="53" name="Rectangle 52"/>
          <p:cNvSpPr/>
          <p:nvPr/>
        </p:nvSpPr>
        <p:spPr>
          <a:xfrm>
            <a:off x="3429000" y="6057900"/>
            <a:ext cx="7696200" cy="952500"/>
          </a:xfrm>
          <a:prstGeom prst="rect">
            <a:avLst/>
          </a:prstGeom>
          <a:ln>
            <a:solidFill>
              <a:schemeClr val="accent5"/>
            </a:solidFill>
            <a:headEnd type="none"/>
            <a:tailEnd type="arrow"/>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pic>
        <p:nvPicPr>
          <p:cNvPr id="54" name="Picture 7" descr="D:\Anish_Training_Data\Images\tech-logo\Hadoop\hdfs1.jpg"/>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31421" b="30832"/>
          <a:stretch/>
        </p:blipFill>
        <p:spPr bwMode="auto">
          <a:xfrm>
            <a:off x="6010976" y="6057900"/>
            <a:ext cx="2523424" cy="9525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FCC8843-7BD7-BD84-621E-EF8E8E677C8E}"/>
              </a:ext>
            </a:extLst>
          </p:cNvPr>
          <p:cNvSpPr txBox="1"/>
          <p:nvPr/>
        </p:nvSpPr>
        <p:spPr>
          <a:xfrm>
            <a:off x="457200" y="7620000"/>
            <a:ext cx="312906" cy="369332"/>
          </a:xfrm>
          <a:prstGeom prst="rect">
            <a:avLst/>
          </a:prstGeom>
          <a:noFill/>
        </p:spPr>
        <p:txBody>
          <a:bodyPr wrap="none" rtlCol="0">
            <a:spAutoFit/>
          </a:bodyPr>
          <a:lstStyle/>
          <a:p>
            <a:fld id="{D6921B60-5932-4444-96F9-C59B9A75E9CC}" type="slidenum">
              <a:rPr lang="en-IN" smtClean="0"/>
              <a:t>21</a:t>
            </a:fld>
            <a:endParaRPr lang="en-IN" dirty="0"/>
          </a:p>
        </p:txBody>
      </p:sp>
    </p:spTree>
    <p:extLst>
      <p:ext uri="{BB962C8B-B14F-4D97-AF65-F5344CB8AC3E}">
        <p14:creationId xmlns:p14="http://schemas.microsoft.com/office/powerpoint/2010/main" val="353389553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par>
                    <p:cTn id="39" fill="hold">
                      <p:stCondLst>
                        <p:cond delay="indefinite"/>
                      </p:stCondLst>
                      <p:childTnLst>
                        <p:par>
                          <p:cTn id="40" fill="hold">
                            <p:stCondLst>
                              <p:cond delay="0"/>
                            </p:stCondLst>
                            <p:childTnLst>
                              <p:par>
                                <p:cTn id="41" presetID="21" presetClass="entr" presetSubtype="1" fill="hold" grpId="0" nodeType="clickEffect">
                                  <p:stCondLst>
                                    <p:cond delay="0"/>
                                  </p:stCondLst>
                                  <p:childTnLst>
                                    <p:set>
                                      <p:cBhvr>
                                        <p:cTn id="42" dur="1" fill="hold">
                                          <p:stCondLst>
                                            <p:cond delay="0"/>
                                          </p:stCondLst>
                                        </p:cTn>
                                        <p:tgtEl>
                                          <p:spTgt spid="2064"/>
                                        </p:tgtEl>
                                        <p:attrNameLst>
                                          <p:attrName>style.visibility</p:attrName>
                                        </p:attrNameLst>
                                      </p:cBhvr>
                                      <p:to>
                                        <p:strVal val="visible"/>
                                      </p:to>
                                    </p:set>
                                    <p:animEffect transition="in" filter="wheel(1)">
                                      <p:cBhvr>
                                        <p:cTn id="43" dur="2000"/>
                                        <p:tgtEl>
                                          <p:spTgt spid="2064"/>
                                        </p:tgtEl>
                                      </p:cBhvr>
                                    </p:animEffect>
                                  </p:childTnLst>
                                </p:cTn>
                              </p:par>
                              <p:par>
                                <p:cTn id="44" presetID="53" presetClass="entr" presetSubtype="16" fill="hold" nodeType="withEffect">
                                  <p:stCondLst>
                                    <p:cond delay="500"/>
                                  </p:stCondLst>
                                  <p:childTnLst>
                                    <p:set>
                                      <p:cBhvr>
                                        <p:cTn id="45" dur="1" fill="hold">
                                          <p:stCondLst>
                                            <p:cond delay="0"/>
                                          </p:stCondLst>
                                        </p:cTn>
                                        <p:tgtEl>
                                          <p:spTgt spid="15"/>
                                        </p:tgtEl>
                                        <p:attrNameLst>
                                          <p:attrName>style.visibility</p:attrName>
                                        </p:attrNameLst>
                                      </p:cBhvr>
                                      <p:to>
                                        <p:strVal val="visible"/>
                                      </p:to>
                                    </p:set>
                                    <p:anim calcmode="lin" valueType="num">
                                      <p:cBhvr>
                                        <p:cTn id="46" dur="1000" fill="hold"/>
                                        <p:tgtEl>
                                          <p:spTgt spid="15"/>
                                        </p:tgtEl>
                                        <p:attrNameLst>
                                          <p:attrName>ppt_w</p:attrName>
                                        </p:attrNameLst>
                                      </p:cBhvr>
                                      <p:tavLst>
                                        <p:tav tm="0">
                                          <p:val>
                                            <p:fltVal val="0"/>
                                          </p:val>
                                        </p:tav>
                                        <p:tav tm="100000">
                                          <p:val>
                                            <p:strVal val="#ppt_w"/>
                                          </p:val>
                                        </p:tav>
                                      </p:tavLst>
                                    </p:anim>
                                    <p:anim calcmode="lin" valueType="num">
                                      <p:cBhvr>
                                        <p:cTn id="47" dur="1000" fill="hold"/>
                                        <p:tgtEl>
                                          <p:spTgt spid="15"/>
                                        </p:tgtEl>
                                        <p:attrNameLst>
                                          <p:attrName>ppt_h</p:attrName>
                                        </p:attrNameLst>
                                      </p:cBhvr>
                                      <p:tavLst>
                                        <p:tav tm="0">
                                          <p:val>
                                            <p:fltVal val="0"/>
                                          </p:val>
                                        </p:tav>
                                        <p:tav tm="100000">
                                          <p:val>
                                            <p:strVal val="#ppt_h"/>
                                          </p:val>
                                        </p:tav>
                                      </p:tavLst>
                                    </p:anim>
                                    <p:animEffect transition="in" filter="fade">
                                      <p:cBhvr>
                                        <p:cTn id="48" dur="10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21" presetClass="entr" presetSubtype="1" fill="hold" grpId="0" nodeType="click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wheel(1)">
                                      <p:cBhvr>
                                        <p:cTn id="53" dur="2000"/>
                                        <p:tgtEl>
                                          <p:spTgt spid="53"/>
                                        </p:tgtEl>
                                      </p:cBhvr>
                                    </p:animEffect>
                                  </p:childTnLst>
                                </p:cTn>
                              </p:par>
                              <p:par>
                                <p:cTn id="54" presetID="53" presetClass="entr" presetSubtype="16" fill="hold" nodeType="withEffect">
                                  <p:stCondLst>
                                    <p:cond delay="500"/>
                                  </p:stCondLst>
                                  <p:childTnLst>
                                    <p:set>
                                      <p:cBhvr>
                                        <p:cTn id="55" dur="1" fill="hold">
                                          <p:stCondLst>
                                            <p:cond delay="0"/>
                                          </p:stCondLst>
                                        </p:cTn>
                                        <p:tgtEl>
                                          <p:spTgt spid="54"/>
                                        </p:tgtEl>
                                        <p:attrNameLst>
                                          <p:attrName>style.visibility</p:attrName>
                                        </p:attrNameLst>
                                      </p:cBhvr>
                                      <p:to>
                                        <p:strVal val="visible"/>
                                      </p:to>
                                    </p:set>
                                    <p:anim calcmode="lin" valueType="num">
                                      <p:cBhvr>
                                        <p:cTn id="56" dur="1000" fill="hold"/>
                                        <p:tgtEl>
                                          <p:spTgt spid="54"/>
                                        </p:tgtEl>
                                        <p:attrNameLst>
                                          <p:attrName>ppt_w</p:attrName>
                                        </p:attrNameLst>
                                      </p:cBhvr>
                                      <p:tavLst>
                                        <p:tav tm="0">
                                          <p:val>
                                            <p:fltVal val="0"/>
                                          </p:val>
                                        </p:tav>
                                        <p:tav tm="100000">
                                          <p:val>
                                            <p:strVal val="#ppt_w"/>
                                          </p:val>
                                        </p:tav>
                                      </p:tavLst>
                                    </p:anim>
                                    <p:anim calcmode="lin" valueType="num">
                                      <p:cBhvr>
                                        <p:cTn id="57" dur="1000" fill="hold"/>
                                        <p:tgtEl>
                                          <p:spTgt spid="54"/>
                                        </p:tgtEl>
                                        <p:attrNameLst>
                                          <p:attrName>ppt_h</p:attrName>
                                        </p:attrNameLst>
                                      </p:cBhvr>
                                      <p:tavLst>
                                        <p:tav tm="0">
                                          <p:val>
                                            <p:fltVal val="0"/>
                                          </p:val>
                                        </p:tav>
                                        <p:tav tm="100000">
                                          <p:val>
                                            <p:strVal val="#ppt_h"/>
                                          </p:val>
                                        </p:tav>
                                      </p:tavLst>
                                    </p:anim>
                                    <p:animEffect transition="in" filter="fade">
                                      <p:cBhvr>
                                        <p:cTn id="58" dur="10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4" grpId="0" animBg="1"/>
      <p:bldP spid="5" grpId="0" animBg="1"/>
      <p:bldP spid="26" grpId="0" animBg="1"/>
      <p:bldP spid="29" grpId="0" animBg="1"/>
      <p:bldP spid="31" grpId="0" animBg="1"/>
      <p:bldP spid="5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p:cNvSpPr/>
          <p:nvPr/>
        </p:nvSpPr>
        <p:spPr>
          <a:xfrm>
            <a:off x="5410200" y="1524001"/>
            <a:ext cx="8153400" cy="5715000"/>
          </a:xfrm>
          <a:prstGeom prst="rect">
            <a:avLst/>
          </a:prstGeom>
          <a:noFill/>
          <a:ln w="19050">
            <a:solidFill>
              <a:schemeClr val="accent1">
                <a:lumMod val="60000"/>
                <a:lumOff val="40000"/>
              </a:schemeClr>
            </a:soli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lIns="91440" tIns="45720" rIns="91440" bIns="45720" rtlCol="0" anchor="ctr"/>
          <a:lstStyle/>
          <a:p>
            <a:pPr algn="ctr"/>
            <a:endParaRPr lang="en-US"/>
          </a:p>
        </p:txBody>
      </p:sp>
      <p:sp>
        <p:nvSpPr>
          <p:cNvPr id="30" name="Rectangle 29"/>
          <p:cNvSpPr/>
          <p:nvPr/>
        </p:nvSpPr>
        <p:spPr>
          <a:xfrm>
            <a:off x="8124645" y="1638301"/>
            <a:ext cx="5286555" cy="5486400"/>
          </a:xfrm>
          <a:prstGeom prst="rect">
            <a:avLst/>
          </a:prstGeom>
          <a:noFill/>
          <a:ln w="12700">
            <a:solidFill>
              <a:schemeClr val="accent1">
                <a:lumMod val="75000"/>
              </a:schemeClr>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lIns="91440" tIns="45720" rIns="91440" bIns="45720" rtlCol="0" anchor="ctr"/>
          <a:lstStyle/>
          <a:p>
            <a:pPr algn="ctr"/>
            <a:endParaRPr lang="en-US" dirty="0"/>
          </a:p>
        </p:txBody>
      </p:sp>
      <p:pic>
        <p:nvPicPr>
          <p:cNvPr id="10" name="Picture 4" descr="E:\Images\Servers\hpmediasmartserver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0199" y="1703388"/>
            <a:ext cx="1095555" cy="103981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E:\Images\Servers\hpmediasmartserver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13988" y="1703388"/>
            <a:ext cx="1095555" cy="10398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E:\Images\Servers\hpmediasmartserver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1999" y="1703388"/>
            <a:ext cx="1095555" cy="103981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E:\Images\Servers\hpmediasmartserver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3399" y="1703388"/>
            <a:ext cx="1095555" cy="10398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E:\Images\Servers\hpmediasmartserver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0388" y="2819401"/>
            <a:ext cx="1095555" cy="10398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E:\Images\Servers\hpmediasmartserver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47188" y="2819401"/>
            <a:ext cx="1095555" cy="103981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E:\Images\Servers\hpmediasmartserver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6999" y="2819401"/>
            <a:ext cx="1095555" cy="103981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E:\Images\Servers\hpmediasmartserver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1999" y="2819401"/>
            <a:ext cx="1095555" cy="103981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E:\Images\Servers\hpmediasmartserver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599" y="3962401"/>
            <a:ext cx="1095555" cy="103981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E:\Images\Servers\hpmediasmartserver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47188" y="3962401"/>
            <a:ext cx="1095555" cy="103981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E:\Images\Servers\hpmediasmartserver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6999" y="3962401"/>
            <a:ext cx="1095555" cy="103981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E:\Images\Servers\hpmediasmartserver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1999" y="3962401"/>
            <a:ext cx="1095555" cy="103981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E:\Images\Servers\hpmediasmartserver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599" y="5768977"/>
            <a:ext cx="1095555" cy="103981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E:\Images\Servers\hpmediasmartserver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47188" y="5768977"/>
            <a:ext cx="1095555" cy="103981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E:\Images\Servers\hpmediasmartserver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6999" y="5768977"/>
            <a:ext cx="1095555" cy="103981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E:\Images\Servers\hpmediasmartserver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1999" y="5768977"/>
            <a:ext cx="1095555" cy="1039813"/>
          </a:xfrm>
          <a:prstGeom prst="rect">
            <a:avLst/>
          </a:prstGeom>
          <a:noFill/>
          <a:extLst>
            <a:ext uri="{909E8E84-426E-40DD-AFC4-6F175D3DCCD1}">
              <a14:hiddenFill xmlns:a14="http://schemas.microsoft.com/office/drawing/2010/main">
                <a:solidFill>
                  <a:srgbClr val="FFFFFF"/>
                </a:solidFill>
              </a14:hiddenFill>
            </a:ext>
          </a:extLst>
        </p:spPr>
      </p:pic>
      <p:grpSp>
        <p:nvGrpSpPr>
          <p:cNvPr id="113" name="Group 112"/>
          <p:cNvGrpSpPr/>
          <p:nvPr/>
        </p:nvGrpSpPr>
        <p:grpSpPr>
          <a:xfrm>
            <a:off x="9753600" y="5056188"/>
            <a:ext cx="76200" cy="663576"/>
            <a:chOff x="10439400" y="5056188"/>
            <a:chExt cx="76200" cy="663576"/>
          </a:xfrm>
        </p:grpSpPr>
        <p:sp>
          <p:nvSpPr>
            <p:cNvPr id="35" name="Flowchart: Connector 34"/>
            <p:cNvSpPr/>
            <p:nvPr/>
          </p:nvSpPr>
          <p:spPr>
            <a:xfrm>
              <a:off x="10439400" y="5437188"/>
              <a:ext cx="76200" cy="1031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Connector 35"/>
            <p:cNvSpPr/>
            <p:nvPr/>
          </p:nvSpPr>
          <p:spPr>
            <a:xfrm>
              <a:off x="10439400" y="5235576"/>
              <a:ext cx="76200" cy="1031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lowchart: Connector 36"/>
            <p:cNvSpPr/>
            <p:nvPr/>
          </p:nvSpPr>
          <p:spPr>
            <a:xfrm>
              <a:off x="10439400" y="5056188"/>
              <a:ext cx="76200" cy="1031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lowchart: Connector 37"/>
            <p:cNvSpPr/>
            <p:nvPr/>
          </p:nvSpPr>
          <p:spPr>
            <a:xfrm>
              <a:off x="10439400" y="5616576"/>
              <a:ext cx="76200" cy="1031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p:cNvGrpSpPr/>
          <p:nvPr/>
        </p:nvGrpSpPr>
        <p:grpSpPr>
          <a:xfrm>
            <a:off x="11353800" y="4545012"/>
            <a:ext cx="838200" cy="103189"/>
            <a:chOff x="12115800" y="4441824"/>
            <a:chExt cx="838200" cy="103188"/>
          </a:xfrm>
        </p:grpSpPr>
        <p:sp>
          <p:nvSpPr>
            <p:cNvPr id="47" name="Flowchart: Connector 46"/>
            <p:cNvSpPr/>
            <p:nvPr/>
          </p:nvSpPr>
          <p:spPr>
            <a:xfrm>
              <a:off x="12115800" y="4441824"/>
              <a:ext cx="76200" cy="1031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Connector 47"/>
            <p:cNvSpPr/>
            <p:nvPr/>
          </p:nvSpPr>
          <p:spPr>
            <a:xfrm>
              <a:off x="12268200" y="4441824"/>
              <a:ext cx="76200" cy="1031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Connector 48"/>
            <p:cNvSpPr/>
            <p:nvPr/>
          </p:nvSpPr>
          <p:spPr>
            <a:xfrm>
              <a:off x="12420600" y="4441824"/>
              <a:ext cx="76200" cy="1031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lowchart: Connector 49"/>
            <p:cNvSpPr/>
            <p:nvPr/>
          </p:nvSpPr>
          <p:spPr>
            <a:xfrm>
              <a:off x="12573000" y="4441824"/>
              <a:ext cx="76200" cy="1031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lowchart: Connector 50"/>
            <p:cNvSpPr/>
            <p:nvPr/>
          </p:nvSpPr>
          <p:spPr>
            <a:xfrm>
              <a:off x="12725400" y="4441824"/>
              <a:ext cx="76200" cy="1031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lowchart: Connector 51"/>
            <p:cNvSpPr/>
            <p:nvPr/>
          </p:nvSpPr>
          <p:spPr>
            <a:xfrm>
              <a:off x="12877800" y="4441824"/>
              <a:ext cx="76200" cy="1031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 name="Flowchart: Terminator 84"/>
          <p:cNvSpPr/>
          <p:nvPr/>
        </p:nvSpPr>
        <p:spPr>
          <a:xfrm>
            <a:off x="8277044" y="2209800"/>
            <a:ext cx="790755" cy="279002"/>
          </a:xfrm>
          <a:prstGeom prst="flowChartTerminator">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US" sz="1000" dirty="0"/>
              <a:t>Sub Work</a:t>
            </a:r>
          </a:p>
        </p:txBody>
      </p:sp>
      <p:sp>
        <p:nvSpPr>
          <p:cNvPr id="89" name="Flowchart: Terminator 88"/>
          <p:cNvSpPr/>
          <p:nvPr/>
        </p:nvSpPr>
        <p:spPr>
          <a:xfrm>
            <a:off x="9343844" y="2209800"/>
            <a:ext cx="790755" cy="279002"/>
          </a:xfrm>
          <a:prstGeom prst="flowChartTerminator">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US" sz="1000" dirty="0"/>
              <a:t>Sub Work</a:t>
            </a:r>
          </a:p>
        </p:txBody>
      </p:sp>
      <p:sp>
        <p:nvSpPr>
          <p:cNvPr id="90" name="Flowchart: Terminator 89"/>
          <p:cNvSpPr/>
          <p:nvPr/>
        </p:nvSpPr>
        <p:spPr>
          <a:xfrm>
            <a:off x="10439399" y="2209800"/>
            <a:ext cx="790755" cy="279002"/>
          </a:xfrm>
          <a:prstGeom prst="flowChartTerminator">
            <a:avLst/>
          </a:prstGeom>
        </p:spPr>
        <p:style>
          <a:lnRef idx="1">
            <a:schemeClr val="dk1"/>
          </a:lnRef>
          <a:fillRef idx="2">
            <a:schemeClr val="dk1"/>
          </a:fillRef>
          <a:effectRef idx="1">
            <a:schemeClr val="dk1"/>
          </a:effectRef>
          <a:fontRef idx="minor">
            <a:schemeClr val="dk1"/>
          </a:fontRef>
        </p:style>
        <p:txBody>
          <a:bodyPr lIns="91440" tIns="45720" rIns="91440" bIns="45720" rtlCol="0" anchor="ctr"/>
          <a:lstStyle/>
          <a:p>
            <a:pPr algn="ctr"/>
            <a:r>
              <a:rPr lang="en-US" sz="1000" dirty="0"/>
              <a:t>Sub Work</a:t>
            </a:r>
          </a:p>
        </p:txBody>
      </p:sp>
      <p:sp>
        <p:nvSpPr>
          <p:cNvPr id="91" name="Flowchart: Terminator 90"/>
          <p:cNvSpPr/>
          <p:nvPr/>
        </p:nvSpPr>
        <p:spPr>
          <a:xfrm>
            <a:off x="12315644" y="2209800"/>
            <a:ext cx="790755" cy="279002"/>
          </a:xfrm>
          <a:prstGeom prst="flowChartTerminator">
            <a:avLst/>
          </a:prstGeom>
        </p:spPr>
        <p:style>
          <a:lnRef idx="1">
            <a:schemeClr val="accent6"/>
          </a:lnRef>
          <a:fillRef idx="2">
            <a:schemeClr val="accent6"/>
          </a:fillRef>
          <a:effectRef idx="1">
            <a:schemeClr val="accent6"/>
          </a:effectRef>
          <a:fontRef idx="minor">
            <a:schemeClr val="dk1"/>
          </a:fontRef>
        </p:style>
        <p:txBody>
          <a:bodyPr lIns="91440" tIns="45720" rIns="91440" bIns="45720" rtlCol="0" anchor="ctr"/>
          <a:lstStyle/>
          <a:p>
            <a:pPr algn="ctr"/>
            <a:r>
              <a:rPr lang="en-US" sz="1000" dirty="0"/>
              <a:t>Sub Work</a:t>
            </a:r>
          </a:p>
        </p:txBody>
      </p:sp>
      <p:sp>
        <p:nvSpPr>
          <p:cNvPr id="92" name="Flowchart: Terminator 91"/>
          <p:cNvSpPr/>
          <p:nvPr/>
        </p:nvSpPr>
        <p:spPr>
          <a:xfrm>
            <a:off x="9372599" y="3302398"/>
            <a:ext cx="790755" cy="279002"/>
          </a:xfrm>
          <a:prstGeom prst="flowChartTerminator">
            <a:avLst/>
          </a:prstGeom>
        </p:spPr>
        <p:style>
          <a:lnRef idx="1">
            <a:schemeClr val="accent4"/>
          </a:lnRef>
          <a:fillRef idx="2">
            <a:schemeClr val="accent4"/>
          </a:fillRef>
          <a:effectRef idx="1">
            <a:schemeClr val="accent4"/>
          </a:effectRef>
          <a:fontRef idx="minor">
            <a:schemeClr val="dk1"/>
          </a:fontRef>
        </p:style>
        <p:txBody>
          <a:bodyPr lIns="91440" tIns="45720" rIns="91440" bIns="45720" rtlCol="0" anchor="ctr"/>
          <a:lstStyle/>
          <a:p>
            <a:pPr algn="ctr"/>
            <a:r>
              <a:rPr lang="en-US" sz="1000" dirty="0"/>
              <a:t>Sub Work</a:t>
            </a:r>
          </a:p>
        </p:txBody>
      </p:sp>
      <p:sp>
        <p:nvSpPr>
          <p:cNvPr id="93" name="Flowchart: Terminator 92"/>
          <p:cNvSpPr/>
          <p:nvPr/>
        </p:nvSpPr>
        <p:spPr>
          <a:xfrm>
            <a:off x="8305799" y="3302398"/>
            <a:ext cx="790755" cy="279002"/>
          </a:xfrm>
          <a:prstGeom prst="flowChartTerminator">
            <a:avLst/>
          </a:prstGeom>
        </p:spPr>
        <p:style>
          <a:lnRef idx="1">
            <a:schemeClr val="accent6"/>
          </a:lnRef>
          <a:fillRef idx="2">
            <a:schemeClr val="accent6"/>
          </a:fillRef>
          <a:effectRef idx="1">
            <a:schemeClr val="accent6"/>
          </a:effectRef>
          <a:fontRef idx="minor">
            <a:schemeClr val="dk1"/>
          </a:fontRef>
        </p:style>
        <p:txBody>
          <a:bodyPr lIns="91440" tIns="45720" rIns="91440" bIns="45720" rtlCol="0" anchor="ctr"/>
          <a:lstStyle/>
          <a:p>
            <a:pPr algn="ctr"/>
            <a:r>
              <a:rPr lang="en-US" sz="1000" dirty="0"/>
              <a:t>Sub Work</a:t>
            </a:r>
          </a:p>
        </p:txBody>
      </p:sp>
      <p:sp>
        <p:nvSpPr>
          <p:cNvPr id="94" name="Flowchart: Terminator 93"/>
          <p:cNvSpPr/>
          <p:nvPr/>
        </p:nvSpPr>
        <p:spPr>
          <a:xfrm>
            <a:off x="9372599" y="4445398"/>
            <a:ext cx="790755" cy="279002"/>
          </a:xfrm>
          <a:prstGeom prst="flowChartTerminator">
            <a:avLst/>
          </a:prstGeom>
        </p:spPr>
        <p:style>
          <a:lnRef idx="1">
            <a:schemeClr val="accent4"/>
          </a:lnRef>
          <a:fillRef idx="2">
            <a:schemeClr val="accent4"/>
          </a:fillRef>
          <a:effectRef idx="1">
            <a:schemeClr val="accent4"/>
          </a:effectRef>
          <a:fontRef idx="minor">
            <a:schemeClr val="dk1"/>
          </a:fontRef>
        </p:style>
        <p:txBody>
          <a:bodyPr lIns="91440" tIns="45720" rIns="91440" bIns="45720" rtlCol="0" anchor="ctr"/>
          <a:lstStyle/>
          <a:p>
            <a:pPr algn="ctr"/>
            <a:r>
              <a:rPr lang="en-US" sz="1000" dirty="0"/>
              <a:t>Sub Work</a:t>
            </a:r>
          </a:p>
        </p:txBody>
      </p:sp>
      <p:sp>
        <p:nvSpPr>
          <p:cNvPr id="95" name="Flowchart: Terminator 94"/>
          <p:cNvSpPr/>
          <p:nvPr/>
        </p:nvSpPr>
        <p:spPr>
          <a:xfrm>
            <a:off x="9372599" y="6248400"/>
            <a:ext cx="790755" cy="279002"/>
          </a:xfrm>
          <a:prstGeom prst="flowChartTerminator">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US" sz="1000" dirty="0"/>
              <a:t>Sub Work</a:t>
            </a:r>
          </a:p>
        </p:txBody>
      </p:sp>
      <p:sp>
        <p:nvSpPr>
          <p:cNvPr id="96" name="Flowchart: Terminator 95"/>
          <p:cNvSpPr/>
          <p:nvPr/>
        </p:nvSpPr>
        <p:spPr>
          <a:xfrm>
            <a:off x="8353244" y="4445398"/>
            <a:ext cx="790755" cy="279002"/>
          </a:xfrm>
          <a:prstGeom prst="flowChartTerminator">
            <a:avLst/>
          </a:prstGeom>
        </p:spPr>
        <p:style>
          <a:lnRef idx="1">
            <a:schemeClr val="accent6"/>
          </a:lnRef>
          <a:fillRef idx="2">
            <a:schemeClr val="accent6"/>
          </a:fillRef>
          <a:effectRef idx="1">
            <a:schemeClr val="accent6"/>
          </a:effectRef>
          <a:fontRef idx="minor">
            <a:schemeClr val="dk1"/>
          </a:fontRef>
        </p:style>
        <p:txBody>
          <a:bodyPr lIns="91440" tIns="45720" rIns="91440" bIns="45720" rtlCol="0" anchor="ctr"/>
          <a:lstStyle/>
          <a:p>
            <a:pPr algn="ctr"/>
            <a:r>
              <a:rPr lang="en-US" sz="1000" dirty="0"/>
              <a:t>Sub Work</a:t>
            </a:r>
          </a:p>
        </p:txBody>
      </p:sp>
      <p:sp>
        <p:nvSpPr>
          <p:cNvPr id="97" name="Flowchart: Terminator 96"/>
          <p:cNvSpPr/>
          <p:nvPr/>
        </p:nvSpPr>
        <p:spPr>
          <a:xfrm>
            <a:off x="8353244" y="6248400"/>
            <a:ext cx="790755" cy="279002"/>
          </a:xfrm>
          <a:prstGeom prst="flowChartTerminator">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US" sz="1000" dirty="0"/>
              <a:t>Sub Work</a:t>
            </a:r>
          </a:p>
        </p:txBody>
      </p:sp>
      <p:sp>
        <p:nvSpPr>
          <p:cNvPr id="98" name="Flowchart: Terminator 97"/>
          <p:cNvSpPr/>
          <p:nvPr/>
        </p:nvSpPr>
        <p:spPr>
          <a:xfrm>
            <a:off x="10410644" y="3302398"/>
            <a:ext cx="790755" cy="279002"/>
          </a:xfrm>
          <a:prstGeom prst="flowChartTerminator">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US" sz="1000" dirty="0"/>
              <a:t>Sub Work</a:t>
            </a:r>
          </a:p>
        </p:txBody>
      </p:sp>
      <p:sp>
        <p:nvSpPr>
          <p:cNvPr id="99" name="Flowchart: Terminator 98"/>
          <p:cNvSpPr/>
          <p:nvPr/>
        </p:nvSpPr>
        <p:spPr>
          <a:xfrm>
            <a:off x="10410644" y="4445398"/>
            <a:ext cx="790755" cy="279002"/>
          </a:xfrm>
          <a:prstGeom prst="flowChartTerminator">
            <a:avLst/>
          </a:prstGeom>
        </p:spPr>
        <p:style>
          <a:lnRef idx="1">
            <a:schemeClr val="dk1"/>
          </a:lnRef>
          <a:fillRef idx="2">
            <a:schemeClr val="dk1"/>
          </a:fillRef>
          <a:effectRef idx="1">
            <a:schemeClr val="dk1"/>
          </a:effectRef>
          <a:fontRef idx="minor">
            <a:schemeClr val="dk1"/>
          </a:fontRef>
        </p:style>
        <p:txBody>
          <a:bodyPr lIns="91440" tIns="45720" rIns="91440" bIns="45720" rtlCol="0" anchor="ctr"/>
          <a:lstStyle/>
          <a:p>
            <a:pPr algn="ctr"/>
            <a:r>
              <a:rPr lang="en-US" sz="1000" dirty="0"/>
              <a:t>Sub Work</a:t>
            </a:r>
          </a:p>
        </p:txBody>
      </p:sp>
      <p:sp>
        <p:nvSpPr>
          <p:cNvPr id="100" name="Flowchart: Terminator 99"/>
          <p:cNvSpPr/>
          <p:nvPr/>
        </p:nvSpPr>
        <p:spPr>
          <a:xfrm>
            <a:off x="10410644" y="6248400"/>
            <a:ext cx="790755" cy="279002"/>
          </a:xfrm>
          <a:prstGeom prst="flowChartTerminator">
            <a:avLst/>
          </a:prstGeom>
        </p:spPr>
        <p:style>
          <a:lnRef idx="1">
            <a:schemeClr val="dk1"/>
          </a:lnRef>
          <a:fillRef idx="2">
            <a:schemeClr val="dk1"/>
          </a:fillRef>
          <a:effectRef idx="1">
            <a:schemeClr val="dk1"/>
          </a:effectRef>
          <a:fontRef idx="minor">
            <a:schemeClr val="dk1"/>
          </a:fontRef>
        </p:style>
        <p:txBody>
          <a:bodyPr lIns="91440" tIns="45720" rIns="91440" bIns="45720" rtlCol="0" anchor="ctr"/>
          <a:lstStyle/>
          <a:p>
            <a:pPr algn="ctr"/>
            <a:r>
              <a:rPr lang="en-US" sz="1000" dirty="0"/>
              <a:t>Sub Work</a:t>
            </a:r>
          </a:p>
        </p:txBody>
      </p:sp>
      <p:sp>
        <p:nvSpPr>
          <p:cNvPr id="101" name="Flowchart: Terminator 100"/>
          <p:cNvSpPr/>
          <p:nvPr/>
        </p:nvSpPr>
        <p:spPr>
          <a:xfrm>
            <a:off x="12315644" y="3302398"/>
            <a:ext cx="790755" cy="279002"/>
          </a:xfrm>
          <a:prstGeom prst="flowChartTerminator">
            <a:avLst/>
          </a:prstGeom>
        </p:spPr>
        <p:style>
          <a:lnRef idx="1">
            <a:schemeClr val="dk1"/>
          </a:lnRef>
          <a:fillRef idx="2">
            <a:schemeClr val="dk1"/>
          </a:fillRef>
          <a:effectRef idx="1">
            <a:schemeClr val="dk1"/>
          </a:effectRef>
          <a:fontRef idx="minor">
            <a:schemeClr val="dk1"/>
          </a:fontRef>
        </p:style>
        <p:txBody>
          <a:bodyPr lIns="91440" tIns="45720" rIns="91440" bIns="45720" rtlCol="0" anchor="ctr"/>
          <a:lstStyle/>
          <a:p>
            <a:pPr algn="ctr"/>
            <a:r>
              <a:rPr lang="en-US" sz="1000" dirty="0"/>
              <a:t>Sub Work</a:t>
            </a:r>
          </a:p>
        </p:txBody>
      </p:sp>
      <p:sp>
        <p:nvSpPr>
          <p:cNvPr id="102" name="Flowchart: Terminator 101"/>
          <p:cNvSpPr/>
          <p:nvPr/>
        </p:nvSpPr>
        <p:spPr>
          <a:xfrm>
            <a:off x="12315644" y="4445398"/>
            <a:ext cx="790755" cy="279002"/>
          </a:xfrm>
          <a:prstGeom prst="flowChartTerminator">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US" sz="1000" dirty="0"/>
              <a:t>Sub Work</a:t>
            </a:r>
          </a:p>
        </p:txBody>
      </p:sp>
      <p:sp>
        <p:nvSpPr>
          <p:cNvPr id="103" name="Flowchart: Terminator 102"/>
          <p:cNvSpPr/>
          <p:nvPr/>
        </p:nvSpPr>
        <p:spPr>
          <a:xfrm>
            <a:off x="12315644" y="6248400"/>
            <a:ext cx="790755" cy="279002"/>
          </a:xfrm>
          <a:prstGeom prst="flowChartTerminator">
            <a:avLst/>
          </a:prstGeom>
        </p:spPr>
        <p:style>
          <a:lnRef idx="1">
            <a:schemeClr val="accent4"/>
          </a:lnRef>
          <a:fillRef idx="2">
            <a:schemeClr val="accent4"/>
          </a:fillRef>
          <a:effectRef idx="1">
            <a:schemeClr val="accent4"/>
          </a:effectRef>
          <a:fontRef idx="minor">
            <a:schemeClr val="dk1"/>
          </a:fontRef>
        </p:style>
        <p:txBody>
          <a:bodyPr lIns="91440" tIns="45720" rIns="91440" bIns="45720" rtlCol="0" anchor="ctr"/>
          <a:lstStyle/>
          <a:p>
            <a:pPr algn="ctr"/>
            <a:r>
              <a:rPr lang="en-US" sz="1000" dirty="0"/>
              <a:t>Sub Work</a:t>
            </a:r>
          </a:p>
        </p:txBody>
      </p:sp>
      <p:grpSp>
        <p:nvGrpSpPr>
          <p:cNvPr id="109" name="Group 108"/>
          <p:cNvGrpSpPr/>
          <p:nvPr/>
        </p:nvGrpSpPr>
        <p:grpSpPr>
          <a:xfrm>
            <a:off x="5638800" y="3162301"/>
            <a:ext cx="2347832" cy="2743200"/>
            <a:chOff x="5729368" y="3505200"/>
            <a:chExt cx="2347832" cy="2743200"/>
          </a:xfrm>
        </p:grpSpPr>
        <p:pic>
          <p:nvPicPr>
            <p:cNvPr id="3074" name="Picture 2" descr="E:\Images\Servers\Home-Server-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9368" y="3505200"/>
              <a:ext cx="2043032" cy="2438400"/>
            </a:xfrm>
            <a:prstGeom prst="rect">
              <a:avLst/>
            </a:prstGeom>
            <a:noFill/>
            <a:ln>
              <a:noFill/>
            </a:ln>
          </p:spPr>
          <p:style>
            <a:lnRef idx="1">
              <a:schemeClr val="accent3"/>
            </a:lnRef>
            <a:fillRef idx="3">
              <a:schemeClr val="accent3"/>
            </a:fillRef>
            <a:effectRef idx="2">
              <a:schemeClr val="accent3"/>
            </a:effectRef>
            <a:fontRef idx="minor">
              <a:schemeClr val="lt1"/>
            </a:fontRef>
          </p:style>
        </p:pic>
        <p:pic>
          <p:nvPicPr>
            <p:cNvPr id="106" name="Picture 2" descr="E:\Images\Servers\Home-Server-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1768" y="3657600"/>
              <a:ext cx="2043032" cy="2438400"/>
            </a:xfrm>
            <a:prstGeom prst="rect">
              <a:avLst/>
            </a:prstGeom>
            <a:noFill/>
            <a:ln>
              <a:noFill/>
            </a:ln>
          </p:spPr>
          <p:style>
            <a:lnRef idx="1">
              <a:schemeClr val="accent3"/>
            </a:lnRef>
            <a:fillRef idx="3">
              <a:schemeClr val="accent3"/>
            </a:fillRef>
            <a:effectRef idx="2">
              <a:schemeClr val="accent3"/>
            </a:effectRef>
            <a:fontRef idx="minor">
              <a:schemeClr val="lt1"/>
            </a:fontRef>
          </p:style>
        </p:pic>
        <p:pic>
          <p:nvPicPr>
            <p:cNvPr id="107" name="Picture 2" descr="E:\Images\Servers\Home-Server-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4168" y="3810000"/>
              <a:ext cx="2043032" cy="2438400"/>
            </a:xfrm>
            <a:prstGeom prst="rect">
              <a:avLst/>
            </a:prstGeom>
            <a:noFill/>
            <a:ln>
              <a:noFill/>
            </a:ln>
          </p:spPr>
          <p:style>
            <a:lnRef idx="1">
              <a:schemeClr val="accent3"/>
            </a:lnRef>
            <a:fillRef idx="3">
              <a:schemeClr val="accent3"/>
            </a:fillRef>
            <a:effectRef idx="2">
              <a:schemeClr val="accent3"/>
            </a:effectRef>
            <a:fontRef idx="minor">
              <a:schemeClr val="lt1"/>
            </a:fontRef>
          </p:style>
        </p:pic>
      </p:grpSp>
      <p:sp>
        <p:nvSpPr>
          <p:cNvPr id="3" name="Striped Right Arrow 2"/>
          <p:cNvSpPr/>
          <p:nvPr/>
        </p:nvSpPr>
        <p:spPr>
          <a:xfrm>
            <a:off x="2667001" y="4191000"/>
            <a:ext cx="1447800" cy="811213"/>
          </a:xfrm>
          <a:prstGeom prst="stripedRightArrow">
            <a:avLst/>
          </a:prstGeom>
        </p:spPr>
        <p:style>
          <a:lnRef idx="1">
            <a:schemeClr val="dk1"/>
          </a:lnRef>
          <a:fillRef idx="2">
            <a:schemeClr val="dk1"/>
          </a:fillRef>
          <a:effectRef idx="1">
            <a:schemeClr val="dk1"/>
          </a:effectRef>
          <a:fontRef idx="minor">
            <a:schemeClr val="dk1"/>
          </a:fontRef>
        </p:style>
        <p:txBody>
          <a:bodyPr lIns="91440" tIns="45720" rIns="91440" bIns="45720" rtlCol="0" anchor="ctr"/>
          <a:lstStyle/>
          <a:p>
            <a:pPr algn="ctr"/>
            <a:r>
              <a:rPr lang="en-US" dirty="0"/>
              <a:t>Work</a:t>
            </a:r>
          </a:p>
        </p:txBody>
      </p:sp>
      <p:grpSp>
        <p:nvGrpSpPr>
          <p:cNvPr id="116" name="Group 115"/>
          <p:cNvGrpSpPr/>
          <p:nvPr/>
        </p:nvGrpSpPr>
        <p:grpSpPr>
          <a:xfrm>
            <a:off x="11353800" y="6324601"/>
            <a:ext cx="838200" cy="103189"/>
            <a:chOff x="12115800" y="4441824"/>
            <a:chExt cx="838200" cy="103188"/>
          </a:xfrm>
        </p:grpSpPr>
        <p:sp>
          <p:nvSpPr>
            <p:cNvPr id="117" name="Flowchart: Connector 116"/>
            <p:cNvSpPr/>
            <p:nvPr/>
          </p:nvSpPr>
          <p:spPr>
            <a:xfrm>
              <a:off x="12115800" y="4441824"/>
              <a:ext cx="76200" cy="1031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lowchart: Connector 117"/>
            <p:cNvSpPr/>
            <p:nvPr/>
          </p:nvSpPr>
          <p:spPr>
            <a:xfrm>
              <a:off x="12268200" y="4441824"/>
              <a:ext cx="76200" cy="1031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lowchart: Connector 118"/>
            <p:cNvSpPr/>
            <p:nvPr/>
          </p:nvSpPr>
          <p:spPr>
            <a:xfrm>
              <a:off x="12420600" y="4441824"/>
              <a:ext cx="76200" cy="1031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lowchart: Connector 119"/>
            <p:cNvSpPr/>
            <p:nvPr/>
          </p:nvSpPr>
          <p:spPr>
            <a:xfrm>
              <a:off x="12573000" y="4441824"/>
              <a:ext cx="76200" cy="1031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lowchart: Connector 120"/>
            <p:cNvSpPr/>
            <p:nvPr/>
          </p:nvSpPr>
          <p:spPr>
            <a:xfrm>
              <a:off x="12725400" y="4441824"/>
              <a:ext cx="76200" cy="1031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lowchart: Connector 121"/>
            <p:cNvSpPr/>
            <p:nvPr/>
          </p:nvSpPr>
          <p:spPr>
            <a:xfrm>
              <a:off x="12877800" y="4441824"/>
              <a:ext cx="76200" cy="1031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3" name="Group 122"/>
          <p:cNvGrpSpPr/>
          <p:nvPr/>
        </p:nvGrpSpPr>
        <p:grpSpPr>
          <a:xfrm>
            <a:off x="11353800" y="3402012"/>
            <a:ext cx="838200" cy="103189"/>
            <a:chOff x="12115800" y="4441824"/>
            <a:chExt cx="838200" cy="103188"/>
          </a:xfrm>
        </p:grpSpPr>
        <p:sp>
          <p:nvSpPr>
            <p:cNvPr id="124" name="Flowchart: Connector 123"/>
            <p:cNvSpPr/>
            <p:nvPr/>
          </p:nvSpPr>
          <p:spPr>
            <a:xfrm>
              <a:off x="12115800" y="4441824"/>
              <a:ext cx="76200" cy="1031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Flowchart: Connector 124"/>
            <p:cNvSpPr/>
            <p:nvPr/>
          </p:nvSpPr>
          <p:spPr>
            <a:xfrm>
              <a:off x="12268200" y="4441824"/>
              <a:ext cx="76200" cy="1031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lowchart: Connector 125"/>
            <p:cNvSpPr/>
            <p:nvPr/>
          </p:nvSpPr>
          <p:spPr>
            <a:xfrm>
              <a:off x="12420600" y="4441824"/>
              <a:ext cx="76200" cy="1031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lowchart: Connector 126"/>
            <p:cNvSpPr/>
            <p:nvPr/>
          </p:nvSpPr>
          <p:spPr>
            <a:xfrm>
              <a:off x="12573000" y="4441824"/>
              <a:ext cx="76200" cy="1031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lowchart: Connector 127"/>
            <p:cNvSpPr/>
            <p:nvPr/>
          </p:nvSpPr>
          <p:spPr>
            <a:xfrm>
              <a:off x="12725400" y="4441824"/>
              <a:ext cx="76200" cy="1031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Flowchart: Connector 128"/>
            <p:cNvSpPr/>
            <p:nvPr/>
          </p:nvSpPr>
          <p:spPr>
            <a:xfrm>
              <a:off x="12877800" y="4441824"/>
              <a:ext cx="76200" cy="1031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0" name="Group 129"/>
          <p:cNvGrpSpPr/>
          <p:nvPr/>
        </p:nvGrpSpPr>
        <p:grpSpPr>
          <a:xfrm>
            <a:off x="11353800" y="2286001"/>
            <a:ext cx="838200" cy="103189"/>
            <a:chOff x="12115800" y="4441824"/>
            <a:chExt cx="838200" cy="103188"/>
          </a:xfrm>
        </p:grpSpPr>
        <p:sp>
          <p:nvSpPr>
            <p:cNvPr id="131" name="Flowchart: Connector 130"/>
            <p:cNvSpPr/>
            <p:nvPr/>
          </p:nvSpPr>
          <p:spPr>
            <a:xfrm>
              <a:off x="12115800" y="4441824"/>
              <a:ext cx="76200" cy="1031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lowchart: Connector 131"/>
            <p:cNvSpPr/>
            <p:nvPr/>
          </p:nvSpPr>
          <p:spPr>
            <a:xfrm>
              <a:off x="12268200" y="4441824"/>
              <a:ext cx="76200" cy="1031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lowchart: Connector 132"/>
            <p:cNvSpPr/>
            <p:nvPr/>
          </p:nvSpPr>
          <p:spPr>
            <a:xfrm>
              <a:off x="12420600" y="4441824"/>
              <a:ext cx="76200" cy="1031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lowchart: Connector 133"/>
            <p:cNvSpPr/>
            <p:nvPr/>
          </p:nvSpPr>
          <p:spPr>
            <a:xfrm>
              <a:off x="12573000" y="4441824"/>
              <a:ext cx="76200" cy="1031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lowchart: Connector 134"/>
            <p:cNvSpPr/>
            <p:nvPr/>
          </p:nvSpPr>
          <p:spPr>
            <a:xfrm>
              <a:off x="12725400" y="4441824"/>
              <a:ext cx="76200" cy="1031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lowchart: Connector 135"/>
            <p:cNvSpPr/>
            <p:nvPr/>
          </p:nvSpPr>
          <p:spPr>
            <a:xfrm>
              <a:off x="12877800" y="4441824"/>
              <a:ext cx="76200" cy="1031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8" name="Group 137"/>
          <p:cNvGrpSpPr/>
          <p:nvPr/>
        </p:nvGrpSpPr>
        <p:grpSpPr>
          <a:xfrm>
            <a:off x="8686800" y="5051425"/>
            <a:ext cx="76200" cy="663576"/>
            <a:chOff x="10439400" y="5056188"/>
            <a:chExt cx="76200" cy="663576"/>
          </a:xfrm>
        </p:grpSpPr>
        <p:sp>
          <p:nvSpPr>
            <p:cNvPr id="139" name="Flowchart: Connector 138"/>
            <p:cNvSpPr/>
            <p:nvPr/>
          </p:nvSpPr>
          <p:spPr>
            <a:xfrm>
              <a:off x="10439400" y="5437188"/>
              <a:ext cx="76200" cy="1031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Flowchart: Connector 139"/>
            <p:cNvSpPr/>
            <p:nvPr/>
          </p:nvSpPr>
          <p:spPr>
            <a:xfrm>
              <a:off x="10439400" y="5235576"/>
              <a:ext cx="76200" cy="1031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lowchart: Connector 140"/>
            <p:cNvSpPr/>
            <p:nvPr/>
          </p:nvSpPr>
          <p:spPr>
            <a:xfrm>
              <a:off x="10439400" y="5056188"/>
              <a:ext cx="76200" cy="1031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lowchart: Connector 141"/>
            <p:cNvSpPr/>
            <p:nvPr/>
          </p:nvSpPr>
          <p:spPr>
            <a:xfrm>
              <a:off x="10439400" y="5616576"/>
              <a:ext cx="76200" cy="1031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3" name="Group 142"/>
          <p:cNvGrpSpPr/>
          <p:nvPr/>
        </p:nvGrpSpPr>
        <p:grpSpPr>
          <a:xfrm>
            <a:off x="10744200" y="5051425"/>
            <a:ext cx="76200" cy="663576"/>
            <a:chOff x="10439400" y="5056188"/>
            <a:chExt cx="76200" cy="663576"/>
          </a:xfrm>
        </p:grpSpPr>
        <p:sp>
          <p:nvSpPr>
            <p:cNvPr id="144" name="Flowchart: Connector 143"/>
            <p:cNvSpPr/>
            <p:nvPr/>
          </p:nvSpPr>
          <p:spPr>
            <a:xfrm>
              <a:off x="10439400" y="5437188"/>
              <a:ext cx="76200" cy="1031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lowchart: Connector 144"/>
            <p:cNvSpPr/>
            <p:nvPr/>
          </p:nvSpPr>
          <p:spPr>
            <a:xfrm>
              <a:off x="10439400" y="5235576"/>
              <a:ext cx="76200" cy="1031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lowchart: Connector 145"/>
            <p:cNvSpPr/>
            <p:nvPr/>
          </p:nvSpPr>
          <p:spPr>
            <a:xfrm>
              <a:off x="10439400" y="5056188"/>
              <a:ext cx="76200" cy="1031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lowchart: Connector 146"/>
            <p:cNvSpPr/>
            <p:nvPr/>
          </p:nvSpPr>
          <p:spPr>
            <a:xfrm>
              <a:off x="10439400" y="5616576"/>
              <a:ext cx="76200" cy="1031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8" name="Group 147"/>
          <p:cNvGrpSpPr/>
          <p:nvPr/>
        </p:nvGrpSpPr>
        <p:grpSpPr>
          <a:xfrm>
            <a:off x="12649200" y="5051425"/>
            <a:ext cx="76200" cy="663576"/>
            <a:chOff x="10439400" y="5056188"/>
            <a:chExt cx="76200" cy="663576"/>
          </a:xfrm>
        </p:grpSpPr>
        <p:sp>
          <p:nvSpPr>
            <p:cNvPr id="149" name="Flowchart: Connector 148"/>
            <p:cNvSpPr/>
            <p:nvPr/>
          </p:nvSpPr>
          <p:spPr>
            <a:xfrm>
              <a:off x="10439400" y="5437188"/>
              <a:ext cx="76200" cy="1031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lowchart: Connector 149"/>
            <p:cNvSpPr/>
            <p:nvPr/>
          </p:nvSpPr>
          <p:spPr>
            <a:xfrm>
              <a:off x="10439400" y="5235576"/>
              <a:ext cx="76200" cy="1031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lowchart: Connector 150"/>
            <p:cNvSpPr/>
            <p:nvPr/>
          </p:nvSpPr>
          <p:spPr>
            <a:xfrm>
              <a:off x="10439400" y="5056188"/>
              <a:ext cx="76200" cy="1031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lowchart: Connector 151"/>
            <p:cNvSpPr/>
            <p:nvPr/>
          </p:nvSpPr>
          <p:spPr>
            <a:xfrm>
              <a:off x="10439400" y="5616576"/>
              <a:ext cx="76200" cy="1031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4" name="Rectangle 113"/>
          <p:cNvSpPr/>
          <p:nvPr/>
        </p:nvSpPr>
        <p:spPr>
          <a:xfrm>
            <a:off x="6028020" y="5810877"/>
            <a:ext cx="1597104" cy="46166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24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mj-lt"/>
              </a:rPr>
              <a:t>Master(s)</a:t>
            </a:r>
          </a:p>
        </p:txBody>
      </p:sp>
      <p:sp>
        <p:nvSpPr>
          <p:cNvPr id="154" name="Rectangle 153"/>
          <p:cNvSpPr/>
          <p:nvPr/>
        </p:nvSpPr>
        <p:spPr>
          <a:xfrm>
            <a:off x="10180834" y="6705601"/>
            <a:ext cx="1706366" cy="46166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24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mj-lt"/>
              </a:rPr>
              <a:t>100 SLAVES</a:t>
            </a:r>
          </a:p>
        </p:txBody>
      </p:sp>
      <p:grpSp>
        <p:nvGrpSpPr>
          <p:cNvPr id="4" name="Group 3"/>
          <p:cNvGrpSpPr/>
          <p:nvPr/>
        </p:nvGrpSpPr>
        <p:grpSpPr>
          <a:xfrm>
            <a:off x="277264" y="3272325"/>
            <a:ext cx="2442675" cy="2823675"/>
            <a:chOff x="277263" y="3272325"/>
            <a:chExt cx="2442675" cy="2823674"/>
          </a:xfrm>
        </p:grpSpPr>
        <p:sp>
          <p:nvSpPr>
            <p:cNvPr id="156" name="Rectangle 155"/>
            <p:cNvSpPr/>
            <p:nvPr/>
          </p:nvSpPr>
          <p:spPr>
            <a:xfrm>
              <a:off x="1071239" y="5634334"/>
              <a:ext cx="854721" cy="46166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24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mj-lt"/>
                </a:rPr>
                <a:t>USER</a:t>
              </a:r>
            </a:p>
          </p:txBody>
        </p:sp>
        <p:pic>
          <p:nvPicPr>
            <p:cNvPr id="21505" name="Picture 1" descr="D:\Anish_Training_Data\Images\students images\admin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263" y="3272325"/>
              <a:ext cx="2442675" cy="2442675"/>
            </a:xfrm>
            <a:prstGeom prst="rect">
              <a:avLst/>
            </a:prstGeom>
            <a:noFill/>
            <a:extLst>
              <a:ext uri="{909E8E84-426E-40DD-AFC4-6F175D3DCCD1}">
                <a14:hiddenFill xmlns:a14="http://schemas.microsoft.com/office/drawing/2010/main">
                  <a:solidFill>
                    <a:srgbClr val="FFFFFF"/>
                  </a:solidFill>
                </a14:hiddenFill>
              </a:ext>
            </a:extLst>
          </p:spPr>
        </p:pic>
      </p:grpSp>
      <p:sp>
        <p:nvSpPr>
          <p:cNvPr id="105" name="Flowchart: Terminator 104"/>
          <p:cNvSpPr/>
          <p:nvPr/>
        </p:nvSpPr>
        <p:spPr>
          <a:xfrm>
            <a:off x="8277044" y="1877704"/>
            <a:ext cx="790755" cy="279002"/>
          </a:xfrm>
          <a:prstGeom prst="flowChartTerminator">
            <a:avLst/>
          </a:prstGeom>
        </p:spPr>
        <p:style>
          <a:lnRef idx="1">
            <a:schemeClr val="accent6"/>
          </a:lnRef>
          <a:fillRef idx="2">
            <a:schemeClr val="accent6"/>
          </a:fillRef>
          <a:effectRef idx="1">
            <a:schemeClr val="accent6"/>
          </a:effectRef>
          <a:fontRef idx="minor">
            <a:schemeClr val="dk1"/>
          </a:fontRef>
        </p:style>
        <p:txBody>
          <a:bodyPr lIns="91440" tIns="45720" rIns="91440" bIns="45720" rtlCol="0" anchor="ctr"/>
          <a:lstStyle/>
          <a:p>
            <a:pPr algn="ctr"/>
            <a:r>
              <a:rPr lang="en-US" sz="1000" dirty="0"/>
              <a:t>Sub Work</a:t>
            </a:r>
          </a:p>
        </p:txBody>
      </p:sp>
      <p:sp>
        <p:nvSpPr>
          <p:cNvPr id="108" name="Flowchart: Terminator 107"/>
          <p:cNvSpPr/>
          <p:nvPr/>
        </p:nvSpPr>
        <p:spPr>
          <a:xfrm>
            <a:off x="9343844" y="1877704"/>
            <a:ext cx="790755" cy="279002"/>
          </a:xfrm>
          <a:prstGeom prst="flowChartTerminator">
            <a:avLst/>
          </a:prstGeom>
        </p:spPr>
        <p:style>
          <a:lnRef idx="1">
            <a:schemeClr val="dk1"/>
          </a:lnRef>
          <a:fillRef idx="2">
            <a:schemeClr val="dk1"/>
          </a:fillRef>
          <a:effectRef idx="1">
            <a:schemeClr val="dk1"/>
          </a:effectRef>
          <a:fontRef idx="minor">
            <a:schemeClr val="dk1"/>
          </a:fontRef>
        </p:style>
        <p:txBody>
          <a:bodyPr lIns="91440" tIns="45720" rIns="91440" bIns="45720" rtlCol="0" anchor="ctr"/>
          <a:lstStyle/>
          <a:p>
            <a:pPr algn="ctr"/>
            <a:r>
              <a:rPr lang="en-US" sz="1000" dirty="0"/>
              <a:t>Sub Work</a:t>
            </a:r>
          </a:p>
        </p:txBody>
      </p:sp>
      <p:sp>
        <p:nvSpPr>
          <p:cNvPr id="110" name="Flowchart: Terminator 109"/>
          <p:cNvSpPr/>
          <p:nvPr/>
        </p:nvSpPr>
        <p:spPr>
          <a:xfrm>
            <a:off x="10439399" y="1877704"/>
            <a:ext cx="790755" cy="279002"/>
          </a:xfrm>
          <a:prstGeom prst="flowChartTerminator">
            <a:avLst/>
          </a:prstGeom>
        </p:spPr>
        <p:style>
          <a:lnRef idx="1">
            <a:schemeClr val="accent4"/>
          </a:lnRef>
          <a:fillRef idx="2">
            <a:schemeClr val="accent4"/>
          </a:fillRef>
          <a:effectRef idx="1">
            <a:schemeClr val="accent4"/>
          </a:effectRef>
          <a:fontRef idx="minor">
            <a:schemeClr val="dk1"/>
          </a:fontRef>
        </p:style>
        <p:txBody>
          <a:bodyPr lIns="91440" tIns="45720" rIns="91440" bIns="45720" rtlCol="0" anchor="ctr"/>
          <a:lstStyle/>
          <a:p>
            <a:pPr algn="ctr"/>
            <a:r>
              <a:rPr lang="en-US" sz="1000" dirty="0"/>
              <a:t>Sub Work</a:t>
            </a:r>
          </a:p>
        </p:txBody>
      </p:sp>
      <p:sp>
        <p:nvSpPr>
          <p:cNvPr id="112" name="Flowchart: Terminator 111"/>
          <p:cNvSpPr/>
          <p:nvPr/>
        </p:nvSpPr>
        <p:spPr>
          <a:xfrm>
            <a:off x="12315644" y="1877704"/>
            <a:ext cx="790755" cy="279002"/>
          </a:xfrm>
          <a:prstGeom prst="flowChartTerminator">
            <a:avLst/>
          </a:prstGeom>
        </p:spPr>
        <p:style>
          <a:lnRef idx="1">
            <a:schemeClr val="dk1"/>
          </a:lnRef>
          <a:fillRef idx="2">
            <a:schemeClr val="dk1"/>
          </a:fillRef>
          <a:effectRef idx="1">
            <a:schemeClr val="dk1"/>
          </a:effectRef>
          <a:fontRef idx="minor">
            <a:schemeClr val="dk1"/>
          </a:fontRef>
        </p:style>
        <p:txBody>
          <a:bodyPr lIns="91440" tIns="45720" rIns="91440" bIns="45720" rtlCol="0" anchor="ctr"/>
          <a:lstStyle/>
          <a:p>
            <a:pPr algn="ctr"/>
            <a:r>
              <a:rPr lang="en-US" sz="1000" dirty="0"/>
              <a:t>Sub Work</a:t>
            </a:r>
          </a:p>
        </p:txBody>
      </p:sp>
      <p:sp>
        <p:nvSpPr>
          <p:cNvPr id="115" name="Flowchart: Terminator 114"/>
          <p:cNvSpPr/>
          <p:nvPr/>
        </p:nvSpPr>
        <p:spPr>
          <a:xfrm>
            <a:off x="9372599" y="2970302"/>
            <a:ext cx="790755" cy="279002"/>
          </a:xfrm>
          <a:prstGeom prst="flowChartTerminator">
            <a:avLst/>
          </a:prstGeom>
        </p:spPr>
        <p:style>
          <a:lnRef idx="1">
            <a:schemeClr val="dk1"/>
          </a:lnRef>
          <a:fillRef idx="2">
            <a:schemeClr val="dk1"/>
          </a:fillRef>
          <a:effectRef idx="1">
            <a:schemeClr val="dk1"/>
          </a:effectRef>
          <a:fontRef idx="minor">
            <a:schemeClr val="dk1"/>
          </a:fontRef>
        </p:style>
        <p:txBody>
          <a:bodyPr lIns="91440" tIns="45720" rIns="91440" bIns="45720" rtlCol="0" anchor="ctr"/>
          <a:lstStyle/>
          <a:p>
            <a:pPr algn="ctr"/>
            <a:r>
              <a:rPr lang="en-US" sz="1000" dirty="0"/>
              <a:t>Sub Work</a:t>
            </a:r>
          </a:p>
        </p:txBody>
      </p:sp>
      <p:sp>
        <p:nvSpPr>
          <p:cNvPr id="137" name="Flowchart: Terminator 136"/>
          <p:cNvSpPr/>
          <p:nvPr/>
        </p:nvSpPr>
        <p:spPr>
          <a:xfrm>
            <a:off x="8305799" y="2970302"/>
            <a:ext cx="790755" cy="279002"/>
          </a:xfrm>
          <a:prstGeom prst="flowChartTerminator">
            <a:avLst/>
          </a:prstGeom>
        </p:spPr>
        <p:style>
          <a:lnRef idx="1">
            <a:schemeClr val="dk1"/>
          </a:lnRef>
          <a:fillRef idx="2">
            <a:schemeClr val="dk1"/>
          </a:fillRef>
          <a:effectRef idx="1">
            <a:schemeClr val="dk1"/>
          </a:effectRef>
          <a:fontRef idx="minor">
            <a:schemeClr val="dk1"/>
          </a:fontRef>
        </p:style>
        <p:txBody>
          <a:bodyPr lIns="91440" tIns="45720" rIns="91440" bIns="45720" rtlCol="0" anchor="ctr"/>
          <a:lstStyle/>
          <a:p>
            <a:pPr algn="ctr"/>
            <a:r>
              <a:rPr lang="en-US" sz="1000" dirty="0"/>
              <a:t>Sub Work</a:t>
            </a:r>
          </a:p>
        </p:txBody>
      </p:sp>
      <p:sp>
        <p:nvSpPr>
          <p:cNvPr id="153" name="Flowchart: Terminator 152"/>
          <p:cNvSpPr/>
          <p:nvPr/>
        </p:nvSpPr>
        <p:spPr>
          <a:xfrm>
            <a:off x="9372599" y="4113302"/>
            <a:ext cx="790755" cy="279002"/>
          </a:xfrm>
          <a:prstGeom prst="flowChartTerminator">
            <a:avLst/>
          </a:prstGeom>
        </p:spPr>
        <p:style>
          <a:lnRef idx="1">
            <a:schemeClr val="dk1"/>
          </a:lnRef>
          <a:fillRef idx="2">
            <a:schemeClr val="dk1"/>
          </a:fillRef>
          <a:effectRef idx="1">
            <a:schemeClr val="dk1"/>
          </a:effectRef>
          <a:fontRef idx="minor">
            <a:schemeClr val="dk1"/>
          </a:fontRef>
        </p:style>
        <p:txBody>
          <a:bodyPr lIns="91440" tIns="45720" rIns="91440" bIns="45720" rtlCol="0" anchor="ctr"/>
          <a:lstStyle/>
          <a:p>
            <a:pPr algn="ctr"/>
            <a:r>
              <a:rPr lang="en-US" sz="1000" dirty="0"/>
              <a:t>Sub Work</a:t>
            </a:r>
          </a:p>
        </p:txBody>
      </p:sp>
      <p:sp>
        <p:nvSpPr>
          <p:cNvPr id="155" name="Flowchart: Terminator 154"/>
          <p:cNvSpPr/>
          <p:nvPr/>
        </p:nvSpPr>
        <p:spPr>
          <a:xfrm>
            <a:off x="9372599" y="5916304"/>
            <a:ext cx="790755" cy="279002"/>
          </a:xfrm>
          <a:prstGeom prst="flowChartTerminator">
            <a:avLst/>
          </a:prstGeom>
        </p:spPr>
        <p:style>
          <a:lnRef idx="1">
            <a:schemeClr val="dk1"/>
          </a:lnRef>
          <a:fillRef idx="2">
            <a:schemeClr val="dk1"/>
          </a:fillRef>
          <a:effectRef idx="1">
            <a:schemeClr val="dk1"/>
          </a:effectRef>
          <a:fontRef idx="minor">
            <a:schemeClr val="dk1"/>
          </a:fontRef>
        </p:style>
        <p:txBody>
          <a:bodyPr lIns="91440" tIns="45720" rIns="91440" bIns="45720" rtlCol="0" anchor="ctr"/>
          <a:lstStyle/>
          <a:p>
            <a:pPr algn="ctr"/>
            <a:r>
              <a:rPr lang="en-US" sz="1000" dirty="0"/>
              <a:t>Sub Work</a:t>
            </a:r>
          </a:p>
        </p:txBody>
      </p:sp>
      <p:sp>
        <p:nvSpPr>
          <p:cNvPr id="157" name="Flowchart: Terminator 156"/>
          <p:cNvSpPr/>
          <p:nvPr/>
        </p:nvSpPr>
        <p:spPr>
          <a:xfrm>
            <a:off x="8353244" y="4113302"/>
            <a:ext cx="790755" cy="279002"/>
          </a:xfrm>
          <a:prstGeom prst="flowChartTerminator">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US" sz="1000" dirty="0"/>
              <a:t>Sub Work</a:t>
            </a:r>
          </a:p>
        </p:txBody>
      </p:sp>
      <p:sp>
        <p:nvSpPr>
          <p:cNvPr id="158" name="Flowchart: Terminator 157"/>
          <p:cNvSpPr/>
          <p:nvPr/>
        </p:nvSpPr>
        <p:spPr>
          <a:xfrm>
            <a:off x="8353244" y="5916304"/>
            <a:ext cx="790755" cy="279002"/>
          </a:xfrm>
          <a:prstGeom prst="flowChartTerminator">
            <a:avLst/>
          </a:prstGeom>
        </p:spPr>
        <p:style>
          <a:lnRef idx="1">
            <a:schemeClr val="accent4"/>
          </a:lnRef>
          <a:fillRef idx="2">
            <a:schemeClr val="accent4"/>
          </a:fillRef>
          <a:effectRef idx="1">
            <a:schemeClr val="accent4"/>
          </a:effectRef>
          <a:fontRef idx="minor">
            <a:schemeClr val="dk1"/>
          </a:fontRef>
        </p:style>
        <p:txBody>
          <a:bodyPr lIns="91440" tIns="45720" rIns="91440" bIns="45720" rtlCol="0" anchor="ctr"/>
          <a:lstStyle/>
          <a:p>
            <a:pPr algn="ctr"/>
            <a:r>
              <a:rPr lang="en-US" sz="1000" dirty="0"/>
              <a:t>Sub Work</a:t>
            </a:r>
          </a:p>
        </p:txBody>
      </p:sp>
      <p:sp>
        <p:nvSpPr>
          <p:cNvPr id="159" name="Flowchart: Terminator 158"/>
          <p:cNvSpPr/>
          <p:nvPr/>
        </p:nvSpPr>
        <p:spPr>
          <a:xfrm>
            <a:off x="10410644" y="2970302"/>
            <a:ext cx="790755" cy="279002"/>
          </a:xfrm>
          <a:prstGeom prst="flowChartTerminator">
            <a:avLst/>
          </a:prstGeom>
        </p:spPr>
        <p:style>
          <a:lnRef idx="1">
            <a:schemeClr val="accent6"/>
          </a:lnRef>
          <a:fillRef idx="2">
            <a:schemeClr val="accent6"/>
          </a:fillRef>
          <a:effectRef idx="1">
            <a:schemeClr val="accent6"/>
          </a:effectRef>
          <a:fontRef idx="minor">
            <a:schemeClr val="dk1"/>
          </a:fontRef>
        </p:style>
        <p:txBody>
          <a:bodyPr lIns="91440" tIns="45720" rIns="91440" bIns="45720" rtlCol="0" anchor="ctr"/>
          <a:lstStyle/>
          <a:p>
            <a:pPr algn="ctr"/>
            <a:r>
              <a:rPr lang="en-US" sz="1000" dirty="0"/>
              <a:t>Sub Work</a:t>
            </a:r>
          </a:p>
        </p:txBody>
      </p:sp>
      <p:sp>
        <p:nvSpPr>
          <p:cNvPr id="160" name="Flowchart: Terminator 159"/>
          <p:cNvSpPr/>
          <p:nvPr/>
        </p:nvSpPr>
        <p:spPr>
          <a:xfrm>
            <a:off x="10410644" y="4113302"/>
            <a:ext cx="790755" cy="279002"/>
          </a:xfrm>
          <a:prstGeom prst="flowChartTerminator">
            <a:avLst/>
          </a:prstGeom>
        </p:spPr>
        <p:style>
          <a:lnRef idx="1">
            <a:schemeClr val="dk1"/>
          </a:lnRef>
          <a:fillRef idx="2">
            <a:schemeClr val="dk1"/>
          </a:fillRef>
          <a:effectRef idx="1">
            <a:schemeClr val="dk1"/>
          </a:effectRef>
          <a:fontRef idx="minor">
            <a:schemeClr val="dk1"/>
          </a:fontRef>
        </p:style>
        <p:txBody>
          <a:bodyPr lIns="91440" tIns="45720" rIns="91440" bIns="45720" rtlCol="0" anchor="ctr"/>
          <a:lstStyle/>
          <a:p>
            <a:pPr algn="ctr"/>
            <a:r>
              <a:rPr lang="en-US" sz="1000" dirty="0"/>
              <a:t>Sub Work</a:t>
            </a:r>
          </a:p>
        </p:txBody>
      </p:sp>
      <p:sp>
        <p:nvSpPr>
          <p:cNvPr id="161" name="Flowchart: Terminator 160"/>
          <p:cNvSpPr/>
          <p:nvPr/>
        </p:nvSpPr>
        <p:spPr>
          <a:xfrm>
            <a:off x="10410644" y="5916304"/>
            <a:ext cx="790755" cy="279002"/>
          </a:xfrm>
          <a:prstGeom prst="flowChartTerminator">
            <a:avLst/>
          </a:prstGeom>
        </p:spPr>
        <p:style>
          <a:lnRef idx="1">
            <a:schemeClr val="accent6"/>
          </a:lnRef>
          <a:fillRef idx="2">
            <a:schemeClr val="accent6"/>
          </a:fillRef>
          <a:effectRef idx="1">
            <a:schemeClr val="accent6"/>
          </a:effectRef>
          <a:fontRef idx="minor">
            <a:schemeClr val="dk1"/>
          </a:fontRef>
        </p:style>
        <p:txBody>
          <a:bodyPr lIns="91440" tIns="45720" rIns="91440" bIns="45720" rtlCol="0" anchor="ctr"/>
          <a:lstStyle/>
          <a:p>
            <a:pPr algn="ctr"/>
            <a:r>
              <a:rPr lang="en-US" sz="1000" dirty="0"/>
              <a:t>Sub Work</a:t>
            </a:r>
          </a:p>
        </p:txBody>
      </p:sp>
      <p:sp>
        <p:nvSpPr>
          <p:cNvPr id="162" name="Flowchart: Terminator 161"/>
          <p:cNvSpPr/>
          <p:nvPr/>
        </p:nvSpPr>
        <p:spPr>
          <a:xfrm>
            <a:off x="12315644" y="2970302"/>
            <a:ext cx="790755" cy="279002"/>
          </a:xfrm>
          <a:prstGeom prst="flowChartTerminator">
            <a:avLst/>
          </a:prstGeom>
        </p:spPr>
        <p:style>
          <a:lnRef idx="1">
            <a:schemeClr val="accent4"/>
          </a:lnRef>
          <a:fillRef idx="2">
            <a:schemeClr val="accent4"/>
          </a:fillRef>
          <a:effectRef idx="1">
            <a:schemeClr val="accent4"/>
          </a:effectRef>
          <a:fontRef idx="minor">
            <a:schemeClr val="dk1"/>
          </a:fontRef>
        </p:style>
        <p:txBody>
          <a:bodyPr lIns="91440" tIns="45720" rIns="91440" bIns="45720" rtlCol="0" anchor="ctr"/>
          <a:lstStyle/>
          <a:p>
            <a:pPr algn="ctr"/>
            <a:r>
              <a:rPr lang="en-US" sz="1000" dirty="0"/>
              <a:t>Sub Work</a:t>
            </a:r>
          </a:p>
        </p:txBody>
      </p:sp>
      <p:sp>
        <p:nvSpPr>
          <p:cNvPr id="163" name="Flowchart: Terminator 162"/>
          <p:cNvSpPr/>
          <p:nvPr/>
        </p:nvSpPr>
        <p:spPr>
          <a:xfrm>
            <a:off x="12315644" y="4113302"/>
            <a:ext cx="790755" cy="279002"/>
          </a:xfrm>
          <a:prstGeom prst="flowChartTerminator">
            <a:avLst/>
          </a:prstGeom>
        </p:spPr>
        <p:style>
          <a:lnRef idx="1">
            <a:schemeClr val="dk1"/>
          </a:lnRef>
          <a:fillRef idx="2">
            <a:schemeClr val="dk1"/>
          </a:fillRef>
          <a:effectRef idx="1">
            <a:schemeClr val="dk1"/>
          </a:effectRef>
          <a:fontRef idx="minor">
            <a:schemeClr val="dk1"/>
          </a:fontRef>
        </p:style>
        <p:txBody>
          <a:bodyPr lIns="91440" tIns="45720" rIns="91440" bIns="45720" rtlCol="0" anchor="ctr"/>
          <a:lstStyle/>
          <a:p>
            <a:pPr algn="ctr"/>
            <a:r>
              <a:rPr lang="en-US" sz="1000" dirty="0"/>
              <a:t>Sub Work</a:t>
            </a:r>
          </a:p>
        </p:txBody>
      </p:sp>
      <p:sp>
        <p:nvSpPr>
          <p:cNvPr id="164" name="Flowchart: Terminator 163"/>
          <p:cNvSpPr/>
          <p:nvPr/>
        </p:nvSpPr>
        <p:spPr>
          <a:xfrm>
            <a:off x="12315644" y="5916304"/>
            <a:ext cx="790755" cy="279002"/>
          </a:xfrm>
          <a:prstGeom prst="flowChartTerminator">
            <a:avLst/>
          </a:prstGeom>
        </p:spPr>
        <p:style>
          <a:lnRef idx="1">
            <a:schemeClr val="accent4"/>
          </a:lnRef>
          <a:fillRef idx="2">
            <a:schemeClr val="accent4"/>
          </a:fillRef>
          <a:effectRef idx="1">
            <a:schemeClr val="accent4"/>
          </a:effectRef>
          <a:fontRef idx="minor">
            <a:schemeClr val="dk1"/>
          </a:fontRef>
        </p:style>
        <p:txBody>
          <a:bodyPr lIns="91440" tIns="45720" rIns="91440" bIns="45720" rtlCol="0" anchor="ctr"/>
          <a:lstStyle/>
          <a:p>
            <a:pPr algn="ctr"/>
            <a:r>
              <a:rPr lang="en-US" sz="1000" dirty="0"/>
              <a:t>Sub Work</a:t>
            </a:r>
          </a:p>
        </p:txBody>
      </p:sp>
      <p:sp>
        <p:nvSpPr>
          <p:cNvPr id="7" name="Title 6"/>
          <p:cNvSpPr>
            <a:spLocks noGrp="1"/>
          </p:cNvSpPr>
          <p:nvPr>
            <p:ph type="title"/>
          </p:nvPr>
        </p:nvSpPr>
        <p:spPr/>
        <p:txBody>
          <a:bodyPr/>
          <a:lstStyle/>
          <a:p>
            <a:r>
              <a:rPr lang="en-US" dirty="0"/>
              <a:t>Basic Hadoop Architecture</a:t>
            </a:r>
          </a:p>
        </p:txBody>
      </p:sp>
      <p:sp>
        <p:nvSpPr>
          <p:cNvPr id="2" name="TextBox 1">
            <a:extLst>
              <a:ext uri="{FF2B5EF4-FFF2-40B4-BE49-F238E27FC236}">
                <a16:creationId xmlns:a16="http://schemas.microsoft.com/office/drawing/2014/main" id="{1D0BEF51-7921-9A48-4471-50D6208D7D59}"/>
              </a:ext>
            </a:extLst>
          </p:cNvPr>
          <p:cNvSpPr txBox="1"/>
          <p:nvPr/>
        </p:nvSpPr>
        <p:spPr>
          <a:xfrm>
            <a:off x="457200" y="7620000"/>
            <a:ext cx="312906" cy="369332"/>
          </a:xfrm>
          <a:prstGeom prst="rect">
            <a:avLst/>
          </a:prstGeom>
          <a:noFill/>
        </p:spPr>
        <p:txBody>
          <a:bodyPr wrap="none" rtlCol="0">
            <a:spAutoFit/>
          </a:bodyPr>
          <a:lstStyle/>
          <a:p>
            <a:fld id="{D6921B60-5932-4444-96F9-C59B9A75E9CC}" type="slidenum">
              <a:rPr lang="en-IN" smtClean="0"/>
              <a:t>22</a:t>
            </a:fld>
            <a:endParaRPr lang="en-IN" dirty="0"/>
          </a:p>
        </p:txBody>
      </p:sp>
    </p:spTree>
    <p:extLst>
      <p:ext uri="{BB962C8B-B14F-4D97-AF65-F5344CB8AC3E}">
        <p14:creationId xmlns:p14="http://schemas.microsoft.com/office/powerpoint/2010/main" val="418676025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63" presetClass="path" presetSubtype="0" accel="50000" decel="50000" fill="hold" grpId="1" nodeType="clickEffect">
                                  <p:stCondLst>
                                    <p:cond delay="0"/>
                                  </p:stCondLst>
                                  <p:childTnLst>
                                    <p:animMotion origin="layout" path="M 5E-6 4.44444E-6 L 0.21355 4.44444E-6 " pathEditMode="relative" rAng="0" ptsTypes="AA">
                                      <p:cBhvr>
                                        <p:cTn id="13" dur="2000" fill="hold"/>
                                        <p:tgtEl>
                                          <p:spTgt spid="3"/>
                                        </p:tgtEl>
                                        <p:attrNameLst>
                                          <p:attrName>ppt_x</p:attrName>
                                          <p:attrName>ppt_y</p:attrName>
                                        </p:attrNameLst>
                                      </p:cBhvr>
                                      <p:rCtr x="10677" y="0"/>
                                    </p:animMotion>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85"/>
                                        </p:tgtEl>
                                        <p:attrNameLst>
                                          <p:attrName>style.visibility</p:attrName>
                                        </p:attrNameLst>
                                      </p:cBhvr>
                                      <p:to>
                                        <p:strVal val="visible"/>
                                      </p:to>
                                    </p:set>
                                    <p:animEffect transition="in" filter="fade">
                                      <p:cBhvr>
                                        <p:cTn id="18" dur="1000"/>
                                        <p:tgtEl>
                                          <p:spTgt spid="85"/>
                                        </p:tgtEl>
                                      </p:cBhvr>
                                    </p:animEffect>
                                    <p:anim calcmode="lin" valueType="num">
                                      <p:cBhvr>
                                        <p:cTn id="19" dur="1000" fill="hold"/>
                                        <p:tgtEl>
                                          <p:spTgt spid="85"/>
                                        </p:tgtEl>
                                        <p:attrNameLst>
                                          <p:attrName>ppt_x</p:attrName>
                                        </p:attrNameLst>
                                      </p:cBhvr>
                                      <p:tavLst>
                                        <p:tav tm="0">
                                          <p:val>
                                            <p:strVal val="#ppt_x"/>
                                          </p:val>
                                        </p:tav>
                                        <p:tav tm="100000">
                                          <p:val>
                                            <p:strVal val="#ppt_x"/>
                                          </p:val>
                                        </p:tav>
                                      </p:tavLst>
                                    </p:anim>
                                    <p:anim calcmode="lin" valueType="num">
                                      <p:cBhvr>
                                        <p:cTn id="20" dur="1000" fill="hold"/>
                                        <p:tgtEl>
                                          <p:spTgt spid="85"/>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89"/>
                                        </p:tgtEl>
                                        <p:attrNameLst>
                                          <p:attrName>style.visibility</p:attrName>
                                        </p:attrNameLst>
                                      </p:cBhvr>
                                      <p:to>
                                        <p:strVal val="visible"/>
                                      </p:to>
                                    </p:set>
                                    <p:animEffect transition="in" filter="fade">
                                      <p:cBhvr>
                                        <p:cTn id="23" dur="1000"/>
                                        <p:tgtEl>
                                          <p:spTgt spid="89"/>
                                        </p:tgtEl>
                                      </p:cBhvr>
                                    </p:animEffect>
                                    <p:anim calcmode="lin" valueType="num">
                                      <p:cBhvr>
                                        <p:cTn id="24" dur="1000" fill="hold"/>
                                        <p:tgtEl>
                                          <p:spTgt spid="89"/>
                                        </p:tgtEl>
                                        <p:attrNameLst>
                                          <p:attrName>ppt_x</p:attrName>
                                        </p:attrNameLst>
                                      </p:cBhvr>
                                      <p:tavLst>
                                        <p:tav tm="0">
                                          <p:val>
                                            <p:strVal val="#ppt_x"/>
                                          </p:val>
                                        </p:tav>
                                        <p:tav tm="100000">
                                          <p:val>
                                            <p:strVal val="#ppt_x"/>
                                          </p:val>
                                        </p:tav>
                                      </p:tavLst>
                                    </p:anim>
                                    <p:anim calcmode="lin" valueType="num">
                                      <p:cBhvr>
                                        <p:cTn id="25" dur="1000" fill="hold"/>
                                        <p:tgtEl>
                                          <p:spTgt spid="89"/>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90"/>
                                        </p:tgtEl>
                                        <p:attrNameLst>
                                          <p:attrName>style.visibility</p:attrName>
                                        </p:attrNameLst>
                                      </p:cBhvr>
                                      <p:to>
                                        <p:strVal val="visible"/>
                                      </p:to>
                                    </p:set>
                                    <p:animEffect transition="in" filter="fade">
                                      <p:cBhvr>
                                        <p:cTn id="28" dur="1000"/>
                                        <p:tgtEl>
                                          <p:spTgt spid="90"/>
                                        </p:tgtEl>
                                      </p:cBhvr>
                                    </p:animEffect>
                                    <p:anim calcmode="lin" valueType="num">
                                      <p:cBhvr>
                                        <p:cTn id="29" dur="1000" fill="hold"/>
                                        <p:tgtEl>
                                          <p:spTgt spid="90"/>
                                        </p:tgtEl>
                                        <p:attrNameLst>
                                          <p:attrName>ppt_x</p:attrName>
                                        </p:attrNameLst>
                                      </p:cBhvr>
                                      <p:tavLst>
                                        <p:tav tm="0">
                                          <p:val>
                                            <p:strVal val="#ppt_x"/>
                                          </p:val>
                                        </p:tav>
                                        <p:tav tm="100000">
                                          <p:val>
                                            <p:strVal val="#ppt_x"/>
                                          </p:val>
                                        </p:tav>
                                      </p:tavLst>
                                    </p:anim>
                                    <p:anim calcmode="lin" valueType="num">
                                      <p:cBhvr>
                                        <p:cTn id="30" dur="1000" fill="hold"/>
                                        <p:tgtEl>
                                          <p:spTgt spid="90"/>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91"/>
                                        </p:tgtEl>
                                        <p:attrNameLst>
                                          <p:attrName>style.visibility</p:attrName>
                                        </p:attrNameLst>
                                      </p:cBhvr>
                                      <p:to>
                                        <p:strVal val="visible"/>
                                      </p:to>
                                    </p:set>
                                    <p:animEffect transition="in" filter="fade">
                                      <p:cBhvr>
                                        <p:cTn id="33" dur="1000"/>
                                        <p:tgtEl>
                                          <p:spTgt spid="91"/>
                                        </p:tgtEl>
                                      </p:cBhvr>
                                    </p:animEffect>
                                    <p:anim calcmode="lin" valueType="num">
                                      <p:cBhvr>
                                        <p:cTn id="34" dur="1000" fill="hold"/>
                                        <p:tgtEl>
                                          <p:spTgt spid="91"/>
                                        </p:tgtEl>
                                        <p:attrNameLst>
                                          <p:attrName>ppt_x</p:attrName>
                                        </p:attrNameLst>
                                      </p:cBhvr>
                                      <p:tavLst>
                                        <p:tav tm="0">
                                          <p:val>
                                            <p:strVal val="#ppt_x"/>
                                          </p:val>
                                        </p:tav>
                                        <p:tav tm="100000">
                                          <p:val>
                                            <p:strVal val="#ppt_x"/>
                                          </p:val>
                                        </p:tav>
                                      </p:tavLst>
                                    </p:anim>
                                    <p:anim calcmode="lin" valueType="num">
                                      <p:cBhvr>
                                        <p:cTn id="35" dur="1000" fill="hold"/>
                                        <p:tgtEl>
                                          <p:spTgt spid="91"/>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93"/>
                                        </p:tgtEl>
                                        <p:attrNameLst>
                                          <p:attrName>style.visibility</p:attrName>
                                        </p:attrNameLst>
                                      </p:cBhvr>
                                      <p:to>
                                        <p:strVal val="visible"/>
                                      </p:to>
                                    </p:set>
                                    <p:animEffect transition="in" filter="fade">
                                      <p:cBhvr>
                                        <p:cTn id="38" dur="1000"/>
                                        <p:tgtEl>
                                          <p:spTgt spid="93"/>
                                        </p:tgtEl>
                                      </p:cBhvr>
                                    </p:animEffect>
                                    <p:anim calcmode="lin" valueType="num">
                                      <p:cBhvr>
                                        <p:cTn id="39" dur="1000" fill="hold"/>
                                        <p:tgtEl>
                                          <p:spTgt spid="93"/>
                                        </p:tgtEl>
                                        <p:attrNameLst>
                                          <p:attrName>ppt_x</p:attrName>
                                        </p:attrNameLst>
                                      </p:cBhvr>
                                      <p:tavLst>
                                        <p:tav tm="0">
                                          <p:val>
                                            <p:strVal val="#ppt_x"/>
                                          </p:val>
                                        </p:tav>
                                        <p:tav tm="100000">
                                          <p:val>
                                            <p:strVal val="#ppt_x"/>
                                          </p:val>
                                        </p:tav>
                                      </p:tavLst>
                                    </p:anim>
                                    <p:anim calcmode="lin" valueType="num">
                                      <p:cBhvr>
                                        <p:cTn id="40" dur="1000" fill="hold"/>
                                        <p:tgtEl>
                                          <p:spTgt spid="93"/>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92"/>
                                        </p:tgtEl>
                                        <p:attrNameLst>
                                          <p:attrName>style.visibility</p:attrName>
                                        </p:attrNameLst>
                                      </p:cBhvr>
                                      <p:to>
                                        <p:strVal val="visible"/>
                                      </p:to>
                                    </p:set>
                                    <p:animEffect transition="in" filter="fade">
                                      <p:cBhvr>
                                        <p:cTn id="43" dur="1000"/>
                                        <p:tgtEl>
                                          <p:spTgt spid="92"/>
                                        </p:tgtEl>
                                      </p:cBhvr>
                                    </p:animEffect>
                                    <p:anim calcmode="lin" valueType="num">
                                      <p:cBhvr>
                                        <p:cTn id="44" dur="1000" fill="hold"/>
                                        <p:tgtEl>
                                          <p:spTgt spid="92"/>
                                        </p:tgtEl>
                                        <p:attrNameLst>
                                          <p:attrName>ppt_x</p:attrName>
                                        </p:attrNameLst>
                                      </p:cBhvr>
                                      <p:tavLst>
                                        <p:tav tm="0">
                                          <p:val>
                                            <p:strVal val="#ppt_x"/>
                                          </p:val>
                                        </p:tav>
                                        <p:tav tm="100000">
                                          <p:val>
                                            <p:strVal val="#ppt_x"/>
                                          </p:val>
                                        </p:tav>
                                      </p:tavLst>
                                    </p:anim>
                                    <p:anim calcmode="lin" valueType="num">
                                      <p:cBhvr>
                                        <p:cTn id="45" dur="1000" fill="hold"/>
                                        <p:tgtEl>
                                          <p:spTgt spid="92"/>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98"/>
                                        </p:tgtEl>
                                        <p:attrNameLst>
                                          <p:attrName>style.visibility</p:attrName>
                                        </p:attrNameLst>
                                      </p:cBhvr>
                                      <p:to>
                                        <p:strVal val="visible"/>
                                      </p:to>
                                    </p:set>
                                    <p:animEffect transition="in" filter="fade">
                                      <p:cBhvr>
                                        <p:cTn id="48" dur="1000"/>
                                        <p:tgtEl>
                                          <p:spTgt spid="98"/>
                                        </p:tgtEl>
                                      </p:cBhvr>
                                    </p:animEffect>
                                    <p:anim calcmode="lin" valueType="num">
                                      <p:cBhvr>
                                        <p:cTn id="49" dur="1000" fill="hold"/>
                                        <p:tgtEl>
                                          <p:spTgt spid="98"/>
                                        </p:tgtEl>
                                        <p:attrNameLst>
                                          <p:attrName>ppt_x</p:attrName>
                                        </p:attrNameLst>
                                      </p:cBhvr>
                                      <p:tavLst>
                                        <p:tav tm="0">
                                          <p:val>
                                            <p:strVal val="#ppt_x"/>
                                          </p:val>
                                        </p:tav>
                                        <p:tav tm="100000">
                                          <p:val>
                                            <p:strVal val="#ppt_x"/>
                                          </p:val>
                                        </p:tav>
                                      </p:tavLst>
                                    </p:anim>
                                    <p:anim calcmode="lin" valueType="num">
                                      <p:cBhvr>
                                        <p:cTn id="50" dur="1000" fill="hold"/>
                                        <p:tgtEl>
                                          <p:spTgt spid="98"/>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101"/>
                                        </p:tgtEl>
                                        <p:attrNameLst>
                                          <p:attrName>style.visibility</p:attrName>
                                        </p:attrNameLst>
                                      </p:cBhvr>
                                      <p:to>
                                        <p:strVal val="visible"/>
                                      </p:to>
                                    </p:set>
                                    <p:animEffect transition="in" filter="fade">
                                      <p:cBhvr>
                                        <p:cTn id="53" dur="1000"/>
                                        <p:tgtEl>
                                          <p:spTgt spid="101"/>
                                        </p:tgtEl>
                                      </p:cBhvr>
                                    </p:animEffect>
                                    <p:anim calcmode="lin" valueType="num">
                                      <p:cBhvr>
                                        <p:cTn id="54" dur="1000" fill="hold"/>
                                        <p:tgtEl>
                                          <p:spTgt spid="101"/>
                                        </p:tgtEl>
                                        <p:attrNameLst>
                                          <p:attrName>ppt_x</p:attrName>
                                        </p:attrNameLst>
                                      </p:cBhvr>
                                      <p:tavLst>
                                        <p:tav tm="0">
                                          <p:val>
                                            <p:strVal val="#ppt_x"/>
                                          </p:val>
                                        </p:tav>
                                        <p:tav tm="100000">
                                          <p:val>
                                            <p:strVal val="#ppt_x"/>
                                          </p:val>
                                        </p:tav>
                                      </p:tavLst>
                                    </p:anim>
                                    <p:anim calcmode="lin" valueType="num">
                                      <p:cBhvr>
                                        <p:cTn id="55" dur="1000" fill="hold"/>
                                        <p:tgtEl>
                                          <p:spTgt spid="101"/>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96"/>
                                        </p:tgtEl>
                                        <p:attrNameLst>
                                          <p:attrName>style.visibility</p:attrName>
                                        </p:attrNameLst>
                                      </p:cBhvr>
                                      <p:to>
                                        <p:strVal val="visible"/>
                                      </p:to>
                                    </p:set>
                                    <p:animEffect transition="in" filter="fade">
                                      <p:cBhvr>
                                        <p:cTn id="58" dur="1000"/>
                                        <p:tgtEl>
                                          <p:spTgt spid="96"/>
                                        </p:tgtEl>
                                      </p:cBhvr>
                                    </p:animEffect>
                                    <p:anim calcmode="lin" valueType="num">
                                      <p:cBhvr>
                                        <p:cTn id="59" dur="1000" fill="hold"/>
                                        <p:tgtEl>
                                          <p:spTgt spid="96"/>
                                        </p:tgtEl>
                                        <p:attrNameLst>
                                          <p:attrName>ppt_x</p:attrName>
                                        </p:attrNameLst>
                                      </p:cBhvr>
                                      <p:tavLst>
                                        <p:tav tm="0">
                                          <p:val>
                                            <p:strVal val="#ppt_x"/>
                                          </p:val>
                                        </p:tav>
                                        <p:tav tm="100000">
                                          <p:val>
                                            <p:strVal val="#ppt_x"/>
                                          </p:val>
                                        </p:tav>
                                      </p:tavLst>
                                    </p:anim>
                                    <p:anim calcmode="lin" valueType="num">
                                      <p:cBhvr>
                                        <p:cTn id="60" dur="1000" fill="hold"/>
                                        <p:tgtEl>
                                          <p:spTgt spid="96"/>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94"/>
                                        </p:tgtEl>
                                        <p:attrNameLst>
                                          <p:attrName>style.visibility</p:attrName>
                                        </p:attrNameLst>
                                      </p:cBhvr>
                                      <p:to>
                                        <p:strVal val="visible"/>
                                      </p:to>
                                    </p:set>
                                    <p:animEffect transition="in" filter="fade">
                                      <p:cBhvr>
                                        <p:cTn id="63" dur="1000"/>
                                        <p:tgtEl>
                                          <p:spTgt spid="94"/>
                                        </p:tgtEl>
                                      </p:cBhvr>
                                    </p:animEffect>
                                    <p:anim calcmode="lin" valueType="num">
                                      <p:cBhvr>
                                        <p:cTn id="64" dur="1000" fill="hold"/>
                                        <p:tgtEl>
                                          <p:spTgt spid="94"/>
                                        </p:tgtEl>
                                        <p:attrNameLst>
                                          <p:attrName>ppt_x</p:attrName>
                                        </p:attrNameLst>
                                      </p:cBhvr>
                                      <p:tavLst>
                                        <p:tav tm="0">
                                          <p:val>
                                            <p:strVal val="#ppt_x"/>
                                          </p:val>
                                        </p:tav>
                                        <p:tav tm="100000">
                                          <p:val>
                                            <p:strVal val="#ppt_x"/>
                                          </p:val>
                                        </p:tav>
                                      </p:tavLst>
                                    </p:anim>
                                    <p:anim calcmode="lin" valueType="num">
                                      <p:cBhvr>
                                        <p:cTn id="65" dur="1000" fill="hold"/>
                                        <p:tgtEl>
                                          <p:spTgt spid="94"/>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99"/>
                                        </p:tgtEl>
                                        <p:attrNameLst>
                                          <p:attrName>style.visibility</p:attrName>
                                        </p:attrNameLst>
                                      </p:cBhvr>
                                      <p:to>
                                        <p:strVal val="visible"/>
                                      </p:to>
                                    </p:set>
                                    <p:animEffect transition="in" filter="fade">
                                      <p:cBhvr>
                                        <p:cTn id="68" dur="1000"/>
                                        <p:tgtEl>
                                          <p:spTgt spid="99"/>
                                        </p:tgtEl>
                                      </p:cBhvr>
                                    </p:animEffect>
                                    <p:anim calcmode="lin" valueType="num">
                                      <p:cBhvr>
                                        <p:cTn id="69" dur="1000" fill="hold"/>
                                        <p:tgtEl>
                                          <p:spTgt spid="99"/>
                                        </p:tgtEl>
                                        <p:attrNameLst>
                                          <p:attrName>ppt_x</p:attrName>
                                        </p:attrNameLst>
                                      </p:cBhvr>
                                      <p:tavLst>
                                        <p:tav tm="0">
                                          <p:val>
                                            <p:strVal val="#ppt_x"/>
                                          </p:val>
                                        </p:tav>
                                        <p:tav tm="100000">
                                          <p:val>
                                            <p:strVal val="#ppt_x"/>
                                          </p:val>
                                        </p:tav>
                                      </p:tavLst>
                                    </p:anim>
                                    <p:anim calcmode="lin" valueType="num">
                                      <p:cBhvr>
                                        <p:cTn id="70" dur="1000" fill="hold"/>
                                        <p:tgtEl>
                                          <p:spTgt spid="99"/>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102"/>
                                        </p:tgtEl>
                                        <p:attrNameLst>
                                          <p:attrName>style.visibility</p:attrName>
                                        </p:attrNameLst>
                                      </p:cBhvr>
                                      <p:to>
                                        <p:strVal val="visible"/>
                                      </p:to>
                                    </p:set>
                                    <p:animEffect transition="in" filter="fade">
                                      <p:cBhvr>
                                        <p:cTn id="73" dur="1000"/>
                                        <p:tgtEl>
                                          <p:spTgt spid="102"/>
                                        </p:tgtEl>
                                      </p:cBhvr>
                                    </p:animEffect>
                                    <p:anim calcmode="lin" valueType="num">
                                      <p:cBhvr>
                                        <p:cTn id="74" dur="1000" fill="hold"/>
                                        <p:tgtEl>
                                          <p:spTgt spid="102"/>
                                        </p:tgtEl>
                                        <p:attrNameLst>
                                          <p:attrName>ppt_x</p:attrName>
                                        </p:attrNameLst>
                                      </p:cBhvr>
                                      <p:tavLst>
                                        <p:tav tm="0">
                                          <p:val>
                                            <p:strVal val="#ppt_x"/>
                                          </p:val>
                                        </p:tav>
                                        <p:tav tm="100000">
                                          <p:val>
                                            <p:strVal val="#ppt_x"/>
                                          </p:val>
                                        </p:tav>
                                      </p:tavLst>
                                    </p:anim>
                                    <p:anim calcmode="lin" valueType="num">
                                      <p:cBhvr>
                                        <p:cTn id="75" dur="1000" fill="hold"/>
                                        <p:tgtEl>
                                          <p:spTgt spid="102"/>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97"/>
                                        </p:tgtEl>
                                        <p:attrNameLst>
                                          <p:attrName>style.visibility</p:attrName>
                                        </p:attrNameLst>
                                      </p:cBhvr>
                                      <p:to>
                                        <p:strVal val="visible"/>
                                      </p:to>
                                    </p:set>
                                    <p:animEffect transition="in" filter="fade">
                                      <p:cBhvr>
                                        <p:cTn id="78" dur="1000"/>
                                        <p:tgtEl>
                                          <p:spTgt spid="97"/>
                                        </p:tgtEl>
                                      </p:cBhvr>
                                    </p:animEffect>
                                    <p:anim calcmode="lin" valueType="num">
                                      <p:cBhvr>
                                        <p:cTn id="79" dur="1000" fill="hold"/>
                                        <p:tgtEl>
                                          <p:spTgt spid="97"/>
                                        </p:tgtEl>
                                        <p:attrNameLst>
                                          <p:attrName>ppt_x</p:attrName>
                                        </p:attrNameLst>
                                      </p:cBhvr>
                                      <p:tavLst>
                                        <p:tav tm="0">
                                          <p:val>
                                            <p:strVal val="#ppt_x"/>
                                          </p:val>
                                        </p:tav>
                                        <p:tav tm="100000">
                                          <p:val>
                                            <p:strVal val="#ppt_x"/>
                                          </p:val>
                                        </p:tav>
                                      </p:tavLst>
                                    </p:anim>
                                    <p:anim calcmode="lin" valueType="num">
                                      <p:cBhvr>
                                        <p:cTn id="80" dur="1000" fill="hold"/>
                                        <p:tgtEl>
                                          <p:spTgt spid="97"/>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95"/>
                                        </p:tgtEl>
                                        <p:attrNameLst>
                                          <p:attrName>style.visibility</p:attrName>
                                        </p:attrNameLst>
                                      </p:cBhvr>
                                      <p:to>
                                        <p:strVal val="visible"/>
                                      </p:to>
                                    </p:set>
                                    <p:animEffect transition="in" filter="fade">
                                      <p:cBhvr>
                                        <p:cTn id="83" dur="1000"/>
                                        <p:tgtEl>
                                          <p:spTgt spid="95"/>
                                        </p:tgtEl>
                                      </p:cBhvr>
                                    </p:animEffect>
                                    <p:anim calcmode="lin" valueType="num">
                                      <p:cBhvr>
                                        <p:cTn id="84" dur="1000" fill="hold"/>
                                        <p:tgtEl>
                                          <p:spTgt spid="95"/>
                                        </p:tgtEl>
                                        <p:attrNameLst>
                                          <p:attrName>ppt_x</p:attrName>
                                        </p:attrNameLst>
                                      </p:cBhvr>
                                      <p:tavLst>
                                        <p:tav tm="0">
                                          <p:val>
                                            <p:strVal val="#ppt_x"/>
                                          </p:val>
                                        </p:tav>
                                        <p:tav tm="100000">
                                          <p:val>
                                            <p:strVal val="#ppt_x"/>
                                          </p:val>
                                        </p:tav>
                                      </p:tavLst>
                                    </p:anim>
                                    <p:anim calcmode="lin" valueType="num">
                                      <p:cBhvr>
                                        <p:cTn id="85" dur="1000" fill="hold"/>
                                        <p:tgtEl>
                                          <p:spTgt spid="95"/>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100"/>
                                        </p:tgtEl>
                                        <p:attrNameLst>
                                          <p:attrName>style.visibility</p:attrName>
                                        </p:attrNameLst>
                                      </p:cBhvr>
                                      <p:to>
                                        <p:strVal val="visible"/>
                                      </p:to>
                                    </p:set>
                                    <p:animEffect transition="in" filter="fade">
                                      <p:cBhvr>
                                        <p:cTn id="88" dur="1000"/>
                                        <p:tgtEl>
                                          <p:spTgt spid="100"/>
                                        </p:tgtEl>
                                      </p:cBhvr>
                                    </p:animEffect>
                                    <p:anim calcmode="lin" valueType="num">
                                      <p:cBhvr>
                                        <p:cTn id="89" dur="1000" fill="hold"/>
                                        <p:tgtEl>
                                          <p:spTgt spid="100"/>
                                        </p:tgtEl>
                                        <p:attrNameLst>
                                          <p:attrName>ppt_x</p:attrName>
                                        </p:attrNameLst>
                                      </p:cBhvr>
                                      <p:tavLst>
                                        <p:tav tm="0">
                                          <p:val>
                                            <p:strVal val="#ppt_x"/>
                                          </p:val>
                                        </p:tav>
                                        <p:tav tm="100000">
                                          <p:val>
                                            <p:strVal val="#ppt_x"/>
                                          </p:val>
                                        </p:tav>
                                      </p:tavLst>
                                    </p:anim>
                                    <p:anim calcmode="lin" valueType="num">
                                      <p:cBhvr>
                                        <p:cTn id="90" dur="1000" fill="hold"/>
                                        <p:tgtEl>
                                          <p:spTgt spid="100"/>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103"/>
                                        </p:tgtEl>
                                        <p:attrNameLst>
                                          <p:attrName>style.visibility</p:attrName>
                                        </p:attrNameLst>
                                      </p:cBhvr>
                                      <p:to>
                                        <p:strVal val="visible"/>
                                      </p:to>
                                    </p:set>
                                    <p:animEffect transition="in" filter="fade">
                                      <p:cBhvr>
                                        <p:cTn id="93" dur="1000"/>
                                        <p:tgtEl>
                                          <p:spTgt spid="103"/>
                                        </p:tgtEl>
                                      </p:cBhvr>
                                    </p:animEffect>
                                    <p:anim calcmode="lin" valueType="num">
                                      <p:cBhvr>
                                        <p:cTn id="94" dur="1000" fill="hold"/>
                                        <p:tgtEl>
                                          <p:spTgt spid="103"/>
                                        </p:tgtEl>
                                        <p:attrNameLst>
                                          <p:attrName>ppt_x</p:attrName>
                                        </p:attrNameLst>
                                      </p:cBhvr>
                                      <p:tavLst>
                                        <p:tav tm="0">
                                          <p:val>
                                            <p:strVal val="#ppt_x"/>
                                          </p:val>
                                        </p:tav>
                                        <p:tav tm="100000">
                                          <p:val>
                                            <p:strVal val="#ppt_x"/>
                                          </p:val>
                                        </p:tav>
                                      </p:tavLst>
                                    </p:anim>
                                    <p:anim calcmode="lin" valueType="num">
                                      <p:cBhvr>
                                        <p:cTn id="95" dur="1000" fill="hold"/>
                                        <p:tgtEl>
                                          <p:spTgt spid="103"/>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105"/>
                                        </p:tgtEl>
                                        <p:attrNameLst>
                                          <p:attrName>style.visibility</p:attrName>
                                        </p:attrNameLst>
                                      </p:cBhvr>
                                      <p:to>
                                        <p:strVal val="visible"/>
                                      </p:to>
                                    </p:set>
                                    <p:animEffect transition="in" filter="fade">
                                      <p:cBhvr>
                                        <p:cTn id="100" dur="500"/>
                                        <p:tgtEl>
                                          <p:spTgt spid="105"/>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08"/>
                                        </p:tgtEl>
                                        <p:attrNameLst>
                                          <p:attrName>style.visibility</p:attrName>
                                        </p:attrNameLst>
                                      </p:cBhvr>
                                      <p:to>
                                        <p:strVal val="visible"/>
                                      </p:to>
                                    </p:set>
                                    <p:animEffect transition="in" filter="fade">
                                      <p:cBhvr>
                                        <p:cTn id="103" dur="500"/>
                                        <p:tgtEl>
                                          <p:spTgt spid="108"/>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10"/>
                                        </p:tgtEl>
                                        <p:attrNameLst>
                                          <p:attrName>style.visibility</p:attrName>
                                        </p:attrNameLst>
                                      </p:cBhvr>
                                      <p:to>
                                        <p:strVal val="visible"/>
                                      </p:to>
                                    </p:set>
                                    <p:animEffect transition="in" filter="fade">
                                      <p:cBhvr>
                                        <p:cTn id="106" dur="500"/>
                                        <p:tgtEl>
                                          <p:spTgt spid="110"/>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12"/>
                                        </p:tgtEl>
                                        <p:attrNameLst>
                                          <p:attrName>style.visibility</p:attrName>
                                        </p:attrNameLst>
                                      </p:cBhvr>
                                      <p:to>
                                        <p:strVal val="visible"/>
                                      </p:to>
                                    </p:set>
                                    <p:animEffect transition="in" filter="fade">
                                      <p:cBhvr>
                                        <p:cTn id="109" dur="500"/>
                                        <p:tgtEl>
                                          <p:spTgt spid="11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37"/>
                                        </p:tgtEl>
                                        <p:attrNameLst>
                                          <p:attrName>style.visibility</p:attrName>
                                        </p:attrNameLst>
                                      </p:cBhvr>
                                      <p:to>
                                        <p:strVal val="visible"/>
                                      </p:to>
                                    </p:set>
                                    <p:animEffect transition="in" filter="fade">
                                      <p:cBhvr>
                                        <p:cTn id="112" dur="500"/>
                                        <p:tgtEl>
                                          <p:spTgt spid="137"/>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15"/>
                                        </p:tgtEl>
                                        <p:attrNameLst>
                                          <p:attrName>style.visibility</p:attrName>
                                        </p:attrNameLst>
                                      </p:cBhvr>
                                      <p:to>
                                        <p:strVal val="visible"/>
                                      </p:to>
                                    </p:set>
                                    <p:animEffect transition="in" filter="fade">
                                      <p:cBhvr>
                                        <p:cTn id="115" dur="500"/>
                                        <p:tgtEl>
                                          <p:spTgt spid="115"/>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59"/>
                                        </p:tgtEl>
                                        <p:attrNameLst>
                                          <p:attrName>style.visibility</p:attrName>
                                        </p:attrNameLst>
                                      </p:cBhvr>
                                      <p:to>
                                        <p:strVal val="visible"/>
                                      </p:to>
                                    </p:set>
                                    <p:animEffect transition="in" filter="fade">
                                      <p:cBhvr>
                                        <p:cTn id="118" dur="500"/>
                                        <p:tgtEl>
                                          <p:spTgt spid="159"/>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62"/>
                                        </p:tgtEl>
                                        <p:attrNameLst>
                                          <p:attrName>style.visibility</p:attrName>
                                        </p:attrNameLst>
                                      </p:cBhvr>
                                      <p:to>
                                        <p:strVal val="visible"/>
                                      </p:to>
                                    </p:set>
                                    <p:animEffect transition="in" filter="fade">
                                      <p:cBhvr>
                                        <p:cTn id="121" dur="500"/>
                                        <p:tgtEl>
                                          <p:spTgt spid="162"/>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157"/>
                                        </p:tgtEl>
                                        <p:attrNameLst>
                                          <p:attrName>style.visibility</p:attrName>
                                        </p:attrNameLst>
                                      </p:cBhvr>
                                      <p:to>
                                        <p:strVal val="visible"/>
                                      </p:to>
                                    </p:set>
                                    <p:animEffect transition="in" filter="fade">
                                      <p:cBhvr>
                                        <p:cTn id="124" dur="500"/>
                                        <p:tgtEl>
                                          <p:spTgt spid="157"/>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153"/>
                                        </p:tgtEl>
                                        <p:attrNameLst>
                                          <p:attrName>style.visibility</p:attrName>
                                        </p:attrNameLst>
                                      </p:cBhvr>
                                      <p:to>
                                        <p:strVal val="visible"/>
                                      </p:to>
                                    </p:set>
                                    <p:animEffect transition="in" filter="fade">
                                      <p:cBhvr>
                                        <p:cTn id="127" dur="500"/>
                                        <p:tgtEl>
                                          <p:spTgt spid="153"/>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160"/>
                                        </p:tgtEl>
                                        <p:attrNameLst>
                                          <p:attrName>style.visibility</p:attrName>
                                        </p:attrNameLst>
                                      </p:cBhvr>
                                      <p:to>
                                        <p:strVal val="visible"/>
                                      </p:to>
                                    </p:set>
                                    <p:animEffect transition="in" filter="fade">
                                      <p:cBhvr>
                                        <p:cTn id="130" dur="500"/>
                                        <p:tgtEl>
                                          <p:spTgt spid="160"/>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163"/>
                                        </p:tgtEl>
                                        <p:attrNameLst>
                                          <p:attrName>style.visibility</p:attrName>
                                        </p:attrNameLst>
                                      </p:cBhvr>
                                      <p:to>
                                        <p:strVal val="visible"/>
                                      </p:to>
                                    </p:set>
                                    <p:animEffect transition="in" filter="fade">
                                      <p:cBhvr>
                                        <p:cTn id="133" dur="500"/>
                                        <p:tgtEl>
                                          <p:spTgt spid="163"/>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158"/>
                                        </p:tgtEl>
                                        <p:attrNameLst>
                                          <p:attrName>style.visibility</p:attrName>
                                        </p:attrNameLst>
                                      </p:cBhvr>
                                      <p:to>
                                        <p:strVal val="visible"/>
                                      </p:to>
                                    </p:set>
                                    <p:animEffect transition="in" filter="fade">
                                      <p:cBhvr>
                                        <p:cTn id="136" dur="500"/>
                                        <p:tgtEl>
                                          <p:spTgt spid="15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55"/>
                                        </p:tgtEl>
                                        <p:attrNameLst>
                                          <p:attrName>style.visibility</p:attrName>
                                        </p:attrNameLst>
                                      </p:cBhvr>
                                      <p:to>
                                        <p:strVal val="visible"/>
                                      </p:to>
                                    </p:set>
                                    <p:animEffect transition="in" filter="fade">
                                      <p:cBhvr>
                                        <p:cTn id="139" dur="500"/>
                                        <p:tgtEl>
                                          <p:spTgt spid="155"/>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161"/>
                                        </p:tgtEl>
                                        <p:attrNameLst>
                                          <p:attrName>style.visibility</p:attrName>
                                        </p:attrNameLst>
                                      </p:cBhvr>
                                      <p:to>
                                        <p:strVal val="visible"/>
                                      </p:to>
                                    </p:set>
                                    <p:animEffect transition="in" filter="fade">
                                      <p:cBhvr>
                                        <p:cTn id="142" dur="500"/>
                                        <p:tgtEl>
                                          <p:spTgt spid="161"/>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164"/>
                                        </p:tgtEl>
                                        <p:attrNameLst>
                                          <p:attrName>style.visibility</p:attrName>
                                        </p:attrNameLst>
                                      </p:cBhvr>
                                      <p:to>
                                        <p:strVal val="visible"/>
                                      </p:to>
                                    </p:set>
                                    <p:animEffect transition="in" filter="fade">
                                      <p:cBhvr>
                                        <p:cTn id="145" dur="5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3" grpId="0" animBg="1"/>
      <p:bldP spid="3" grpId="1" animBg="1"/>
      <p:bldP spid="105" grpId="0" animBg="1"/>
      <p:bldP spid="108" grpId="0" animBg="1"/>
      <p:bldP spid="110" grpId="0" animBg="1"/>
      <p:bldP spid="112" grpId="0" animBg="1"/>
      <p:bldP spid="115" grpId="0" animBg="1"/>
      <p:bldP spid="137" grpId="0" animBg="1"/>
      <p:bldP spid="153" grpId="0" animBg="1"/>
      <p:bldP spid="155" grpId="0" animBg="1"/>
      <p:bldP spid="157" grpId="0" animBg="1"/>
      <p:bldP spid="158" grpId="0" animBg="1"/>
      <p:bldP spid="159" grpId="0" animBg="1"/>
      <p:bldP spid="160" grpId="0" animBg="1"/>
      <p:bldP spid="161" grpId="0" animBg="1"/>
      <p:bldP spid="162" grpId="0" animBg="1"/>
      <p:bldP spid="163" grpId="0" animBg="1"/>
      <p:bldP spid="16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31520" y="152401"/>
            <a:ext cx="13167360" cy="1030504"/>
          </a:xfrm>
        </p:spPr>
        <p:txBody>
          <a:bodyPr/>
          <a:lstStyle/>
          <a:p>
            <a:r>
              <a:rPr lang="en-US" dirty="0"/>
              <a:t>Fault Tolerance</a:t>
            </a:r>
          </a:p>
        </p:txBody>
      </p:sp>
      <p:sp>
        <p:nvSpPr>
          <p:cNvPr id="4" name="Content Placeholder 3"/>
          <p:cNvSpPr>
            <a:spLocks noGrp="1"/>
          </p:cNvSpPr>
          <p:nvPr>
            <p:ph idx="1"/>
          </p:nvPr>
        </p:nvSpPr>
        <p:spPr>
          <a:xfrm>
            <a:off x="812627" y="2760345"/>
            <a:ext cx="7726680" cy="2708909"/>
          </a:xfrm>
        </p:spPr>
        <p:txBody>
          <a:bodyPr>
            <a:normAutofit/>
          </a:bodyPr>
          <a:lstStyle/>
          <a:p>
            <a:r>
              <a:rPr lang="en-US" sz="3200" b="0" dirty="0"/>
              <a:t>Failure of nodes are recovered automatically</a:t>
            </a:r>
          </a:p>
          <a:p>
            <a:r>
              <a:rPr lang="en-US" sz="3200" b="0" dirty="0"/>
              <a:t>Framework takes care of failure of hardware as well tasks</a:t>
            </a:r>
          </a:p>
        </p:txBody>
      </p:sp>
      <p:sp>
        <p:nvSpPr>
          <p:cNvPr id="9" name="Oval 8"/>
          <p:cNvSpPr/>
          <p:nvPr/>
        </p:nvSpPr>
        <p:spPr>
          <a:xfrm>
            <a:off x="8981581" y="3376940"/>
            <a:ext cx="3657600" cy="3474720"/>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0810381" y="5114300"/>
            <a:ext cx="1828800" cy="0"/>
          </a:xfrm>
          <a:prstGeom prst="lin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12" name="Straight Connector 11"/>
          <p:cNvCxnSpPr/>
          <p:nvPr/>
        </p:nvCxnSpPr>
        <p:spPr>
          <a:xfrm>
            <a:off x="9070071" y="5101466"/>
            <a:ext cx="1828800" cy="0"/>
          </a:xfrm>
          <a:prstGeom prst="lin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flipV="1">
            <a:off x="10898871" y="3553480"/>
            <a:ext cx="825910" cy="1560820"/>
          </a:xfrm>
          <a:prstGeom prst="lin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p:nvPr/>
        </p:nvCxnSpPr>
        <p:spPr>
          <a:xfrm flipH="1" flipV="1">
            <a:off x="9596191" y="3553480"/>
            <a:ext cx="1302680" cy="1560820"/>
          </a:xfrm>
          <a:prstGeom prst="lin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15" name="Straight Connector 14"/>
          <p:cNvCxnSpPr/>
          <p:nvPr/>
        </p:nvCxnSpPr>
        <p:spPr>
          <a:xfrm flipH="1">
            <a:off x="9748591" y="5114300"/>
            <a:ext cx="1150280" cy="1408420"/>
          </a:xfrm>
          <a:prstGeom prst="lin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16" name="Straight Connector 15"/>
          <p:cNvCxnSpPr/>
          <p:nvPr/>
        </p:nvCxnSpPr>
        <p:spPr>
          <a:xfrm>
            <a:off x="10898871" y="5114300"/>
            <a:ext cx="825910" cy="1560820"/>
          </a:xfrm>
          <a:prstGeom prst="lin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cxnSp>
      <p:pic>
        <p:nvPicPr>
          <p:cNvPr id="17" name="Picture 4" descr="Image result for png lapto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0048381" y="4556760"/>
            <a:ext cx="1361581" cy="96267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png lapto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0898871" y="3048000"/>
            <a:ext cx="1361581" cy="96267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png lapto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0898871" y="6041381"/>
            <a:ext cx="1361581" cy="96267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Image result for png lapto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8915400" y="3072140"/>
            <a:ext cx="1361581" cy="96267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Image result for png lapto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8915399" y="6041381"/>
            <a:ext cx="1361581" cy="96267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Image result for png lapto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1877181" y="4556760"/>
            <a:ext cx="1361581" cy="96267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Image result for png lapto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8153400" y="4556760"/>
            <a:ext cx="1361581" cy="96267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Image result for processing gea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83827" y="3088700"/>
            <a:ext cx="516696" cy="51669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Image result for processing gea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57971" y="4597604"/>
            <a:ext cx="516696" cy="51669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descr="Image result for processing gea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56999" y="6089660"/>
            <a:ext cx="516696" cy="51669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Image result for processing gea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6191" y="6089660"/>
            <a:ext cx="516696" cy="51669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Image result for processing gea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11723" y="4602910"/>
            <a:ext cx="516696" cy="51669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Image result for processing gea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6191" y="3118592"/>
            <a:ext cx="516696" cy="516696"/>
          </a:xfrm>
          <a:prstGeom prst="rect">
            <a:avLst/>
          </a:prstGeom>
          <a:noFill/>
          <a:extLst>
            <a:ext uri="{909E8E84-426E-40DD-AFC4-6F175D3DCCD1}">
              <a14:hiddenFill xmlns:a14="http://schemas.microsoft.com/office/drawing/2010/main">
                <a:solidFill>
                  <a:srgbClr val="FFFFFF"/>
                </a:solidFill>
              </a14:hiddenFill>
            </a:ext>
          </a:extLst>
        </p:spPr>
      </p:pic>
      <p:pic>
        <p:nvPicPr>
          <p:cNvPr id="8197" name="Picture 5" descr="Image result for no x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52348" y="2796203"/>
            <a:ext cx="1101690" cy="110169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39F8346-923D-78FB-CA09-6D763D060BE7}"/>
              </a:ext>
            </a:extLst>
          </p:cNvPr>
          <p:cNvSpPr txBox="1"/>
          <p:nvPr/>
        </p:nvSpPr>
        <p:spPr>
          <a:xfrm>
            <a:off x="457200" y="7620000"/>
            <a:ext cx="312906" cy="369332"/>
          </a:xfrm>
          <a:prstGeom prst="rect">
            <a:avLst/>
          </a:prstGeom>
          <a:noFill/>
        </p:spPr>
        <p:txBody>
          <a:bodyPr wrap="none" rtlCol="0">
            <a:spAutoFit/>
          </a:bodyPr>
          <a:lstStyle/>
          <a:p>
            <a:fld id="{D6921B60-5932-4444-96F9-C59B9A75E9CC}" type="slidenum">
              <a:rPr lang="en-IN" smtClean="0"/>
              <a:t>23</a:t>
            </a:fld>
            <a:endParaRPr lang="en-IN" dirty="0"/>
          </a:p>
        </p:txBody>
      </p:sp>
    </p:spTree>
    <p:extLst>
      <p:ext uri="{BB962C8B-B14F-4D97-AF65-F5344CB8AC3E}">
        <p14:creationId xmlns:p14="http://schemas.microsoft.com/office/powerpoint/2010/main" val="35323182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animEffect transition="in" filter="fade">
                                      <p:cBhvr>
                                        <p:cTn id="7" dur="500"/>
                                        <p:tgtEl>
                                          <p:spTgt spid="8197"/>
                                        </p:tgtEl>
                                      </p:cBhvr>
                                    </p:animEffect>
                                  </p:childTnLst>
                                </p:cTn>
                              </p:par>
                            </p:childTnLst>
                          </p:cTn>
                        </p:par>
                      </p:childTnLst>
                    </p:cTn>
                  </p:par>
                  <p:par>
                    <p:cTn id="8" fill="hold">
                      <p:stCondLst>
                        <p:cond delay="indefinite"/>
                      </p:stCondLst>
                      <p:childTnLst>
                        <p:par>
                          <p:cTn id="9" fill="hold">
                            <p:stCondLst>
                              <p:cond delay="0"/>
                            </p:stCondLst>
                            <p:childTnLst>
                              <p:par>
                                <p:cTn id="10" presetID="7" presetClass="emph" presetSubtype="2" fill="hold" nodeType="clickEffect">
                                  <p:stCondLst>
                                    <p:cond delay="0"/>
                                  </p:stCondLst>
                                  <p:childTnLst>
                                    <p:animClr clrSpc="rgb" dir="cw">
                                      <p:cBhvr>
                                        <p:cTn id="11" dur="2000" fill="hold"/>
                                        <p:tgtEl>
                                          <p:spTgt spid="21"/>
                                        </p:tgtEl>
                                        <p:attrNameLst>
                                          <p:attrName>stroke.color</p:attrName>
                                        </p:attrNameLst>
                                      </p:cBhvr>
                                      <p:to>
                                        <a:schemeClr val="accent2"/>
                                      </p:to>
                                    </p:animClr>
                                    <p:set>
                                      <p:cBhvr>
                                        <p:cTn id="12" dur="2000" fill="hold"/>
                                        <p:tgtEl>
                                          <p:spTgt spid="21"/>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31520" y="152401"/>
            <a:ext cx="13167360" cy="1030504"/>
          </a:xfrm>
        </p:spPr>
        <p:txBody>
          <a:bodyPr/>
          <a:lstStyle/>
          <a:p>
            <a:r>
              <a:rPr lang="en-US" dirty="0"/>
              <a:t>Reliability</a:t>
            </a:r>
          </a:p>
        </p:txBody>
      </p:sp>
      <p:sp>
        <p:nvSpPr>
          <p:cNvPr id="4" name="Content Placeholder 3"/>
          <p:cNvSpPr>
            <a:spLocks noGrp="1"/>
          </p:cNvSpPr>
          <p:nvPr>
            <p:ph idx="1"/>
          </p:nvPr>
        </p:nvSpPr>
        <p:spPr>
          <a:xfrm>
            <a:off x="739255" y="2874645"/>
            <a:ext cx="7345680" cy="2480309"/>
          </a:xfrm>
        </p:spPr>
        <p:txBody>
          <a:bodyPr>
            <a:normAutofit/>
          </a:bodyPr>
          <a:lstStyle/>
          <a:p>
            <a:r>
              <a:rPr lang="en-US" altLang="en-US" sz="3200" b="0" dirty="0"/>
              <a:t>Data is reliably stored on the cluster of machines despite machine failures</a:t>
            </a:r>
          </a:p>
          <a:p>
            <a:r>
              <a:rPr lang="en-US" sz="3200" b="0" dirty="0"/>
              <a:t>Failure of nodes doesn’t cause data loss</a:t>
            </a:r>
          </a:p>
        </p:txBody>
      </p:sp>
      <p:sp>
        <p:nvSpPr>
          <p:cNvPr id="8" name="Oval 7"/>
          <p:cNvSpPr/>
          <p:nvPr/>
        </p:nvSpPr>
        <p:spPr>
          <a:xfrm>
            <a:off x="8981581" y="3376940"/>
            <a:ext cx="3657600" cy="3474720"/>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10810381" y="5114300"/>
            <a:ext cx="1828800" cy="0"/>
          </a:xfrm>
          <a:prstGeom prst="lin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11" name="Straight Connector 10"/>
          <p:cNvCxnSpPr/>
          <p:nvPr/>
        </p:nvCxnSpPr>
        <p:spPr>
          <a:xfrm>
            <a:off x="9070071" y="5101466"/>
            <a:ext cx="1828800" cy="0"/>
          </a:xfrm>
          <a:prstGeom prst="lin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12" name="Straight Connector 11"/>
          <p:cNvCxnSpPr/>
          <p:nvPr/>
        </p:nvCxnSpPr>
        <p:spPr>
          <a:xfrm flipV="1">
            <a:off x="10898871" y="3553480"/>
            <a:ext cx="825910" cy="1560820"/>
          </a:xfrm>
          <a:prstGeom prst="lin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flipH="1" flipV="1">
            <a:off x="9596191" y="3553480"/>
            <a:ext cx="1302680" cy="1560820"/>
          </a:xfrm>
          <a:prstGeom prst="lin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p:nvPr/>
        </p:nvCxnSpPr>
        <p:spPr>
          <a:xfrm flipH="1">
            <a:off x="9748591" y="5114300"/>
            <a:ext cx="1150280" cy="1408420"/>
          </a:xfrm>
          <a:prstGeom prst="lin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15" name="Straight Connector 14"/>
          <p:cNvCxnSpPr/>
          <p:nvPr/>
        </p:nvCxnSpPr>
        <p:spPr>
          <a:xfrm>
            <a:off x="10898871" y="5114300"/>
            <a:ext cx="825910" cy="1560820"/>
          </a:xfrm>
          <a:prstGeom prst="lin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cxnSp>
      <p:pic>
        <p:nvPicPr>
          <p:cNvPr id="16" name="Picture 4" descr="Image result for png lapto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0048381" y="4556760"/>
            <a:ext cx="1361581" cy="96267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Image result for png lapto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0898871" y="3048000"/>
            <a:ext cx="1361581" cy="96267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png lapto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0898871" y="6041381"/>
            <a:ext cx="1361581" cy="96267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png lapto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8915400" y="3072140"/>
            <a:ext cx="1361581" cy="96267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Image result for png lapto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8915399" y="6041381"/>
            <a:ext cx="1361581" cy="96267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Image result for png lapto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1877181" y="4556760"/>
            <a:ext cx="1361581" cy="96267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Image result for png lapto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8153400" y="4556760"/>
            <a:ext cx="1361581" cy="96267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5" descr="Image result for no x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2240" y="4417749"/>
            <a:ext cx="1101690" cy="110169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5" descr="Image result for no x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01400" y="5902370"/>
            <a:ext cx="1101690" cy="110169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94F5C53-0FB0-3036-DD60-AAF3B8D83760}"/>
              </a:ext>
            </a:extLst>
          </p:cNvPr>
          <p:cNvSpPr txBox="1"/>
          <p:nvPr/>
        </p:nvSpPr>
        <p:spPr>
          <a:xfrm>
            <a:off x="457200" y="7620000"/>
            <a:ext cx="312906" cy="369332"/>
          </a:xfrm>
          <a:prstGeom prst="rect">
            <a:avLst/>
          </a:prstGeom>
          <a:noFill/>
        </p:spPr>
        <p:txBody>
          <a:bodyPr wrap="none" rtlCol="0">
            <a:spAutoFit/>
          </a:bodyPr>
          <a:lstStyle/>
          <a:p>
            <a:fld id="{D6921B60-5932-4444-96F9-C59B9A75E9CC}" type="slidenum">
              <a:rPr lang="en-IN" smtClean="0"/>
              <a:t>24</a:t>
            </a:fld>
            <a:endParaRPr lang="en-IN" dirty="0"/>
          </a:p>
        </p:txBody>
      </p:sp>
    </p:spTree>
    <p:extLst>
      <p:ext uri="{BB962C8B-B14F-4D97-AF65-F5344CB8AC3E}">
        <p14:creationId xmlns:p14="http://schemas.microsoft.com/office/powerpoint/2010/main" val="37186830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Left Arrow 23"/>
          <p:cNvSpPr/>
          <p:nvPr/>
        </p:nvSpPr>
        <p:spPr>
          <a:xfrm>
            <a:off x="7054622" y="6676762"/>
            <a:ext cx="2317978" cy="17489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eft Arrow 27"/>
          <p:cNvSpPr/>
          <p:nvPr/>
        </p:nvSpPr>
        <p:spPr>
          <a:xfrm rot="19214223">
            <a:off x="6809565" y="5902677"/>
            <a:ext cx="2317978" cy="17489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731520" y="152401"/>
            <a:ext cx="13167360" cy="1030504"/>
          </a:xfrm>
        </p:spPr>
        <p:txBody>
          <a:bodyPr/>
          <a:lstStyle/>
          <a:p>
            <a:r>
              <a:rPr lang="en-US" dirty="0"/>
              <a:t>High Availability</a:t>
            </a:r>
          </a:p>
        </p:txBody>
      </p:sp>
      <p:sp>
        <p:nvSpPr>
          <p:cNvPr id="4" name="Content Placeholder 3"/>
          <p:cNvSpPr>
            <a:spLocks noGrp="1"/>
          </p:cNvSpPr>
          <p:nvPr>
            <p:ph idx="1"/>
          </p:nvPr>
        </p:nvSpPr>
        <p:spPr>
          <a:xfrm>
            <a:off x="731521" y="2057400"/>
            <a:ext cx="7188269" cy="4080509"/>
          </a:xfrm>
        </p:spPr>
        <p:txBody>
          <a:bodyPr>
            <a:normAutofit/>
          </a:bodyPr>
          <a:lstStyle/>
          <a:p>
            <a:r>
              <a:rPr lang="en-US" sz="3600" b="0" dirty="0"/>
              <a:t>Data is highly available and accessible despite hardware failure</a:t>
            </a:r>
          </a:p>
          <a:p>
            <a:r>
              <a:rPr lang="en-US" sz="3600" b="0" dirty="0"/>
              <a:t>There will be no downtime for end user application due to data</a:t>
            </a:r>
          </a:p>
        </p:txBody>
      </p:sp>
      <p:sp>
        <p:nvSpPr>
          <p:cNvPr id="5" name="Oval 4"/>
          <p:cNvSpPr/>
          <p:nvPr/>
        </p:nvSpPr>
        <p:spPr>
          <a:xfrm>
            <a:off x="8981581" y="3376940"/>
            <a:ext cx="3657600" cy="3474720"/>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10810381" y="5114300"/>
            <a:ext cx="1828800" cy="0"/>
          </a:xfrm>
          <a:prstGeom prst="lin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7" name="Straight Connector 6"/>
          <p:cNvCxnSpPr/>
          <p:nvPr/>
        </p:nvCxnSpPr>
        <p:spPr>
          <a:xfrm>
            <a:off x="9070071" y="5101466"/>
            <a:ext cx="1828800" cy="0"/>
          </a:xfrm>
          <a:prstGeom prst="lin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8" name="Straight Connector 7"/>
          <p:cNvCxnSpPr/>
          <p:nvPr/>
        </p:nvCxnSpPr>
        <p:spPr>
          <a:xfrm flipV="1">
            <a:off x="10898871" y="3553480"/>
            <a:ext cx="825910" cy="1560820"/>
          </a:xfrm>
          <a:prstGeom prst="lin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9" name="Straight Connector 8"/>
          <p:cNvCxnSpPr/>
          <p:nvPr/>
        </p:nvCxnSpPr>
        <p:spPr>
          <a:xfrm flipH="1" flipV="1">
            <a:off x="9596191" y="3553480"/>
            <a:ext cx="1302680" cy="1560820"/>
          </a:xfrm>
          <a:prstGeom prst="lin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10" name="Straight Connector 9"/>
          <p:cNvCxnSpPr/>
          <p:nvPr/>
        </p:nvCxnSpPr>
        <p:spPr>
          <a:xfrm flipH="1">
            <a:off x="9748591" y="5114300"/>
            <a:ext cx="1150280" cy="1408420"/>
          </a:xfrm>
          <a:prstGeom prst="lin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11" name="Straight Connector 10"/>
          <p:cNvCxnSpPr/>
          <p:nvPr/>
        </p:nvCxnSpPr>
        <p:spPr>
          <a:xfrm>
            <a:off x="10898871" y="5114300"/>
            <a:ext cx="825910" cy="1560820"/>
          </a:xfrm>
          <a:prstGeom prst="lin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cxnSp>
      <p:pic>
        <p:nvPicPr>
          <p:cNvPr id="12" name="Picture 4" descr="Image result for png lapto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0048381" y="4556760"/>
            <a:ext cx="1361581" cy="96267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Image result for png lapto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0898871" y="3048000"/>
            <a:ext cx="1361581" cy="96267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Image result for png lapto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0898871" y="6041381"/>
            <a:ext cx="1361581" cy="9626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Image result for png lapto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8915400" y="3072140"/>
            <a:ext cx="1361581" cy="9626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Image result for png lapto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8915399" y="6041381"/>
            <a:ext cx="1361581" cy="96267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Image result for png lapto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1877181" y="4556760"/>
            <a:ext cx="1361581" cy="96267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png lapto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8153400" y="4556760"/>
            <a:ext cx="1361581" cy="962679"/>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p:cNvGrpSpPr/>
          <p:nvPr/>
        </p:nvGrpSpPr>
        <p:grpSpPr>
          <a:xfrm>
            <a:off x="5675796" y="5987349"/>
            <a:ext cx="1378826" cy="1759827"/>
            <a:chOff x="809187" y="4336173"/>
            <a:chExt cx="1378826" cy="1759826"/>
          </a:xfrm>
        </p:grpSpPr>
        <p:sp>
          <p:nvSpPr>
            <p:cNvPr id="21" name="Rectangle 20"/>
            <p:cNvSpPr/>
            <p:nvPr/>
          </p:nvSpPr>
          <p:spPr>
            <a:xfrm>
              <a:off x="1071239" y="5634334"/>
              <a:ext cx="854721" cy="46166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24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mj-lt"/>
                </a:rPr>
                <a:t>USER</a:t>
              </a:r>
            </a:p>
          </p:txBody>
        </p:sp>
        <p:pic>
          <p:nvPicPr>
            <p:cNvPr id="22" name="Picture 1" descr="D:\Anish_Training_Data\Images\students images\admin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187" y="4336173"/>
              <a:ext cx="1378826" cy="1378826"/>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Picture 5" descr="Image result for no x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34072" y="5902370"/>
            <a:ext cx="1101690" cy="110169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5" descr="Image result for no x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12214" y="6553200"/>
            <a:ext cx="424749" cy="42474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AC3F85E-0C0F-8899-FEC0-D35FA3725894}"/>
              </a:ext>
            </a:extLst>
          </p:cNvPr>
          <p:cNvSpPr txBox="1"/>
          <p:nvPr/>
        </p:nvSpPr>
        <p:spPr>
          <a:xfrm>
            <a:off x="457200" y="7620000"/>
            <a:ext cx="312906" cy="369332"/>
          </a:xfrm>
          <a:prstGeom prst="rect">
            <a:avLst/>
          </a:prstGeom>
          <a:noFill/>
        </p:spPr>
        <p:txBody>
          <a:bodyPr wrap="none" rtlCol="0">
            <a:spAutoFit/>
          </a:bodyPr>
          <a:lstStyle/>
          <a:p>
            <a:fld id="{D6921B60-5932-4444-96F9-C59B9A75E9CC}" type="slidenum">
              <a:rPr lang="en-IN" smtClean="0"/>
              <a:t>25</a:t>
            </a:fld>
            <a:endParaRPr lang="en-IN" dirty="0"/>
          </a:p>
        </p:txBody>
      </p:sp>
    </p:spTree>
    <p:extLst>
      <p:ext uri="{BB962C8B-B14F-4D97-AF65-F5344CB8AC3E}">
        <p14:creationId xmlns:p14="http://schemas.microsoft.com/office/powerpoint/2010/main" val="157576920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6"/>
                                        </p:tgtEl>
                                      </p:cBhvr>
                                    </p:animEffect>
                                    <p:set>
                                      <p:cBhvr>
                                        <p:cTn id="22" dur="1" fill="hold">
                                          <p:stCondLst>
                                            <p:cond delay="499"/>
                                          </p:stCondLst>
                                        </p:cTn>
                                        <p:tgtEl>
                                          <p:spTgt spid="2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27"/>
                                        </p:tgtEl>
                                      </p:cBhvr>
                                    </p:animEffect>
                                    <p:set>
                                      <p:cBhvr>
                                        <p:cTn id="32" dur="1" fill="hold">
                                          <p:stCondLst>
                                            <p:cond delay="499"/>
                                          </p:stCondLst>
                                        </p:cTn>
                                        <p:tgtEl>
                                          <p:spTgt spid="27"/>
                                        </p:tgtEl>
                                        <p:attrNameLst>
                                          <p:attrName>style.visibility</p:attrName>
                                        </p:attrNameLst>
                                      </p:cBhvr>
                                      <p:to>
                                        <p:strVal val="hidden"/>
                                      </p:to>
                                    </p:set>
                                  </p:childTnLst>
                                </p:cTn>
                              </p:par>
                            </p:childTnLst>
                          </p:cTn>
                        </p:par>
                        <p:par>
                          <p:cTn id="33" fill="hold">
                            <p:stCondLst>
                              <p:cond delay="500"/>
                            </p:stCondLst>
                            <p:childTnLst>
                              <p:par>
                                <p:cTn id="34" presetID="10" presetClass="exit" presetSubtype="0" fill="hold" grpId="0" nodeType="afterEffect">
                                  <p:stCondLst>
                                    <p:cond delay="0"/>
                                  </p:stCondLst>
                                  <p:childTnLst>
                                    <p:animEffect transition="out" filter="fade">
                                      <p:cBhvr>
                                        <p:cTn id="35" dur="500"/>
                                        <p:tgtEl>
                                          <p:spTgt spid="24"/>
                                        </p:tgtEl>
                                      </p:cBhvr>
                                    </p:animEffect>
                                    <p:set>
                                      <p:cBhvr>
                                        <p:cTn id="36" dur="1" fill="hold">
                                          <p:stCondLst>
                                            <p:cond delay="499"/>
                                          </p:stCondLst>
                                        </p:cTn>
                                        <p:tgtEl>
                                          <p:spTgt spid="2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Left Arrow 23"/>
          <p:cNvSpPr/>
          <p:nvPr/>
        </p:nvSpPr>
        <p:spPr>
          <a:xfrm rot="20047944">
            <a:off x="8961182" y="5864067"/>
            <a:ext cx="1538584" cy="2731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eft Arrow 27"/>
          <p:cNvSpPr/>
          <p:nvPr/>
        </p:nvSpPr>
        <p:spPr>
          <a:xfrm rot="17659840" flipV="1">
            <a:off x="7714658" y="5164092"/>
            <a:ext cx="2562107" cy="23919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731520" y="152401"/>
            <a:ext cx="13167360" cy="1030504"/>
          </a:xfrm>
        </p:spPr>
        <p:txBody>
          <a:bodyPr/>
          <a:lstStyle/>
          <a:p>
            <a:r>
              <a:rPr lang="en-US" dirty="0"/>
              <a:t>Erasure Coding – another way</a:t>
            </a:r>
          </a:p>
        </p:txBody>
      </p:sp>
      <p:sp>
        <p:nvSpPr>
          <p:cNvPr id="4" name="Content Placeholder 3"/>
          <p:cNvSpPr>
            <a:spLocks noGrp="1"/>
          </p:cNvSpPr>
          <p:nvPr>
            <p:ph idx="1"/>
          </p:nvPr>
        </p:nvSpPr>
        <p:spPr>
          <a:xfrm>
            <a:off x="731520" y="1445566"/>
            <a:ext cx="7868418" cy="6860233"/>
          </a:xfrm>
        </p:spPr>
        <p:txBody>
          <a:bodyPr>
            <a:normAutofit fontScale="77500" lnSpcReduction="20000"/>
          </a:bodyPr>
          <a:lstStyle/>
          <a:p>
            <a:r>
              <a:rPr lang="en-US" sz="3200" dirty="0"/>
              <a:t>Data Chunks: </a:t>
            </a:r>
            <a:r>
              <a:rPr lang="en-US" sz="3200" b="0" dirty="0"/>
              <a:t>The original data is divided into smaller chunks or blocks, each of which is treated as an individual unit.</a:t>
            </a:r>
          </a:p>
          <a:p>
            <a:r>
              <a:rPr lang="en-US" sz="3200" dirty="0"/>
              <a:t>Parity Chunks: </a:t>
            </a:r>
            <a:r>
              <a:rPr lang="en-US" sz="3200" b="0" dirty="0"/>
              <a:t>Parity chunks are created from the data chunks using mathematical operations. These chunks contain redundant information that can be used to recover lost or corrupted data.</a:t>
            </a:r>
          </a:p>
          <a:p>
            <a:r>
              <a:rPr lang="en-US" sz="3200" dirty="0"/>
              <a:t>Redundancy Level: </a:t>
            </a:r>
            <a:r>
              <a:rPr lang="en-US" sz="3200" b="0" dirty="0"/>
              <a:t>The redundancy level specifies how many parity chunks are generated for each set of data chunks. Common redundancy levels include 2:1, 4:2, and 6:3, where the first number represents data chunks and the second number represents parity chunks.</a:t>
            </a:r>
          </a:p>
          <a:p>
            <a:r>
              <a:rPr lang="en-US" sz="3200" dirty="0"/>
              <a:t>Reconstruction: </a:t>
            </a:r>
            <a:r>
              <a:rPr lang="en-US" sz="3200" b="0" dirty="0"/>
              <a:t>In the event of data loss or disk failure, the erasure-coded data can be reconstructed by using the available data chunks and parity chunks. The reconstruction process involves mathematical operations to recover the missing or corrupted data.</a:t>
            </a:r>
          </a:p>
        </p:txBody>
      </p:sp>
      <p:sp>
        <p:nvSpPr>
          <p:cNvPr id="5" name="Oval 4"/>
          <p:cNvSpPr/>
          <p:nvPr/>
        </p:nvSpPr>
        <p:spPr>
          <a:xfrm>
            <a:off x="9763619" y="2310140"/>
            <a:ext cx="3657600" cy="3474720"/>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11592419" y="4047500"/>
            <a:ext cx="1828800" cy="0"/>
          </a:xfrm>
          <a:prstGeom prst="lin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7" name="Straight Connector 6"/>
          <p:cNvCxnSpPr/>
          <p:nvPr/>
        </p:nvCxnSpPr>
        <p:spPr>
          <a:xfrm>
            <a:off x="9852109" y="4034666"/>
            <a:ext cx="1828800" cy="0"/>
          </a:xfrm>
          <a:prstGeom prst="lin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8" name="Straight Connector 7"/>
          <p:cNvCxnSpPr/>
          <p:nvPr/>
        </p:nvCxnSpPr>
        <p:spPr>
          <a:xfrm flipV="1">
            <a:off x="11680909" y="2486680"/>
            <a:ext cx="825910" cy="1560820"/>
          </a:xfrm>
          <a:prstGeom prst="lin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9" name="Straight Connector 8"/>
          <p:cNvCxnSpPr/>
          <p:nvPr/>
        </p:nvCxnSpPr>
        <p:spPr>
          <a:xfrm flipH="1" flipV="1">
            <a:off x="10378229" y="2486680"/>
            <a:ext cx="1302680" cy="1560820"/>
          </a:xfrm>
          <a:prstGeom prst="lin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10" name="Straight Connector 9"/>
          <p:cNvCxnSpPr/>
          <p:nvPr/>
        </p:nvCxnSpPr>
        <p:spPr>
          <a:xfrm flipH="1">
            <a:off x="10530629" y="4047500"/>
            <a:ext cx="1150280" cy="1408420"/>
          </a:xfrm>
          <a:prstGeom prst="lin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11" name="Straight Connector 10"/>
          <p:cNvCxnSpPr/>
          <p:nvPr/>
        </p:nvCxnSpPr>
        <p:spPr>
          <a:xfrm>
            <a:off x="11680909" y="4047500"/>
            <a:ext cx="825910" cy="1560820"/>
          </a:xfrm>
          <a:prstGeom prst="lin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cxnSp>
      <p:pic>
        <p:nvPicPr>
          <p:cNvPr id="12" name="Picture 4" descr="Image result for png lapto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0830419" y="3489960"/>
            <a:ext cx="1361581" cy="96267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Image result for png lapto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1680909" y="1981200"/>
            <a:ext cx="1361581" cy="96267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Image result for png lapto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1680909" y="4974581"/>
            <a:ext cx="1361581" cy="9626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Image result for png lapto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9697438" y="2005340"/>
            <a:ext cx="1361581" cy="9626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Image result for png lapto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9697437" y="4974581"/>
            <a:ext cx="1361581" cy="96267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Image result for png lapto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2659219" y="3489960"/>
            <a:ext cx="1361581" cy="96267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png lapto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8935438" y="3489960"/>
            <a:ext cx="1361581" cy="962679"/>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p:cNvGrpSpPr/>
          <p:nvPr/>
        </p:nvGrpSpPr>
        <p:grpSpPr>
          <a:xfrm>
            <a:off x="8061179" y="6241173"/>
            <a:ext cx="1378826" cy="1759827"/>
            <a:chOff x="809187" y="4336173"/>
            <a:chExt cx="1378826" cy="1759826"/>
          </a:xfrm>
        </p:grpSpPr>
        <p:sp>
          <p:nvSpPr>
            <p:cNvPr id="21" name="Rectangle 20"/>
            <p:cNvSpPr/>
            <p:nvPr/>
          </p:nvSpPr>
          <p:spPr>
            <a:xfrm>
              <a:off x="1071239" y="5634334"/>
              <a:ext cx="854721" cy="46166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24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mj-lt"/>
                </a:rPr>
                <a:t>USER</a:t>
              </a:r>
            </a:p>
          </p:txBody>
        </p:sp>
        <p:pic>
          <p:nvPicPr>
            <p:cNvPr id="22" name="Picture 1" descr="D:\Anish_Training_Data\Images\students images\admin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187" y="4336173"/>
              <a:ext cx="1378826" cy="1378826"/>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Picture 5" descr="Image result for no x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16110" y="4835570"/>
            <a:ext cx="1101690" cy="110169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5" descr="Image result for no x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28851" y="5823651"/>
            <a:ext cx="424749" cy="42474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E10EBDC-68C2-9496-3665-9330382E13C2}"/>
              </a:ext>
            </a:extLst>
          </p:cNvPr>
          <p:cNvSpPr txBox="1"/>
          <p:nvPr/>
        </p:nvSpPr>
        <p:spPr>
          <a:xfrm>
            <a:off x="457200" y="7620000"/>
            <a:ext cx="312906" cy="369332"/>
          </a:xfrm>
          <a:prstGeom prst="rect">
            <a:avLst/>
          </a:prstGeom>
          <a:noFill/>
        </p:spPr>
        <p:txBody>
          <a:bodyPr wrap="none" rtlCol="0">
            <a:spAutoFit/>
          </a:bodyPr>
          <a:lstStyle/>
          <a:p>
            <a:fld id="{D6921B60-5932-4444-96F9-C59B9A75E9CC}" type="slidenum">
              <a:rPr lang="en-IN" smtClean="0"/>
              <a:t>26</a:t>
            </a:fld>
            <a:endParaRPr lang="en-IN" dirty="0"/>
          </a:p>
        </p:txBody>
      </p:sp>
    </p:spTree>
    <p:extLst>
      <p:ext uri="{BB962C8B-B14F-4D97-AF65-F5344CB8AC3E}">
        <p14:creationId xmlns:p14="http://schemas.microsoft.com/office/powerpoint/2010/main" val="276033138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6"/>
                                        </p:tgtEl>
                                      </p:cBhvr>
                                    </p:animEffect>
                                    <p:set>
                                      <p:cBhvr>
                                        <p:cTn id="22" dur="1" fill="hold">
                                          <p:stCondLst>
                                            <p:cond delay="499"/>
                                          </p:stCondLst>
                                        </p:cTn>
                                        <p:tgtEl>
                                          <p:spTgt spid="2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27"/>
                                        </p:tgtEl>
                                      </p:cBhvr>
                                    </p:animEffect>
                                    <p:set>
                                      <p:cBhvr>
                                        <p:cTn id="32" dur="1" fill="hold">
                                          <p:stCondLst>
                                            <p:cond delay="499"/>
                                          </p:stCondLst>
                                        </p:cTn>
                                        <p:tgtEl>
                                          <p:spTgt spid="27"/>
                                        </p:tgtEl>
                                        <p:attrNameLst>
                                          <p:attrName>style.visibility</p:attrName>
                                        </p:attrNameLst>
                                      </p:cBhvr>
                                      <p:to>
                                        <p:strVal val="hidden"/>
                                      </p:to>
                                    </p:set>
                                  </p:childTnLst>
                                </p:cTn>
                              </p:par>
                            </p:childTnLst>
                          </p:cTn>
                        </p:par>
                        <p:par>
                          <p:cTn id="33" fill="hold">
                            <p:stCondLst>
                              <p:cond delay="500"/>
                            </p:stCondLst>
                            <p:childTnLst>
                              <p:par>
                                <p:cTn id="34" presetID="10" presetClass="exit" presetSubtype="0" fill="hold" grpId="0" nodeType="afterEffect">
                                  <p:stCondLst>
                                    <p:cond delay="0"/>
                                  </p:stCondLst>
                                  <p:childTnLst>
                                    <p:animEffect transition="out" filter="fade">
                                      <p:cBhvr>
                                        <p:cTn id="35" dur="500"/>
                                        <p:tgtEl>
                                          <p:spTgt spid="24"/>
                                        </p:tgtEl>
                                      </p:cBhvr>
                                    </p:animEffect>
                                    <p:set>
                                      <p:cBhvr>
                                        <p:cTn id="36" dur="1" fill="hold">
                                          <p:stCondLst>
                                            <p:cond delay="499"/>
                                          </p:stCondLst>
                                        </p:cTn>
                                        <p:tgtEl>
                                          <p:spTgt spid="2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31520" y="152401"/>
            <a:ext cx="13167360" cy="1030504"/>
          </a:xfrm>
        </p:spPr>
        <p:txBody>
          <a:bodyPr/>
          <a:lstStyle/>
          <a:p>
            <a:r>
              <a:rPr lang="en-US" dirty="0"/>
              <a:t>Scalability</a:t>
            </a:r>
          </a:p>
        </p:txBody>
      </p:sp>
      <p:sp>
        <p:nvSpPr>
          <p:cNvPr id="4" name="Content Placeholder 3"/>
          <p:cNvSpPr>
            <a:spLocks noGrp="1"/>
          </p:cNvSpPr>
          <p:nvPr>
            <p:ph idx="1"/>
          </p:nvPr>
        </p:nvSpPr>
        <p:spPr>
          <a:xfrm>
            <a:off x="731520" y="2057400"/>
            <a:ext cx="7040880" cy="4724400"/>
          </a:xfrm>
        </p:spPr>
        <p:txBody>
          <a:bodyPr>
            <a:normAutofit lnSpcReduction="10000"/>
          </a:bodyPr>
          <a:lstStyle/>
          <a:p>
            <a:r>
              <a:rPr lang="en-US" sz="2880" b="0" dirty="0">
                <a:solidFill>
                  <a:schemeClr val="tx1"/>
                </a:solidFill>
                <a:cs typeface="Arial"/>
              </a:rPr>
              <a:t>Vertical Scalability – New hardware can be added to the nodes</a:t>
            </a:r>
          </a:p>
          <a:p>
            <a:pPr marL="0" indent="0">
              <a:buNone/>
            </a:pPr>
            <a:endParaRPr lang="en-US" sz="2880" b="0" dirty="0">
              <a:solidFill>
                <a:schemeClr val="tx1"/>
              </a:solidFill>
              <a:cs typeface="Arial"/>
            </a:endParaRPr>
          </a:p>
          <a:p>
            <a:r>
              <a:rPr lang="en-US" sz="2880" b="0" dirty="0">
                <a:solidFill>
                  <a:schemeClr val="tx1"/>
                </a:solidFill>
                <a:cs typeface="Arial"/>
              </a:rPr>
              <a:t>Horizontal Scalability – New nodes can be added on the fly</a:t>
            </a:r>
          </a:p>
          <a:p>
            <a:endParaRPr lang="en-US" sz="2880" b="0" dirty="0">
              <a:solidFill>
                <a:schemeClr val="tx1"/>
              </a:solidFill>
              <a:cs typeface="Arial"/>
            </a:endParaRPr>
          </a:p>
          <a:p>
            <a:r>
              <a:rPr lang="en-US" sz="2880" b="0" dirty="0">
                <a:solidFill>
                  <a:schemeClr val="tx1"/>
                </a:solidFill>
                <a:cs typeface="Arial"/>
              </a:rPr>
              <a:t>“could scale farther than five machines, to tens, hundreds or even thousands, without requiring much manual operation”</a:t>
            </a:r>
          </a:p>
        </p:txBody>
      </p:sp>
      <p:grpSp>
        <p:nvGrpSpPr>
          <p:cNvPr id="28" name="Group 27"/>
          <p:cNvGrpSpPr/>
          <p:nvPr/>
        </p:nvGrpSpPr>
        <p:grpSpPr>
          <a:xfrm>
            <a:off x="9601200" y="4648200"/>
            <a:ext cx="2094863" cy="1896955"/>
            <a:chOff x="10097137" y="4648200"/>
            <a:chExt cx="2094863" cy="1896955"/>
          </a:xfrm>
        </p:grpSpPr>
        <p:pic>
          <p:nvPicPr>
            <p:cNvPr id="8" name="Picture 5" descr="E:\Images\Servers\Home-Server-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0097137" y="4648200"/>
              <a:ext cx="705135" cy="96256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5" descr="E:\Images\Servers\Home-Server-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0778652" y="4648200"/>
              <a:ext cx="705135" cy="96256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E:\Images\Servers\Home-Server-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1481724" y="4648200"/>
              <a:ext cx="705135" cy="9625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5" descr="E:\Images\Servers\Home-Server-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0102278" y="5582588"/>
              <a:ext cx="705135" cy="96256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5" descr="E:\Images\Servers\Home-Server-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0783793" y="5582588"/>
              <a:ext cx="705135" cy="9625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5" descr="E:\Images\Servers\Home-Server-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1486865" y="5582588"/>
              <a:ext cx="705135" cy="9625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9906000" y="1676400"/>
            <a:ext cx="2304288" cy="1090674"/>
            <a:chOff x="9906000" y="1828800"/>
            <a:chExt cx="2304288" cy="1090674"/>
          </a:xfrm>
        </p:grpSpPr>
        <p:pic>
          <p:nvPicPr>
            <p:cNvPr id="1026" name="Picture 2" descr="Image result for power muscle clip ar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17071" y="1828800"/>
              <a:ext cx="793217" cy="109067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Image result for power muscle clip ar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9906000" y="1828800"/>
              <a:ext cx="793217" cy="1090674"/>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Picture 5" descr="E:\Images\Servers\Home-Server-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0569015" y="2209800"/>
            <a:ext cx="853213" cy="116470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5" descr="E:\Images\Servers\Home-Server-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9601200" y="6505033"/>
            <a:ext cx="705135" cy="96256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5" descr="E:\Images\Servers\Home-Server-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0282715" y="6505033"/>
            <a:ext cx="705135" cy="96256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5" descr="E:\Images\Servers\Home-Server-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0985787" y="6505033"/>
            <a:ext cx="705135" cy="96256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5" descr="E:\Images\Servers\Home-Server-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1696063" y="4648200"/>
            <a:ext cx="705135" cy="96256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5" descr="E:\Images\Servers\Home-Server-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1696063" y="5582587"/>
            <a:ext cx="705135" cy="96256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5" descr="E:\Images\Servers\Home-Server-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1696063" y="6505033"/>
            <a:ext cx="705135" cy="9625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CEE2717-2E71-5695-EB53-BE7F154259CB}"/>
              </a:ext>
            </a:extLst>
          </p:cNvPr>
          <p:cNvSpPr txBox="1"/>
          <p:nvPr/>
        </p:nvSpPr>
        <p:spPr>
          <a:xfrm>
            <a:off x="457200" y="7620000"/>
            <a:ext cx="312906" cy="369332"/>
          </a:xfrm>
          <a:prstGeom prst="rect">
            <a:avLst/>
          </a:prstGeom>
          <a:noFill/>
        </p:spPr>
        <p:txBody>
          <a:bodyPr wrap="none" rtlCol="0">
            <a:spAutoFit/>
          </a:bodyPr>
          <a:lstStyle/>
          <a:p>
            <a:fld id="{D6921B60-5932-4444-96F9-C59B9A75E9CC}" type="slidenum">
              <a:rPr lang="en-IN" smtClean="0"/>
              <a:t>27</a:t>
            </a:fld>
            <a:endParaRPr lang="en-IN" dirty="0"/>
          </a:p>
        </p:txBody>
      </p:sp>
    </p:spTree>
    <p:extLst>
      <p:ext uri="{BB962C8B-B14F-4D97-AF65-F5344CB8AC3E}">
        <p14:creationId xmlns:p14="http://schemas.microsoft.com/office/powerpoint/2010/main" val="319749669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mph" presetSubtype="0" fill="hold" nodeType="clickEffect">
                                  <p:stCondLst>
                                    <p:cond delay="0"/>
                                  </p:stCondLst>
                                  <p:childTnLst>
                                    <p:animScale>
                                      <p:cBhvr>
                                        <p:cTn id="11" dur="2000" fill="hold"/>
                                        <p:tgtEl>
                                          <p:spTgt spid="5"/>
                                        </p:tgtEl>
                                      </p:cBhvr>
                                      <p:by x="150000" y="150000"/>
                                    </p:animScale>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par>
                                <p:cTn id="41" presetID="10"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par>
                                <p:cTn id="44" presetID="10" presetClass="entr" presetSubtype="0" fill="hold"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31520" y="152401"/>
            <a:ext cx="13167360" cy="1030504"/>
          </a:xfrm>
        </p:spPr>
        <p:txBody>
          <a:bodyPr/>
          <a:lstStyle/>
          <a:p>
            <a:r>
              <a:rPr lang="en-US" dirty="0"/>
              <a:t>Data Locality</a:t>
            </a:r>
          </a:p>
        </p:txBody>
      </p:sp>
      <p:sp>
        <p:nvSpPr>
          <p:cNvPr id="4" name="Content Placeholder 3"/>
          <p:cNvSpPr>
            <a:spLocks noGrp="1"/>
          </p:cNvSpPr>
          <p:nvPr>
            <p:ph idx="1"/>
          </p:nvPr>
        </p:nvSpPr>
        <p:spPr>
          <a:xfrm>
            <a:off x="731521" y="2057400"/>
            <a:ext cx="8183880" cy="4572000"/>
          </a:xfrm>
        </p:spPr>
        <p:txBody>
          <a:bodyPr>
            <a:normAutofit/>
          </a:bodyPr>
          <a:lstStyle/>
          <a:p>
            <a:r>
              <a:rPr lang="en-US" sz="4000" dirty="0"/>
              <a:t>Move computation to data instead of data to computation</a:t>
            </a:r>
          </a:p>
          <a:p>
            <a:r>
              <a:rPr lang="en-US" sz="4000" dirty="0"/>
              <a:t>Data is processed on the nodes where it is stored</a:t>
            </a:r>
          </a:p>
        </p:txBody>
      </p:sp>
      <p:grpSp>
        <p:nvGrpSpPr>
          <p:cNvPr id="19" name="Group 18"/>
          <p:cNvGrpSpPr/>
          <p:nvPr/>
        </p:nvGrpSpPr>
        <p:grpSpPr>
          <a:xfrm>
            <a:off x="8762997" y="1381632"/>
            <a:ext cx="1927989" cy="3026302"/>
            <a:chOff x="8991600" y="2362200"/>
            <a:chExt cx="1927990" cy="3026302"/>
          </a:xfrm>
        </p:grpSpPr>
        <p:pic>
          <p:nvPicPr>
            <p:cNvPr id="15" name="Picture 5" descr="E:\Images\Servers\Home-Server-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9980707" y="2362201"/>
              <a:ext cx="938534" cy="12811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E:\Images\Servers\Home-Server-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9980707" y="3667632"/>
              <a:ext cx="938534" cy="128117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5" descr="E:\Images\Servers\Home-Server-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8991601" y="2362200"/>
              <a:ext cx="938534" cy="12811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5" descr="E:\Images\Servers\Home-Server-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8991600" y="3667631"/>
              <a:ext cx="938534" cy="12811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9067800" y="5019170"/>
              <a:ext cx="1851790" cy="369332"/>
            </a:xfrm>
            <a:prstGeom prst="rect">
              <a:avLst/>
            </a:prstGeom>
            <a:noFill/>
          </p:spPr>
          <p:txBody>
            <a:bodyPr wrap="none" rtlCol="0">
              <a:spAutoFit/>
            </a:bodyPr>
            <a:lstStyle/>
            <a:p>
              <a:r>
                <a:rPr lang="en-US" dirty="0"/>
                <a:t>Storage Servers</a:t>
              </a:r>
            </a:p>
          </p:txBody>
        </p:sp>
      </p:grpSp>
      <p:grpSp>
        <p:nvGrpSpPr>
          <p:cNvPr id="21" name="Group 20"/>
          <p:cNvGrpSpPr/>
          <p:nvPr/>
        </p:nvGrpSpPr>
        <p:grpSpPr>
          <a:xfrm>
            <a:off x="12396468" y="1371601"/>
            <a:ext cx="1927642" cy="3036332"/>
            <a:chOff x="12396465" y="2352169"/>
            <a:chExt cx="1927641" cy="3036331"/>
          </a:xfrm>
        </p:grpSpPr>
        <p:pic>
          <p:nvPicPr>
            <p:cNvPr id="5" name="Picture 5" descr="E:\Images\Servers\Home-Server-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3385572" y="2352170"/>
              <a:ext cx="938534" cy="128117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descr="E:\Images\Servers\Home-Server-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3385572" y="3657601"/>
              <a:ext cx="938534" cy="12811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5" descr="E:\Images\Servers\Home-Server-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2396466" y="2352169"/>
              <a:ext cx="938534" cy="12811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E:\Images\Servers\Home-Server-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2396465" y="3657600"/>
              <a:ext cx="938534" cy="128117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12725399" y="5019168"/>
              <a:ext cx="1454243" cy="369332"/>
            </a:xfrm>
            <a:prstGeom prst="rect">
              <a:avLst/>
            </a:prstGeom>
            <a:noFill/>
          </p:spPr>
          <p:txBody>
            <a:bodyPr wrap="none" rtlCol="0">
              <a:spAutoFit/>
            </a:bodyPr>
            <a:lstStyle/>
            <a:p>
              <a:r>
                <a:rPr lang="en-US" dirty="0"/>
                <a:t>App Servers</a:t>
              </a:r>
            </a:p>
          </p:txBody>
        </p:sp>
      </p:grpSp>
      <p:sp>
        <p:nvSpPr>
          <p:cNvPr id="22" name="Right Arrow 21"/>
          <p:cNvSpPr/>
          <p:nvPr/>
        </p:nvSpPr>
        <p:spPr>
          <a:xfrm>
            <a:off x="11201400" y="2524631"/>
            <a:ext cx="9144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2" name="Rectangle 1"/>
          <p:cNvSpPr/>
          <p:nvPr/>
        </p:nvSpPr>
        <p:spPr>
          <a:xfrm>
            <a:off x="8999948" y="2075179"/>
            <a:ext cx="645195" cy="35547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lIns="91440" tIns="45720" rIns="91440" bIns="45720" rtlCol="0" anchor="ctr"/>
          <a:lstStyle/>
          <a:p>
            <a:pPr algn="ctr"/>
            <a:r>
              <a:rPr lang="en-US" dirty="0"/>
              <a:t>Data</a:t>
            </a:r>
          </a:p>
        </p:txBody>
      </p:sp>
      <p:sp>
        <p:nvSpPr>
          <p:cNvPr id="24" name="Rectangle 23"/>
          <p:cNvSpPr/>
          <p:nvPr/>
        </p:nvSpPr>
        <p:spPr>
          <a:xfrm>
            <a:off x="9995510" y="2075179"/>
            <a:ext cx="645195" cy="35547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lIns="91440" tIns="45720" rIns="91440" bIns="45720" rtlCol="0" anchor="ctr"/>
          <a:lstStyle/>
          <a:p>
            <a:pPr algn="ctr"/>
            <a:r>
              <a:rPr lang="en-US" dirty="0"/>
              <a:t>Data</a:t>
            </a:r>
          </a:p>
        </p:txBody>
      </p:sp>
      <p:sp>
        <p:nvSpPr>
          <p:cNvPr id="25" name="Rectangle 24"/>
          <p:cNvSpPr/>
          <p:nvPr/>
        </p:nvSpPr>
        <p:spPr>
          <a:xfrm>
            <a:off x="9995510" y="3356290"/>
            <a:ext cx="645195" cy="35547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lIns="91440" tIns="45720" rIns="91440" bIns="45720" rtlCol="0" anchor="ctr"/>
          <a:lstStyle/>
          <a:p>
            <a:pPr algn="ctr"/>
            <a:r>
              <a:rPr lang="en-US" dirty="0"/>
              <a:t>Data</a:t>
            </a:r>
          </a:p>
        </p:txBody>
      </p:sp>
      <p:sp>
        <p:nvSpPr>
          <p:cNvPr id="26" name="Rectangle 25"/>
          <p:cNvSpPr/>
          <p:nvPr/>
        </p:nvSpPr>
        <p:spPr>
          <a:xfrm>
            <a:off x="8999948" y="3356290"/>
            <a:ext cx="645195" cy="35547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lIns="91440" tIns="45720" rIns="91440" bIns="45720" rtlCol="0" anchor="ctr"/>
          <a:lstStyle/>
          <a:p>
            <a:pPr algn="ctr"/>
            <a:r>
              <a:rPr lang="en-US" dirty="0"/>
              <a:t>Data</a:t>
            </a:r>
          </a:p>
        </p:txBody>
      </p:sp>
      <p:pic>
        <p:nvPicPr>
          <p:cNvPr id="3074" name="Picture 2" descr="Image result for wrong cross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17907" y="1530243"/>
            <a:ext cx="2427966" cy="2427966"/>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0881171" y="4898498"/>
            <a:ext cx="1927642" cy="2938434"/>
            <a:chOff x="12397611" y="4669899"/>
            <a:chExt cx="1927641" cy="2938434"/>
          </a:xfrm>
        </p:grpSpPr>
        <p:pic>
          <p:nvPicPr>
            <p:cNvPr id="41" name="Picture 5" descr="E:\Images\Servers\Home-Server-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3386718" y="4669900"/>
              <a:ext cx="938534" cy="128117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5" descr="E:\Images\Servers\Home-Server-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3386718" y="5975331"/>
              <a:ext cx="938534" cy="128117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5" descr="E:\Images\Servers\Home-Server-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2397612" y="4669899"/>
              <a:ext cx="938534" cy="128117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5" descr="E:\Images\Servers\Home-Server-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2397611" y="5975330"/>
              <a:ext cx="938534" cy="1281177"/>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p:cNvSpPr txBox="1"/>
            <p:nvPr/>
          </p:nvSpPr>
          <p:spPr>
            <a:xfrm>
              <a:off x="12964844" y="7239001"/>
              <a:ext cx="979755" cy="369332"/>
            </a:xfrm>
            <a:prstGeom prst="rect">
              <a:avLst/>
            </a:prstGeom>
            <a:noFill/>
          </p:spPr>
          <p:txBody>
            <a:bodyPr wrap="none" rtlCol="0">
              <a:spAutoFit/>
            </a:bodyPr>
            <a:lstStyle/>
            <a:p>
              <a:r>
                <a:rPr lang="en-US" dirty="0"/>
                <a:t>Servers</a:t>
              </a:r>
            </a:p>
          </p:txBody>
        </p:sp>
        <p:sp>
          <p:nvSpPr>
            <p:cNvPr id="46" name="Rectangle 45"/>
            <p:cNvSpPr/>
            <p:nvPr/>
          </p:nvSpPr>
          <p:spPr>
            <a:xfrm>
              <a:off x="12634557" y="5363447"/>
              <a:ext cx="645195" cy="35547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Data</a:t>
              </a:r>
            </a:p>
          </p:txBody>
        </p:sp>
        <p:sp>
          <p:nvSpPr>
            <p:cNvPr id="47" name="Rectangle 46"/>
            <p:cNvSpPr/>
            <p:nvPr/>
          </p:nvSpPr>
          <p:spPr>
            <a:xfrm>
              <a:off x="13630120" y="5363447"/>
              <a:ext cx="645195" cy="35547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Data</a:t>
              </a:r>
            </a:p>
          </p:txBody>
        </p:sp>
        <p:sp>
          <p:nvSpPr>
            <p:cNvPr id="48" name="Rectangle 47"/>
            <p:cNvSpPr/>
            <p:nvPr/>
          </p:nvSpPr>
          <p:spPr>
            <a:xfrm>
              <a:off x="13630119" y="6644558"/>
              <a:ext cx="645195" cy="35547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Data</a:t>
              </a:r>
            </a:p>
          </p:txBody>
        </p:sp>
        <p:sp>
          <p:nvSpPr>
            <p:cNvPr id="49" name="Rectangle 48"/>
            <p:cNvSpPr/>
            <p:nvPr/>
          </p:nvSpPr>
          <p:spPr>
            <a:xfrm>
              <a:off x="12634557" y="6644558"/>
              <a:ext cx="645195" cy="35547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Data</a:t>
              </a:r>
            </a:p>
          </p:txBody>
        </p:sp>
      </p:grpSp>
      <p:sp>
        <p:nvSpPr>
          <p:cNvPr id="50" name="Rectangle 49"/>
          <p:cNvSpPr/>
          <p:nvPr/>
        </p:nvSpPr>
        <p:spPr>
          <a:xfrm>
            <a:off x="7924800" y="5842060"/>
            <a:ext cx="1257306" cy="762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dirty="0"/>
              <a:t>Algorithm</a:t>
            </a:r>
          </a:p>
        </p:txBody>
      </p:sp>
      <p:sp>
        <p:nvSpPr>
          <p:cNvPr id="51" name="Right Arrow 50"/>
          <p:cNvSpPr/>
          <p:nvPr/>
        </p:nvSpPr>
        <p:spPr>
          <a:xfrm>
            <a:off x="9753600" y="5956361"/>
            <a:ext cx="9144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52" name="Rectangle 51"/>
          <p:cNvSpPr/>
          <p:nvPr/>
        </p:nvSpPr>
        <p:spPr>
          <a:xfrm>
            <a:off x="11118117" y="5181599"/>
            <a:ext cx="645195" cy="36569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dirty="0" err="1"/>
              <a:t>Algo</a:t>
            </a:r>
            <a:endParaRPr lang="en-US" dirty="0"/>
          </a:p>
        </p:txBody>
      </p:sp>
      <p:sp>
        <p:nvSpPr>
          <p:cNvPr id="53" name="Rectangle 52"/>
          <p:cNvSpPr/>
          <p:nvPr/>
        </p:nvSpPr>
        <p:spPr>
          <a:xfrm>
            <a:off x="12113678" y="5185410"/>
            <a:ext cx="645195" cy="36569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dirty="0" err="1"/>
              <a:t>Algo</a:t>
            </a:r>
            <a:endParaRPr lang="en-US" dirty="0"/>
          </a:p>
        </p:txBody>
      </p:sp>
      <p:sp>
        <p:nvSpPr>
          <p:cNvPr id="54" name="Rectangle 53"/>
          <p:cNvSpPr/>
          <p:nvPr/>
        </p:nvSpPr>
        <p:spPr>
          <a:xfrm>
            <a:off x="12113677" y="6465010"/>
            <a:ext cx="645195" cy="36569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dirty="0" err="1"/>
              <a:t>Algo</a:t>
            </a:r>
            <a:endParaRPr lang="en-US" dirty="0"/>
          </a:p>
        </p:txBody>
      </p:sp>
      <p:sp>
        <p:nvSpPr>
          <p:cNvPr id="55" name="Rectangle 54"/>
          <p:cNvSpPr/>
          <p:nvPr/>
        </p:nvSpPr>
        <p:spPr>
          <a:xfrm>
            <a:off x="11118117" y="6465010"/>
            <a:ext cx="645195" cy="36569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dirty="0" err="1"/>
              <a:t>Algo</a:t>
            </a:r>
            <a:endParaRPr lang="en-US" dirty="0"/>
          </a:p>
        </p:txBody>
      </p:sp>
      <p:sp>
        <p:nvSpPr>
          <p:cNvPr id="6" name="TextBox 5">
            <a:extLst>
              <a:ext uri="{FF2B5EF4-FFF2-40B4-BE49-F238E27FC236}">
                <a16:creationId xmlns:a16="http://schemas.microsoft.com/office/drawing/2014/main" id="{58ACEFB8-5CFD-53B3-B24F-8B93E24DFF38}"/>
              </a:ext>
            </a:extLst>
          </p:cNvPr>
          <p:cNvSpPr txBox="1"/>
          <p:nvPr/>
        </p:nvSpPr>
        <p:spPr>
          <a:xfrm>
            <a:off x="457200" y="7620000"/>
            <a:ext cx="312906" cy="369332"/>
          </a:xfrm>
          <a:prstGeom prst="rect">
            <a:avLst/>
          </a:prstGeom>
          <a:noFill/>
        </p:spPr>
        <p:txBody>
          <a:bodyPr wrap="none" rtlCol="0">
            <a:spAutoFit/>
          </a:bodyPr>
          <a:lstStyle/>
          <a:p>
            <a:fld id="{D6921B60-5932-4444-96F9-C59B9A75E9CC}" type="slidenum">
              <a:rPr lang="en-IN" smtClean="0"/>
              <a:t>28</a:t>
            </a:fld>
            <a:endParaRPr lang="en-IN" dirty="0"/>
          </a:p>
        </p:txBody>
      </p:sp>
    </p:spTree>
    <p:extLst>
      <p:ext uri="{BB962C8B-B14F-4D97-AF65-F5344CB8AC3E}">
        <p14:creationId xmlns:p14="http://schemas.microsoft.com/office/powerpoint/2010/main" val="56941018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1"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grpId="1"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63" presetClass="path" presetSubtype="0" accel="50000" decel="50000" fill="hold" grpId="0" nodeType="clickEffect">
                                  <p:stCondLst>
                                    <p:cond delay="0"/>
                                  </p:stCondLst>
                                  <p:childTnLst>
                                    <p:animMotion origin="layout" path="M 0 0 L 0.25 0 E" pathEditMode="relative" ptsTypes="">
                                      <p:cBhvr>
                                        <p:cTn id="35" dur="2000" fill="hold"/>
                                        <p:tgtEl>
                                          <p:spTgt spid="2"/>
                                        </p:tgtEl>
                                        <p:attrNameLst>
                                          <p:attrName>ppt_x</p:attrName>
                                          <p:attrName>ppt_y</p:attrName>
                                        </p:attrNameLst>
                                      </p:cBhvr>
                                    </p:animMotion>
                                  </p:childTnLst>
                                </p:cTn>
                              </p:par>
                              <p:par>
                                <p:cTn id="36" presetID="63" presetClass="path" presetSubtype="0" accel="50000" decel="50000" fill="hold" grpId="0" nodeType="withEffect">
                                  <p:stCondLst>
                                    <p:cond delay="0"/>
                                  </p:stCondLst>
                                  <p:childTnLst>
                                    <p:animMotion origin="layout" path="M 0 0 L 0.25 0 E" pathEditMode="relative" ptsTypes="">
                                      <p:cBhvr>
                                        <p:cTn id="37" dur="2000" fill="hold"/>
                                        <p:tgtEl>
                                          <p:spTgt spid="24"/>
                                        </p:tgtEl>
                                        <p:attrNameLst>
                                          <p:attrName>ppt_x</p:attrName>
                                          <p:attrName>ppt_y</p:attrName>
                                        </p:attrNameLst>
                                      </p:cBhvr>
                                    </p:animMotion>
                                  </p:childTnLst>
                                </p:cTn>
                              </p:par>
                              <p:par>
                                <p:cTn id="38" presetID="63" presetClass="path" presetSubtype="0" accel="50000" decel="50000" fill="hold" grpId="0" nodeType="withEffect">
                                  <p:stCondLst>
                                    <p:cond delay="0"/>
                                  </p:stCondLst>
                                  <p:childTnLst>
                                    <p:animMotion origin="layout" path="M 0 0 L 0.25 0 E" pathEditMode="relative" ptsTypes="">
                                      <p:cBhvr>
                                        <p:cTn id="39" dur="2000" fill="hold"/>
                                        <p:tgtEl>
                                          <p:spTgt spid="25"/>
                                        </p:tgtEl>
                                        <p:attrNameLst>
                                          <p:attrName>ppt_x</p:attrName>
                                          <p:attrName>ppt_y</p:attrName>
                                        </p:attrNameLst>
                                      </p:cBhvr>
                                    </p:animMotion>
                                  </p:childTnLst>
                                </p:cTn>
                              </p:par>
                              <p:par>
                                <p:cTn id="40" presetID="63" presetClass="path" presetSubtype="0" accel="50000" decel="50000" fill="hold" grpId="0" nodeType="withEffect">
                                  <p:stCondLst>
                                    <p:cond delay="0"/>
                                  </p:stCondLst>
                                  <p:childTnLst>
                                    <p:animMotion origin="layout" path="M 0 0 L 0.25 0 E" pathEditMode="relative" ptsTypes="">
                                      <p:cBhvr>
                                        <p:cTn id="41" dur="2000" fill="hold"/>
                                        <p:tgtEl>
                                          <p:spTgt spid="26"/>
                                        </p:tgtEl>
                                        <p:attrNameLst>
                                          <p:attrName>ppt_x</p:attrName>
                                          <p:attrName>ppt_y</p:attrName>
                                        </p:attrNameLst>
                                      </p:cBhvr>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074"/>
                                        </p:tgtEl>
                                        <p:attrNameLst>
                                          <p:attrName>style.visibility</p:attrName>
                                        </p:attrNameLst>
                                      </p:cBhvr>
                                      <p:to>
                                        <p:strVal val="visible"/>
                                      </p:to>
                                    </p:set>
                                    <p:animEffect transition="in" filter="fade">
                                      <p:cBhvr>
                                        <p:cTn id="46" dur="500"/>
                                        <p:tgtEl>
                                          <p:spTgt spid="307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fade">
                                      <p:cBhvr>
                                        <p:cTn id="56" dur="500"/>
                                        <p:tgtEl>
                                          <p:spTgt spid="5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fade">
                                      <p:cBhvr>
                                        <p:cTn id="61" dur="500"/>
                                        <p:tgtEl>
                                          <p:spTgt spid="51"/>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fade">
                                      <p:cBhvr>
                                        <p:cTn id="66" dur="500"/>
                                        <p:tgtEl>
                                          <p:spTgt spid="5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2"/>
                                        </p:tgtEl>
                                        <p:attrNameLst>
                                          <p:attrName>style.visibility</p:attrName>
                                        </p:attrNameLst>
                                      </p:cBhvr>
                                      <p:to>
                                        <p:strVal val="visible"/>
                                      </p:to>
                                    </p:set>
                                    <p:animEffect transition="in" filter="fade">
                                      <p:cBhvr>
                                        <p:cTn id="69" dur="500"/>
                                        <p:tgtEl>
                                          <p:spTgt spid="5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fade">
                                      <p:cBhvr>
                                        <p:cTn id="72" dur="500"/>
                                        <p:tgtEl>
                                          <p:spTgt spid="5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animEffect transition="in" filter="fade">
                                      <p:cBhvr>
                                        <p:cTn id="7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 grpId="0" animBg="1"/>
      <p:bldP spid="2" grpId="1" animBg="1"/>
      <p:bldP spid="24" grpId="0" animBg="1"/>
      <p:bldP spid="24" grpId="1" animBg="1"/>
      <p:bldP spid="25" grpId="0" animBg="1"/>
      <p:bldP spid="25" grpId="1" animBg="1"/>
      <p:bldP spid="26" grpId="0" animBg="1"/>
      <p:bldP spid="26" grpId="1" animBg="1"/>
      <p:bldP spid="50" grpId="0" animBg="1"/>
      <p:bldP spid="51" grpId="0" animBg="1"/>
      <p:bldP spid="52" grpId="0" animBg="1"/>
      <p:bldP spid="53" grpId="0" animBg="1"/>
      <p:bldP spid="54" grpId="0" animBg="1"/>
      <p:bldP spid="5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642" y="2103120"/>
            <a:ext cx="15497653" cy="781752"/>
          </a:xfrm>
          <a:prstGeom prst="rect">
            <a:avLst/>
          </a:prstGeom>
          <a:noFill/>
        </p:spPr>
        <p:txBody>
          <a:bodyPr wrap="square" rtlCol="0">
            <a:spAutoFit/>
          </a:bodyPr>
          <a:lstStyle/>
          <a:p>
            <a:r>
              <a:rPr lang="en-GB" sz="4480" b="1" dirty="0">
                <a:solidFill>
                  <a:srgbClr val="0055A0"/>
                </a:solidFill>
              </a:rPr>
              <a:t>Introduction to HDFS</a:t>
            </a:r>
            <a:endParaRPr lang="en-GB" sz="3200" b="1" dirty="0">
              <a:solidFill>
                <a:srgbClr val="0055A0"/>
              </a:solidFill>
            </a:endParaRPr>
          </a:p>
        </p:txBody>
      </p:sp>
      <p:sp>
        <p:nvSpPr>
          <p:cNvPr id="2" name="Slide Number Placeholder 1"/>
          <p:cNvSpPr>
            <a:spLocks noGrp="1"/>
          </p:cNvSpPr>
          <p:nvPr>
            <p:ph type="sldNum" sz="quarter" idx="10"/>
          </p:nvPr>
        </p:nvSpPr>
        <p:spPr>
          <a:xfrm>
            <a:off x="9234301" y="6356351"/>
            <a:ext cx="2844800" cy="366183"/>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2F89FEF-6A44-9B41-A33D-7815FD06DC43}" type="slidenum">
              <a:rPr lang="en-US" smtClean="0">
                <a:solidFill>
                  <a:prstClr val="white"/>
                </a:solidFill>
              </a:rPr>
              <a:pPr/>
              <a:t>29</a:t>
            </a:fld>
            <a:endParaRPr lang="en-US">
              <a:solidFill>
                <a:prstClr val="white"/>
              </a:solidFill>
            </a:endParaRPr>
          </a:p>
        </p:txBody>
      </p:sp>
      <p:sp>
        <p:nvSpPr>
          <p:cNvPr id="3" name="TextBox 2">
            <a:extLst>
              <a:ext uri="{FF2B5EF4-FFF2-40B4-BE49-F238E27FC236}">
                <a16:creationId xmlns:a16="http://schemas.microsoft.com/office/drawing/2014/main" id="{9C79251E-6C60-3967-2651-70D346266F20}"/>
              </a:ext>
            </a:extLst>
          </p:cNvPr>
          <p:cNvSpPr txBox="1"/>
          <p:nvPr/>
        </p:nvSpPr>
        <p:spPr>
          <a:xfrm>
            <a:off x="457200" y="7620000"/>
            <a:ext cx="312906" cy="369332"/>
          </a:xfrm>
          <a:prstGeom prst="rect">
            <a:avLst/>
          </a:prstGeom>
          <a:noFill/>
        </p:spPr>
        <p:txBody>
          <a:bodyPr wrap="none" rtlCol="0">
            <a:spAutoFit/>
          </a:bodyPr>
          <a:lstStyle/>
          <a:p>
            <a:fld id="{D6921B60-5932-4444-96F9-C59B9A75E9CC}" type="slidenum">
              <a:rPr lang="en-IN" smtClean="0"/>
              <a:t>29</a:t>
            </a:fld>
            <a:endParaRPr lang="en-IN" dirty="0"/>
          </a:p>
        </p:txBody>
      </p:sp>
    </p:spTree>
    <p:extLst>
      <p:ext uri="{BB962C8B-B14F-4D97-AF65-F5344CB8AC3E}">
        <p14:creationId xmlns:p14="http://schemas.microsoft.com/office/powerpoint/2010/main" val="508852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8781F37-516F-8B50-14B9-FAB724F4E12C}"/>
              </a:ext>
            </a:extLst>
          </p:cNvPr>
          <p:cNvSpPr/>
          <p:nvPr/>
        </p:nvSpPr>
        <p:spPr>
          <a:xfrm>
            <a:off x="4495800" y="1676399"/>
            <a:ext cx="6477000" cy="22860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itle 2"/>
          <p:cNvSpPr>
            <a:spLocks noGrp="1"/>
          </p:cNvSpPr>
          <p:nvPr>
            <p:ph type="title"/>
          </p:nvPr>
        </p:nvSpPr>
        <p:spPr>
          <a:xfrm>
            <a:off x="731520" y="152401"/>
            <a:ext cx="13167360" cy="1030504"/>
          </a:xfrm>
        </p:spPr>
        <p:txBody>
          <a:bodyPr/>
          <a:lstStyle/>
          <a:p>
            <a:r>
              <a:rPr lang="en-US" dirty="0"/>
              <a:t>The grand Data Challenge</a:t>
            </a:r>
          </a:p>
        </p:txBody>
      </p:sp>
      <p:sp>
        <p:nvSpPr>
          <p:cNvPr id="3" name="Content Placeholder 2"/>
          <p:cNvSpPr>
            <a:spLocks noGrp="1"/>
          </p:cNvSpPr>
          <p:nvPr>
            <p:ph idx="1"/>
          </p:nvPr>
        </p:nvSpPr>
        <p:spPr>
          <a:xfrm>
            <a:off x="1524000" y="4191000"/>
            <a:ext cx="11860567" cy="3337560"/>
          </a:xfrm>
        </p:spPr>
        <p:txBody>
          <a:bodyPr>
            <a:normAutofit/>
          </a:bodyPr>
          <a:lstStyle/>
          <a:p>
            <a:r>
              <a:rPr lang="en-US" sz="3200" b="0" dirty="0"/>
              <a:t>IDC predicts that the Global Data will grow from 33 Zettabytes (ZB) in 2018 to 175 ZB by 2025.</a:t>
            </a:r>
          </a:p>
          <a:p>
            <a:r>
              <a:rPr lang="en-US" sz="3200" b="0" dirty="0"/>
              <a:t>We need a solution to handle huge volumes of data efficiently</a:t>
            </a:r>
          </a:p>
          <a:p>
            <a:r>
              <a:rPr lang="en-US" sz="3200" b="0" dirty="0"/>
              <a:t>Can this software leverage the distributed computing ?</a:t>
            </a:r>
          </a:p>
          <a:p>
            <a:r>
              <a:rPr lang="en-US" sz="3200" b="0" dirty="0"/>
              <a:t>The software has to be highly fault tolerant, reliable &amp; available</a:t>
            </a:r>
          </a:p>
        </p:txBody>
      </p:sp>
      <p:pic>
        <p:nvPicPr>
          <p:cNvPr id="5" name="Picture 4">
            <a:extLst>
              <a:ext uri="{FF2B5EF4-FFF2-40B4-BE49-F238E27FC236}">
                <a16:creationId xmlns:a16="http://schemas.microsoft.com/office/drawing/2014/main" id="{234A61D3-9FE6-8209-B436-2DCECD065862}"/>
              </a:ext>
            </a:extLst>
          </p:cNvPr>
          <p:cNvPicPr>
            <a:picLocks noChangeAspect="1"/>
          </p:cNvPicPr>
          <p:nvPr/>
        </p:nvPicPr>
        <p:blipFill>
          <a:blip r:embed="rId2"/>
          <a:stretch>
            <a:fillRect/>
          </a:stretch>
        </p:blipFill>
        <p:spPr>
          <a:xfrm>
            <a:off x="4572000" y="1777892"/>
            <a:ext cx="6337626" cy="2108308"/>
          </a:xfrm>
          <a:prstGeom prst="rect">
            <a:avLst/>
          </a:prstGeom>
        </p:spPr>
      </p:pic>
      <p:sp>
        <p:nvSpPr>
          <p:cNvPr id="7" name="TextBox 6">
            <a:extLst>
              <a:ext uri="{FF2B5EF4-FFF2-40B4-BE49-F238E27FC236}">
                <a16:creationId xmlns:a16="http://schemas.microsoft.com/office/drawing/2014/main" id="{1F32F7D0-E21C-19C7-19CF-D69BC9C1CB83}"/>
              </a:ext>
            </a:extLst>
          </p:cNvPr>
          <p:cNvSpPr txBox="1"/>
          <p:nvPr/>
        </p:nvSpPr>
        <p:spPr>
          <a:xfrm>
            <a:off x="457200" y="7631668"/>
            <a:ext cx="312906" cy="369332"/>
          </a:xfrm>
          <a:prstGeom prst="rect">
            <a:avLst/>
          </a:prstGeom>
          <a:noFill/>
        </p:spPr>
        <p:txBody>
          <a:bodyPr wrap="none" rtlCol="0">
            <a:spAutoFit/>
          </a:bodyPr>
          <a:lstStyle/>
          <a:p>
            <a:fld id="{D6921B60-5932-4444-96F9-C59B9A75E9CC}" type="slidenum">
              <a:rPr lang="en-IN" smtClean="0"/>
              <a:t>3</a:t>
            </a:fld>
            <a:endParaRPr lang="en-IN" dirty="0"/>
          </a:p>
        </p:txBody>
      </p:sp>
    </p:spTree>
    <p:extLst>
      <p:ext uri="{BB962C8B-B14F-4D97-AF65-F5344CB8AC3E}">
        <p14:creationId xmlns:p14="http://schemas.microsoft.com/office/powerpoint/2010/main" val="2632172737"/>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21" y="280192"/>
            <a:ext cx="13162967" cy="874549"/>
          </a:xfrm>
        </p:spPr>
        <p:txBody>
          <a:bodyPr>
            <a:normAutofit fontScale="90000"/>
          </a:bodyPr>
          <a:lstStyle/>
          <a:p>
            <a:r>
              <a:rPr lang="en-US" sz="4800" dirty="0"/>
              <a:t>What’s HDFS</a:t>
            </a:r>
          </a:p>
        </p:txBody>
      </p:sp>
      <p:sp>
        <p:nvSpPr>
          <p:cNvPr id="3" name="Content Placeholder 2"/>
          <p:cNvSpPr>
            <a:spLocks noGrp="1"/>
          </p:cNvSpPr>
          <p:nvPr>
            <p:ph idx="1"/>
          </p:nvPr>
        </p:nvSpPr>
        <p:spPr>
          <a:xfrm>
            <a:off x="731521" y="1350498"/>
            <a:ext cx="13162967" cy="5841136"/>
          </a:xfrm>
        </p:spPr>
        <p:txBody>
          <a:bodyPr>
            <a:normAutofit/>
          </a:bodyPr>
          <a:lstStyle/>
          <a:p>
            <a:pPr>
              <a:buClr>
                <a:schemeClr val="tx2"/>
              </a:buClr>
            </a:pPr>
            <a:r>
              <a:rPr lang="de-CH" sz="3200" b="0" dirty="0"/>
              <a:t>HDFS is a distributed file system that is fault tolerant, scalable and extremely easy to expand.</a:t>
            </a:r>
          </a:p>
          <a:p>
            <a:pPr>
              <a:buClr>
                <a:schemeClr val="tx2"/>
              </a:buClr>
            </a:pPr>
            <a:endParaRPr lang="de-CH" sz="3200" b="0" dirty="0"/>
          </a:p>
          <a:p>
            <a:pPr>
              <a:buClr>
                <a:schemeClr val="tx2"/>
              </a:buClr>
            </a:pPr>
            <a:r>
              <a:rPr lang="de-CH" sz="3200" b="0" dirty="0"/>
              <a:t>HDFS is the primary distributed storage for Hadoop applications.</a:t>
            </a:r>
          </a:p>
          <a:p>
            <a:pPr>
              <a:buClr>
                <a:schemeClr val="tx2"/>
              </a:buClr>
            </a:pPr>
            <a:endParaRPr lang="de-CH" sz="3200" b="0" dirty="0"/>
          </a:p>
          <a:p>
            <a:pPr>
              <a:buClr>
                <a:schemeClr val="tx2"/>
              </a:buClr>
            </a:pPr>
            <a:r>
              <a:rPr lang="de-CH" sz="3200" b="0" dirty="0"/>
              <a:t>HDFS provides interfaces for applications to move themselves closer to data.</a:t>
            </a:r>
          </a:p>
        </p:txBody>
      </p:sp>
      <p:sp>
        <p:nvSpPr>
          <p:cNvPr id="6" name="Slide Number Placeholder 5"/>
          <p:cNvSpPr>
            <a:spLocks noGrp="1"/>
          </p:cNvSpPr>
          <p:nvPr>
            <p:ph type="sldNum" sz="quarter" idx="4"/>
          </p:nvPr>
        </p:nvSpPr>
        <p:spPr>
          <a:xfrm>
            <a:off x="10913835" y="6356351"/>
            <a:ext cx="668565"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918391-D411-FE40-AAD7-861AE5233E0E}" type="slidenum">
              <a:rPr lang="en-US" smtClean="0">
                <a:solidFill>
                  <a:srgbClr val="0055A0">
                    <a:tint val="75000"/>
                  </a:srgbClr>
                </a:solidFill>
              </a:rPr>
              <a:pPr/>
              <a:t>30</a:t>
            </a:fld>
            <a:endParaRPr lang="en-US" dirty="0">
              <a:solidFill>
                <a:srgbClr val="0055A0">
                  <a:tint val="75000"/>
                </a:srgbClr>
              </a:solidFill>
            </a:endParaRPr>
          </a:p>
        </p:txBody>
      </p:sp>
      <p:sp>
        <p:nvSpPr>
          <p:cNvPr id="4" name="TextBox 3">
            <a:extLst>
              <a:ext uri="{FF2B5EF4-FFF2-40B4-BE49-F238E27FC236}">
                <a16:creationId xmlns:a16="http://schemas.microsoft.com/office/drawing/2014/main" id="{78D8F4EF-1D56-2195-A841-C5458DA41722}"/>
              </a:ext>
            </a:extLst>
          </p:cNvPr>
          <p:cNvSpPr txBox="1"/>
          <p:nvPr/>
        </p:nvSpPr>
        <p:spPr>
          <a:xfrm>
            <a:off x="457200" y="7620000"/>
            <a:ext cx="312906" cy="369332"/>
          </a:xfrm>
          <a:prstGeom prst="rect">
            <a:avLst/>
          </a:prstGeom>
          <a:noFill/>
        </p:spPr>
        <p:txBody>
          <a:bodyPr wrap="none" rtlCol="0">
            <a:spAutoFit/>
          </a:bodyPr>
          <a:lstStyle/>
          <a:p>
            <a:fld id="{D6921B60-5932-4444-96F9-C59B9A75E9CC}" type="slidenum">
              <a:rPr lang="en-IN" smtClean="0"/>
              <a:t>30</a:t>
            </a:fld>
            <a:endParaRPr lang="en-IN" dirty="0"/>
          </a:p>
        </p:txBody>
      </p:sp>
    </p:spTree>
    <p:extLst>
      <p:ext uri="{BB962C8B-B14F-4D97-AF65-F5344CB8AC3E}">
        <p14:creationId xmlns:p14="http://schemas.microsoft.com/office/powerpoint/2010/main" val="36455673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8DD709-65E0-F4CC-7FE9-BF231045E63B}"/>
              </a:ext>
            </a:extLst>
          </p:cNvPr>
          <p:cNvPicPr>
            <a:picLocks noChangeAspect="1"/>
          </p:cNvPicPr>
          <p:nvPr/>
        </p:nvPicPr>
        <p:blipFill>
          <a:blip r:embed="rId2"/>
          <a:stretch>
            <a:fillRect/>
          </a:stretch>
        </p:blipFill>
        <p:spPr>
          <a:xfrm>
            <a:off x="2819400" y="1"/>
            <a:ext cx="8458200" cy="8229599"/>
          </a:xfrm>
          <a:prstGeom prst="rect">
            <a:avLst/>
          </a:prstGeom>
        </p:spPr>
      </p:pic>
      <p:sp>
        <p:nvSpPr>
          <p:cNvPr id="2" name="TextBox 1">
            <a:extLst>
              <a:ext uri="{FF2B5EF4-FFF2-40B4-BE49-F238E27FC236}">
                <a16:creationId xmlns:a16="http://schemas.microsoft.com/office/drawing/2014/main" id="{8A5623E6-A336-3910-1159-D95A43F317F6}"/>
              </a:ext>
            </a:extLst>
          </p:cNvPr>
          <p:cNvSpPr txBox="1"/>
          <p:nvPr/>
        </p:nvSpPr>
        <p:spPr>
          <a:xfrm>
            <a:off x="457200" y="7620000"/>
            <a:ext cx="312906" cy="369332"/>
          </a:xfrm>
          <a:prstGeom prst="rect">
            <a:avLst/>
          </a:prstGeom>
          <a:noFill/>
        </p:spPr>
        <p:txBody>
          <a:bodyPr wrap="none" rtlCol="0">
            <a:spAutoFit/>
          </a:bodyPr>
          <a:lstStyle/>
          <a:p>
            <a:fld id="{D6921B60-5932-4444-96F9-C59B9A75E9CC}" type="slidenum">
              <a:rPr lang="en-IN" smtClean="0"/>
              <a:t>31</a:t>
            </a:fld>
            <a:endParaRPr lang="en-IN" dirty="0"/>
          </a:p>
        </p:txBody>
      </p:sp>
    </p:spTree>
    <p:extLst>
      <p:ext uri="{BB962C8B-B14F-4D97-AF65-F5344CB8AC3E}">
        <p14:creationId xmlns:p14="http://schemas.microsoft.com/office/powerpoint/2010/main" val="262741142"/>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21" y="280192"/>
            <a:ext cx="13162967" cy="967144"/>
          </a:xfrm>
        </p:spPr>
        <p:txBody>
          <a:bodyPr>
            <a:normAutofit/>
          </a:bodyPr>
          <a:lstStyle/>
          <a:p>
            <a:r>
              <a:rPr lang="en-US" sz="4800" dirty="0"/>
              <a:t>Components of HDFS</a:t>
            </a:r>
          </a:p>
        </p:txBody>
      </p:sp>
      <p:sp>
        <p:nvSpPr>
          <p:cNvPr id="3" name="Content Placeholder 2"/>
          <p:cNvSpPr>
            <a:spLocks noGrp="1"/>
          </p:cNvSpPr>
          <p:nvPr>
            <p:ph idx="1"/>
          </p:nvPr>
        </p:nvSpPr>
        <p:spPr>
          <a:xfrm>
            <a:off x="731521" y="1247336"/>
            <a:ext cx="13162967" cy="5944300"/>
          </a:xfrm>
        </p:spPr>
        <p:txBody>
          <a:bodyPr>
            <a:normAutofit/>
          </a:bodyPr>
          <a:lstStyle/>
          <a:p>
            <a:pPr marL="0" indent="0">
              <a:buClr>
                <a:schemeClr val="tx2"/>
              </a:buClr>
              <a:buNone/>
            </a:pPr>
            <a:r>
              <a:rPr lang="en-GB" sz="4000" dirty="0"/>
              <a:t>There are two (and a half) types of machines in a HDFS cluster</a:t>
            </a:r>
          </a:p>
          <a:p>
            <a:pPr>
              <a:buClr>
                <a:schemeClr val="tx2"/>
              </a:buClr>
            </a:pPr>
            <a:r>
              <a:rPr lang="en-GB" sz="4000" dirty="0" err="1"/>
              <a:t>NameNode</a:t>
            </a:r>
            <a:r>
              <a:rPr lang="en-GB" sz="4000" dirty="0"/>
              <a:t> :– is the heart of an HDFS filesystem,  it maintains and manages the file system metadata. </a:t>
            </a:r>
            <a:r>
              <a:rPr lang="en-GB" sz="4000" dirty="0" err="1"/>
              <a:t>E.g</a:t>
            </a:r>
            <a:r>
              <a:rPr lang="en-GB" sz="4000" dirty="0"/>
              <a:t>; what blocks make up a file, and on which </a:t>
            </a:r>
            <a:r>
              <a:rPr lang="en-GB" sz="4000" dirty="0" err="1"/>
              <a:t>datanodes</a:t>
            </a:r>
            <a:r>
              <a:rPr lang="en-GB" sz="4000" dirty="0"/>
              <a:t> those blocks are stored.</a:t>
            </a:r>
          </a:p>
          <a:p>
            <a:pPr>
              <a:buClr>
                <a:schemeClr val="tx2"/>
              </a:buClr>
            </a:pPr>
            <a:r>
              <a:rPr lang="en-GB" sz="4000" dirty="0" err="1"/>
              <a:t>DataNode</a:t>
            </a:r>
            <a:r>
              <a:rPr lang="en-GB" sz="4000" dirty="0"/>
              <a:t> :- where HDFS stores the actual data, there are usually quite a few of these.</a:t>
            </a:r>
          </a:p>
          <a:p>
            <a:pPr>
              <a:buClr>
                <a:schemeClr val="tx2"/>
              </a:buClr>
            </a:pPr>
            <a:endParaRPr lang="en-GB" sz="3840" dirty="0">
              <a:solidFill>
                <a:schemeClr val="tx2"/>
              </a:solidFill>
            </a:endParaRPr>
          </a:p>
        </p:txBody>
      </p:sp>
      <p:sp>
        <p:nvSpPr>
          <p:cNvPr id="5" name="TextBox 4">
            <a:extLst>
              <a:ext uri="{FF2B5EF4-FFF2-40B4-BE49-F238E27FC236}">
                <a16:creationId xmlns:a16="http://schemas.microsoft.com/office/drawing/2014/main" id="{63CEC866-BCD6-78DB-6D07-292A3B1FB499}"/>
              </a:ext>
            </a:extLst>
          </p:cNvPr>
          <p:cNvSpPr txBox="1"/>
          <p:nvPr/>
        </p:nvSpPr>
        <p:spPr>
          <a:xfrm>
            <a:off x="457200" y="7620000"/>
            <a:ext cx="312906" cy="369332"/>
          </a:xfrm>
          <a:prstGeom prst="rect">
            <a:avLst/>
          </a:prstGeom>
          <a:noFill/>
        </p:spPr>
        <p:txBody>
          <a:bodyPr wrap="none" rtlCol="0">
            <a:spAutoFit/>
          </a:bodyPr>
          <a:lstStyle/>
          <a:p>
            <a:fld id="{D6921B60-5932-4444-96F9-C59B9A75E9CC}" type="slidenum">
              <a:rPr lang="en-IN" smtClean="0"/>
              <a:t>32</a:t>
            </a:fld>
            <a:endParaRPr lang="en-IN" dirty="0"/>
          </a:p>
        </p:txBody>
      </p:sp>
    </p:spTree>
    <p:extLst>
      <p:ext uri="{BB962C8B-B14F-4D97-AF65-F5344CB8AC3E}">
        <p14:creationId xmlns:p14="http://schemas.microsoft.com/office/powerpoint/2010/main" val="41618832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2AA62F-B365-D299-D454-6726EC2BD302}"/>
              </a:ext>
            </a:extLst>
          </p:cNvPr>
          <p:cNvSpPr>
            <a:spLocks noGrp="1"/>
          </p:cNvSpPr>
          <p:nvPr>
            <p:ph type="title"/>
          </p:nvPr>
        </p:nvSpPr>
        <p:spPr/>
        <p:txBody>
          <a:bodyPr/>
          <a:lstStyle/>
          <a:p>
            <a:r>
              <a:rPr lang="en-IN" dirty="0"/>
              <a:t>HDFS programming</a:t>
            </a:r>
          </a:p>
        </p:txBody>
      </p:sp>
      <p:pic>
        <p:nvPicPr>
          <p:cNvPr id="3" name="Picture 2">
            <a:extLst>
              <a:ext uri="{FF2B5EF4-FFF2-40B4-BE49-F238E27FC236}">
                <a16:creationId xmlns:a16="http://schemas.microsoft.com/office/drawing/2014/main" id="{AE2A2C44-FC11-CE61-42CF-4D2D67B1E3F7}"/>
              </a:ext>
            </a:extLst>
          </p:cNvPr>
          <p:cNvPicPr>
            <a:picLocks noChangeAspect="1"/>
          </p:cNvPicPr>
          <p:nvPr/>
        </p:nvPicPr>
        <p:blipFill>
          <a:blip r:embed="rId2"/>
          <a:stretch>
            <a:fillRect/>
          </a:stretch>
        </p:blipFill>
        <p:spPr>
          <a:xfrm>
            <a:off x="1895196" y="2409737"/>
            <a:ext cx="10840007" cy="3410125"/>
          </a:xfrm>
          <a:prstGeom prst="rect">
            <a:avLst/>
          </a:prstGeom>
        </p:spPr>
      </p:pic>
      <p:sp>
        <p:nvSpPr>
          <p:cNvPr id="2" name="TextBox 1">
            <a:extLst>
              <a:ext uri="{FF2B5EF4-FFF2-40B4-BE49-F238E27FC236}">
                <a16:creationId xmlns:a16="http://schemas.microsoft.com/office/drawing/2014/main" id="{AEACDF05-B7D1-FCA0-12A5-010FD0CDFE3F}"/>
              </a:ext>
            </a:extLst>
          </p:cNvPr>
          <p:cNvSpPr txBox="1"/>
          <p:nvPr/>
        </p:nvSpPr>
        <p:spPr>
          <a:xfrm>
            <a:off x="457200" y="7620000"/>
            <a:ext cx="312906" cy="369332"/>
          </a:xfrm>
          <a:prstGeom prst="rect">
            <a:avLst/>
          </a:prstGeom>
          <a:noFill/>
        </p:spPr>
        <p:txBody>
          <a:bodyPr wrap="none" rtlCol="0">
            <a:spAutoFit/>
          </a:bodyPr>
          <a:lstStyle/>
          <a:p>
            <a:fld id="{D6921B60-5932-4444-96F9-C59B9A75E9CC}" type="slidenum">
              <a:rPr lang="en-IN" smtClean="0"/>
              <a:t>33</a:t>
            </a:fld>
            <a:endParaRPr lang="en-IN" dirty="0"/>
          </a:p>
        </p:txBody>
      </p:sp>
    </p:spTree>
    <p:extLst>
      <p:ext uri="{BB962C8B-B14F-4D97-AF65-F5344CB8AC3E}">
        <p14:creationId xmlns:p14="http://schemas.microsoft.com/office/powerpoint/2010/main" val="4028668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0" y="346111"/>
            <a:ext cx="15800832" cy="1800493"/>
          </a:xfrm>
          <a:prstGeom prst="rect">
            <a:avLst/>
          </a:prstGeom>
        </p:spPr>
        <p:txBody>
          <a:bodyPr vert="horz" wrap="square" lIns="0" tIns="15240" rIns="0" bIns="0" rtlCol="0" anchor="ctr" anchorCtr="0">
            <a:spAutoFit/>
          </a:bodyPr>
          <a:lstStyle/>
          <a:p>
            <a:pPr marL="91440" algn="ctr">
              <a:spcBef>
                <a:spcPts val="120"/>
              </a:spcBef>
            </a:pPr>
            <a:r>
              <a:rPr lang="en-IN" spc="-12" dirty="0"/>
              <a:t>Login  to Hadoop system and</a:t>
            </a:r>
            <a:br>
              <a:rPr lang="en-IN" spc="-12" dirty="0"/>
            </a:br>
            <a:r>
              <a:rPr lang="en-IN" spc="-12" dirty="0"/>
              <a:t>demo the </a:t>
            </a:r>
            <a:r>
              <a:rPr spc="-12" dirty="0"/>
              <a:t>Example</a:t>
            </a:r>
          </a:p>
        </p:txBody>
      </p:sp>
      <p:sp>
        <p:nvSpPr>
          <p:cNvPr id="3" name="object 3"/>
          <p:cNvSpPr txBox="1"/>
          <p:nvPr/>
        </p:nvSpPr>
        <p:spPr>
          <a:xfrm>
            <a:off x="2471928" y="2146604"/>
            <a:ext cx="8784336" cy="3079817"/>
          </a:xfrm>
          <a:prstGeom prst="rect">
            <a:avLst/>
          </a:prstGeom>
        </p:spPr>
        <p:txBody>
          <a:bodyPr vert="horz" wrap="square" lIns="0" tIns="198120" rIns="0" bIns="0" rtlCol="0">
            <a:spAutoFit/>
          </a:bodyPr>
          <a:lstStyle/>
          <a:p>
            <a:pPr marL="288798" indent="-273558">
              <a:spcBef>
                <a:spcPts val="1560"/>
              </a:spcBef>
              <a:buChar char="•"/>
              <a:tabLst>
                <a:tab pos="288798" algn="l"/>
              </a:tabLst>
            </a:pPr>
            <a:r>
              <a:rPr sz="2400" dirty="0">
                <a:latin typeface="Arial"/>
                <a:cs typeface="Arial"/>
              </a:rPr>
              <a:t>Count</a:t>
            </a:r>
            <a:r>
              <a:rPr sz="2400" spc="-60" dirty="0">
                <a:latin typeface="Arial"/>
                <a:cs typeface="Arial"/>
              </a:rPr>
              <a:t> </a:t>
            </a:r>
            <a:r>
              <a:rPr sz="2400" dirty="0">
                <a:latin typeface="Arial"/>
                <a:cs typeface="Arial"/>
              </a:rPr>
              <a:t>#</a:t>
            </a:r>
            <a:r>
              <a:rPr sz="2400" spc="-54" dirty="0">
                <a:latin typeface="Arial"/>
                <a:cs typeface="Arial"/>
              </a:rPr>
              <a:t> </a:t>
            </a:r>
            <a:r>
              <a:rPr sz="2400" dirty="0">
                <a:latin typeface="Arial"/>
                <a:cs typeface="Arial"/>
              </a:rPr>
              <a:t>occurrences</a:t>
            </a:r>
            <a:r>
              <a:rPr sz="2400" spc="-54" dirty="0">
                <a:latin typeface="Arial"/>
                <a:cs typeface="Arial"/>
              </a:rPr>
              <a:t> </a:t>
            </a:r>
            <a:r>
              <a:rPr sz="2400" dirty="0">
                <a:latin typeface="Arial"/>
                <a:cs typeface="Arial"/>
              </a:rPr>
              <a:t>of</a:t>
            </a:r>
            <a:r>
              <a:rPr sz="2400" spc="-60" dirty="0">
                <a:latin typeface="Arial"/>
                <a:cs typeface="Arial"/>
              </a:rPr>
              <a:t> </a:t>
            </a:r>
            <a:r>
              <a:rPr sz="2400" dirty="0">
                <a:latin typeface="Arial"/>
                <a:cs typeface="Arial"/>
              </a:rPr>
              <a:t>each</a:t>
            </a:r>
            <a:r>
              <a:rPr sz="2400" spc="-54" dirty="0">
                <a:latin typeface="Arial"/>
                <a:cs typeface="Arial"/>
              </a:rPr>
              <a:t> </a:t>
            </a:r>
            <a:r>
              <a:rPr sz="2400" dirty="0">
                <a:latin typeface="Arial"/>
                <a:cs typeface="Arial"/>
              </a:rPr>
              <a:t>word</a:t>
            </a:r>
            <a:r>
              <a:rPr sz="2400" spc="-54" dirty="0">
                <a:latin typeface="Arial"/>
                <a:cs typeface="Arial"/>
              </a:rPr>
              <a:t> </a:t>
            </a:r>
            <a:r>
              <a:rPr sz="2400" dirty="0">
                <a:latin typeface="Arial"/>
                <a:cs typeface="Arial"/>
              </a:rPr>
              <a:t>in</a:t>
            </a:r>
            <a:r>
              <a:rPr sz="2400" spc="-48" dirty="0">
                <a:latin typeface="Arial"/>
                <a:cs typeface="Arial"/>
              </a:rPr>
              <a:t> </a:t>
            </a:r>
            <a:r>
              <a:rPr sz="2400" dirty="0">
                <a:latin typeface="Arial"/>
                <a:cs typeface="Arial"/>
              </a:rPr>
              <a:t>a</a:t>
            </a:r>
            <a:r>
              <a:rPr sz="2400" spc="-54" dirty="0">
                <a:latin typeface="Arial"/>
                <a:cs typeface="Arial"/>
              </a:rPr>
              <a:t> </a:t>
            </a:r>
            <a:r>
              <a:rPr sz="2400" dirty="0">
                <a:latin typeface="Arial"/>
                <a:cs typeface="Arial"/>
              </a:rPr>
              <a:t>collection</a:t>
            </a:r>
            <a:r>
              <a:rPr sz="2400" spc="-54" dirty="0">
                <a:latin typeface="Arial"/>
                <a:cs typeface="Arial"/>
              </a:rPr>
              <a:t> </a:t>
            </a:r>
            <a:r>
              <a:rPr sz="2400" dirty="0">
                <a:latin typeface="Arial"/>
                <a:cs typeface="Arial"/>
              </a:rPr>
              <a:t>of</a:t>
            </a:r>
            <a:r>
              <a:rPr sz="2400" spc="-60" dirty="0">
                <a:latin typeface="Arial"/>
                <a:cs typeface="Arial"/>
              </a:rPr>
              <a:t> </a:t>
            </a:r>
            <a:r>
              <a:rPr sz="2400" spc="-12" dirty="0">
                <a:latin typeface="Arial"/>
                <a:cs typeface="Arial"/>
              </a:rPr>
              <a:t>documents</a:t>
            </a:r>
            <a:endParaRPr sz="2400" dirty="0">
              <a:latin typeface="Arial"/>
              <a:cs typeface="Arial"/>
            </a:endParaRPr>
          </a:p>
          <a:p>
            <a:pPr marL="288798" indent="-273558">
              <a:spcBef>
                <a:spcPts val="1440"/>
              </a:spcBef>
              <a:buChar char="•"/>
              <a:tabLst>
                <a:tab pos="288798" algn="l"/>
              </a:tabLst>
            </a:pPr>
            <a:r>
              <a:rPr sz="2400" spc="-24" dirty="0">
                <a:solidFill>
                  <a:srgbClr val="FF0000"/>
                </a:solidFill>
                <a:latin typeface="Arial"/>
                <a:cs typeface="Arial"/>
              </a:rPr>
              <a:t>Map</a:t>
            </a:r>
            <a:r>
              <a:rPr sz="2400" spc="-24" dirty="0">
                <a:latin typeface="Arial"/>
                <a:cs typeface="Arial"/>
              </a:rPr>
              <a:t>:</a:t>
            </a:r>
            <a:endParaRPr sz="2400" dirty="0">
              <a:latin typeface="Arial"/>
              <a:cs typeface="Arial"/>
            </a:endParaRPr>
          </a:p>
          <a:p>
            <a:pPr marL="564641" lvl="1" indent="-275082">
              <a:spcBef>
                <a:spcPts val="480"/>
              </a:spcBef>
              <a:buChar char="–"/>
              <a:tabLst>
                <a:tab pos="564641" algn="l"/>
              </a:tabLst>
            </a:pPr>
            <a:r>
              <a:rPr sz="1920" dirty="0">
                <a:latin typeface="Arial"/>
                <a:cs typeface="Arial"/>
              </a:rPr>
              <a:t>Parse</a:t>
            </a:r>
            <a:r>
              <a:rPr sz="1920" spc="-24" dirty="0">
                <a:latin typeface="Arial"/>
                <a:cs typeface="Arial"/>
              </a:rPr>
              <a:t> </a:t>
            </a:r>
            <a:r>
              <a:rPr sz="1920" dirty="0">
                <a:latin typeface="Arial"/>
                <a:cs typeface="Arial"/>
              </a:rPr>
              <a:t>data;</a:t>
            </a:r>
            <a:r>
              <a:rPr sz="1920" spc="-12" dirty="0">
                <a:latin typeface="Arial"/>
                <a:cs typeface="Arial"/>
              </a:rPr>
              <a:t> </a:t>
            </a:r>
            <a:r>
              <a:rPr sz="1920" dirty="0">
                <a:latin typeface="Arial"/>
                <a:cs typeface="Arial"/>
              </a:rPr>
              <a:t>output</a:t>
            </a:r>
            <a:r>
              <a:rPr sz="1920" spc="-12" dirty="0">
                <a:latin typeface="Arial"/>
                <a:cs typeface="Arial"/>
              </a:rPr>
              <a:t> </a:t>
            </a:r>
            <a:r>
              <a:rPr sz="1920" dirty="0">
                <a:latin typeface="Arial"/>
                <a:cs typeface="Arial"/>
              </a:rPr>
              <a:t>each</a:t>
            </a:r>
            <a:r>
              <a:rPr sz="1920" spc="-24" dirty="0">
                <a:latin typeface="Arial"/>
                <a:cs typeface="Arial"/>
              </a:rPr>
              <a:t> </a:t>
            </a:r>
            <a:r>
              <a:rPr sz="1920" dirty="0">
                <a:latin typeface="Arial"/>
                <a:cs typeface="Arial"/>
              </a:rPr>
              <a:t>word</a:t>
            </a:r>
            <a:r>
              <a:rPr sz="1920" spc="-24" dirty="0">
                <a:latin typeface="Arial"/>
                <a:cs typeface="Arial"/>
              </a:rPr>
              <a:t> </a:t>
            </a:r>
            <a:r>
              <a:rPr sz="1920" dirty="0">
                <a:latin typeface="Arial"/>
                <a:cs typeface="Arial"/>
              </a:rPr>
              <a:t>and</a:t>
            </a:r>
            <a:r>
              <a:rPr sz="1920" spc="-24" dirty="0">
                <a:latin typeface="Arial"/>
                <a:cs typeface="Arial"/>
              </a:rPr>
              <a:t> </a:t>
            </a:r>
            <a:r>
              <a:rPr sz="1920" dirty="0">
                <a:latin typeface="Arial"/>
                <a:cs typeface="Arial"/>
              </a:rPr>
              <a:t>a</a:t>
            </a:r>
            <a:r>
              <a:rPr sz="1920" spc="-24" dirty="0">
                <a:latin typeface="Arial"/>
                <a:cs typeface="Arial"/>
              </a:rPr>
              <a:t> </a:t>
            </a:r>
            <a:r>
              <a:rPr sz="1920" dirty="0">
                <a:latin typeface="Arial"/>
                <a:cs typeface="Arial"/>
              </a:rPr>
              <a:t>count</a:t>
            </a:r>
            <a:r>
              <a:rPr sz="1920" spc="-12" dirty="0">
                <a:latin typeface="Arial"/>
                <a:cs typeface="Arial"/>
              </a:rPr>
              <a:t> </a:t>
            </a:r>
            <a:r>
              <a:rPr sz="1920" spc="-30" dirty="0">
                <a:latin typeface="Arial"/>
                <a:cs typeface="Arial"/>
              </a:rPr>
              <a:t>(1)</a:t>
            </a:r>
            <a:endParaRPr sz="1920" dirty="0">
              <a:latin typeface="Arial"/>
              <a:cs typeface="Arial"/>
            </a:endParaRPr>
          </a:p>
          <a:p>
            <a:pPr marL="288798" indent="-273558">
              <a:spcBef>
                <a:spcPts val="1392"/>
              </a:spcBef>
              <a:buChar char="•"/>
              <a:tabLst>
                <a:tab pos="288798" algn="l"/>
              </a:tabLst>
            </a:pPr>
            <a:r>
              <a:rPr sz="2400" spc="-12" dirty="0">
                <a:solidFill>
                  <a:srgbClr val="FF0000"/>
                </a:solidFill>
                <a:latin typeface="Arial"/>
                <a:cs typeface="Arial"/>
              </a:rPr>
              <a:t>Reduce</a:t>
            </a:r>
            <a:r>
              <a:rPr sz="2400" spc="-12" dirty="0">
                <a:latin typeface="Arial"/>
                <a:cs typeface="Arial"/>
              </a:rPr>
              <a:t>:</a:t>
            </a:r>
            <a:endParaRPr sz="2400" dirty="0">
              <a:latin typeface="Arial"/>
              <a:cs typeface="Arial"/>
            </a:endParaRPr>
          </a:p>
          <a:p>
            <a:pPr marL="564641" lvl="1" indent="-275082">
              <a:spcBef>
                <a:spcPts val="480"/>
              </a:spcBef>
              <a:buChar char="–"/>
              <a:tabLst>
                <a:tab pos="564641" algn="l"/>
              </a:tabLst>
            </a:pPr>
            <a:r>
              <a:rPr sz="1920" dirty="0">
                <a:latin typeface="Arial"/>
                <a:cs typeface="Arial"/>
              </a:rPr>
              <a:t>Sort:</a:t>
            </a:r>
            <a:r>
              <a:rPr sz="1920" spc="-12" dirty="0">
                <a:latin typeface="Arial"/>
                <a:cs typeface="Arial"/>
              </a:rPr>
              <a:t> </a:t>
            </a:r>
            <a:r>
              <a:rPr sz="1920" dirty="0">
                <a:latin typeface="Arial"/>
                <a:cs typeface="Arial"/>
              </a:rPr>
              <a:t>sort</a:t>
            </a:r>
            <a:r>
              <a:rPr sz="1920" spc="-6" dirty="0">
                <a:latin typeface="Arial"/>
                <a:cs typeface="Arial"/>
              </a:rPr>
              <a:t> </a:t>
            </a:r>
            <a:r>
              <a:rPr sz="1920" dirty="0">
                <a:latin typeface="Arial"/>
                <a:cs typeface="Arial"/>
              </a:rPr>
              <a:t>by</a:t>
            </a:r>
            <a:r>
              <a:rPr sz="1920" spc="-18" dirty="0">
                <a:latin typeface="Arial"/>
                <a:cs typeface="Arial"/>
              </a:rPr>
              <a:t> </a:t>
            </a:r>
            <a:r>
              <a:rPr sz="1920" dirty="0">
                <a:latin typeface="Arial"/>
                <a:cs typeface="Arial"/>
              </a:rPr>
              <a:t>keys</a:t>
            </a:r>
            <a:r>
              <a:rPr sz="1920" spc="-12" dirty="0">
                <a:latin typeface="Arial"/>
                <a:cs typeface="Arial"/>
              </a:rPr>
              <a:t> (words)</a:t>
            </a:r>
            <a:endParaRPr sz="1920" dirty="0">
              <a:latin typeface="Arial"/>
              <a:cs typeface="Arial"/>
            </a:endParaRPr>
          </a:p>
          <a:p>
            <a:pPr marL="564641" lvl="1" indent="-275082">
              <a:spcBef>
                <a:spcPts val="461"/>
              </a:spcBef>
              <a:buChar char="–"/>
              <a:tabLst>
                <a:tab pos="564641" algn="l"/>
              </a:tabLst>
            </a:pPr>
            <a:r>
              <a:rPr sz="1920" dirty="0">
                <a:latin typeface="Arial"/>
                <a:cs typeface="Arial"/>
              </a:rPr>
              <a:t>Reduce:</a:t>
            </a:r>
            <a:r>
              <a:rPr sz="1920" spc="-24" dirty="0">
                <a:latin typeface="Arial"/>
                <a:cs typeface="Arial"/>
              </a:rPr>
              <a:t> </a:t>
            </a:r>
            <a:r>
              <a:rPr sz="1920" dirty="0">
                <a:latin typeface="Arial"/>
                <a:cs typeface="Arial"/>
              </a:rPr>
              <a:t>Sum</a:t>
            </a:r>
            <a:r>
              <a:rPr sz="1920" spc="-18" dirty="0">
                <a:latin typeface="Arial"/>
                <a:cs typeface="Arial"/>
              </a:rPr>
              <a:t> </a:t>
            </a:r>
            <a:r>
              <a:rPr sz="1920" dirty="0">
                <a:latin typeface="Arial"/>
                <a:cs typeface="Arial"/>
              </a:rPr>
              <a:t>together</a:t>
            </a:r>
            <a:r>
              <a:rPr sz="1920" spc="-18" dirty="0">
                <a:latin typeface="Arial"/>
                <a:cs typeface="Arial"/>
              </a:rPr>
              <a:t> </a:t>
            </a:r>
            <a:r>
              <a:rPr sz="1920" dirty="0">
                <a:latin typeface="Arial"/>
                <a:cs typeface="Arial"/>
              </a:rPr>
              <a:t>counts</a:t>
            </a:r>
            <a:r>
              <a:rPr sz="1920" spc="-24" dirty="0">
                <a:latin typeface="Arial"/>
                <a:cs typeface="Arial"/>
              </a:rPr>
              <a:t> </a:t>
            </a:r>
            <a:r>
              <a:rPr sz="1920" dirty="0">
                <a:latin typeface="Arial"/>
                <a:cs typeface="Arial"/>
              </a:rPr>
              <a:t>each</a:t>
            </a:r>
            <a:r>
              <a:rPr sz="1920" spc="-30" dirty="0">
                <a:latin typeface="Arial"/>
                <a:cs typeface="Arial"/>
              </a:rPr>
              <a:t> </a:t>
            </a:r>
            <a:r>
              <a:rPr sz="1920" dirty="0">
                <a:latin typeface="Arial"/>
                <a:cs typeface="Arial"/>
              </a:rPr>
              <a:t>key</a:t>
            </a:r>
            <a:r>
              <a:rPr sz="1920" spc="-24" dirty="0">
                <a:latin typeface="Arial"/>
                <a:cs typeface="Arial"/>
              </a:rPr>
              <a:t> </a:t>
            </a:r>
            <a:r>
              <a:rPr sz="1920" spc="-12" dirty="0">
                <a:latin typeface="Arial"/>
                <a:cs typeface="Arial"/>
              </a:rPr>
              <a:t>(word)</a:t>
            </a:r>
            <a:endParaRPr sz="1920" dirty="0">
              <a:latin typeface="Arial"/>
              <a:cs typeface="Arial"/>
            </a:endParaRPr>
          </a:p>
          <a:p>
            <a:pPr marL="1488948">
              <a:spcBef>
                <a:spcPts val="342"/>
              </a:spcBef>
            </a:pPr>
            <a:r>
              <a:rPr sz="1920" dirty="0">
                <a:solidFill>
                  <a:srgbClr val="800000"/>
                </a:solidFill>
                <a:latin typeface="Courier New"/>
                <a:cs typeface="Courier New"/>
              </a:rPr>
              <a:t>map(String</a:t>
            </a:r>
            <a:r>
              <a:rPr sz="1920" spc="-78" dirty="0">
                <a:solidFill>
                  <a:srgbClr val="800000"/>
                </a:solidFill>
                <a:latin typeface="Courier New"/>
                <a:cs typeface="Courier New"/>
              </a:rPr>
              <a:t> </a:t>
            </a:r>
            <a:r>
              <a:rPr sz="1920" dirty="0">
                <a:solidFill>
                  <a:srgbClr val="800000"/>
                </a:solidFill>
                <a:latin typeface="Courier New"/>
                <a:cs typeface="Courier New"/>
              </a:rPr>
              <a:t>key,</a:t>
            </a:r>
            <a:r>
              <a:rPr sz="1920" spc="-78" dirty="0">
                <a:solidFill>
                  <a:srgbClr val="800000"/>
                </a:solidFill>
                <a:latin typeface="Courier New"/>
                <a:cs typeface="Courier New"/>
              </a:rPr>
              <a:t> </a:t>
            </a:r>
            <a:r>
              <a:rPr sz="1920" dirty="0">
                <a:solidFill>
                  <a:srgbClr val="800000"/>
                </a:solidFill>
                <a:latin typeface="Courier New"/>
                <a:cs typeface="Courier New"/>
              </a:rPr>
              <a:t>String</a:t>
            </a:r>
            <a:r>
              <a:rPr sz="1920" spc="-78" dirty="0">
                <a:solidFill>
                  <a:srgbClr val="800000"/>
                </a:solidFill>
                <a:latin typeface="Courier New"/>
                <a:cs typeface="Courier New"/>
              </a:rPr>
              <a:t> </a:t>
            </a:r>
            <a:r>
              <a:rPr sz="1920" spc="-12" dirty="0">
                <a:solidFill>
                  <a:srgbClr val="800000"/>
                </a:solidFill>
                <a:latin typeface="Courier New"/>
                <a:cs typeface="Courier New"/>
              </a:rPr>
              <a:t>value):</a:t>
            </a:r>
            <a:endParaRPr sz="1920" dirty="0">
              <a:latin typeface="Courier New"/>
              <a:cs typeface="Courier New"/>
            </a:endParaRPr>
          </a:p>
        </p:txBody>
      </p:sp>
      <p:sp>
        <p:nvSpPr>
          <p:cNvPr id="4" name="object 4"/>
          <p:cNvSpPr txBox="1"/>
          <p:nvPr/>
        </p:nvSpPr>
        <p:spPr>
          <a:xfrm>
            <a:off x="8493916" y="5192167"/>
            <a:ext cx="2524506" cy="310854"/>
          </a:xfrm>
          <a:prstGeom prst="rect">
            <a:avLst/>
          </a:prstGeom>
        </p:spPr>
        <p:txBody>
          <a:bodyPr vert="horz" wrap="square" lIns="0" tIns="15240" rIns="0" bIns="0" rtlCol="0">
            <a:spAutoFit/>
          </a:bodyPr>
          <a:lstStyle/>
          <a:p>
            <a:pPr marL="15240">
              <a:spcBef>
                <a:spcPts val="120"/>
              </a:spcBef>
            </a:pPr>
            <a:r>
              <a:rPr sz="1920" i="1" dirty="0">
                <a:solidFill>
                  <a:srgbClr val="007F00"/>
                </a:solidFill>
                <a:latin typeface="Courier New"/>
                <a:cs typeface="Courier New"/>
              </a:rPr>
              <a:t>document</a:t>
            </a:r>
            <a:r>
              <a:rPr sz="1920" i="1" spc="-96" dirty="0">
                <a:solidFill>
                  <a:srgbClr val="007F00"/>
                </a:solidFill>
                <a:latin typeface="Courier New"/>
                <a:cs typeface="Courier New"/>
              </a:rPr>
              <a:t> </a:t>
            </a:r>
            <a:r>
              <a:rPr sz="1920" i="1" spc="-12" dirty="0">
                <a:solidFill>
                  <a:srgbClr val="007F00"/>
                </a:solidFill>
                <a:latin typeface="Courier New"/>
                <a:cs typeface="Courier New"/>
              </a:rPr>
              <a:t>contents</a:t>
            </a:r>
            <a:endParaRPr sz="1920">
              <a:latin typeface="Courier New"/>
              <a:cs typeface="Courier New"/>
            </a:endParaRPr>
          </a:p>
        </p:txBody>
      </p:sp>
      <p:sp>
        <p:nvSpPr>
          <p:cNvPr id="5" name="object 5"/>
          <p:cNvSpPr txBox="1"/>
          <p:nvPr/>
        </p:nvSpPr>
        <p:spPr>
          <a:xfrm>
            <a:off x="3946397" y="5192167"/>
            <a:ext cx="4431792" cy="900759"/>
          </a:xfrm>
          <a:prstGeom prst="rect">
            <a:avLst/>
          </a:prstGeom>
        </p:spPr>
        <p:txBody>
          <a:bodyPr vert="horz" wrap="square" lIns="0" tIns="15240" rIns="0" bIns="0" rtlCol="0">
            <a:spAutoFit/>
          </a:bodyPr>
          <a:lstStyle/>
          <a:p>
            <a:pPr marL="15240">
              <a:lnSpc>
                <a:spcPts val="2292"/>
              </a:lnSpc>
              <a:spcBef>
                <a:spcPts val="120"/>
              </a:spcBef>
              <a:tabLst>
                <a:tab pos="3535680" algn="l"/>
              </a:tabLst>
            </a:pPr>
            <a:r>
              <a:rPr sz="1920" i="1" dirty="0">
                <a:solidFill>
                  <a:srgbClr val="007F00"/>
                </a:solidFill>
                <a:latin typeface="Courier New"/>
                <a:cs typeface="Courier New"/>
              </a:rPr>
              <a:t>//</a:t>
            </a:r>
            <a:r>
              <a:rPr sz="1920" i="1" spc="-54" dirty="0">
                <a:solidFill>
                  <a:srgbClr val="007F00"/>
                </a:solidFill>
                <a:latin typeface="Courier New"/>
                <a:cs typeface="Courier New"/>
              </a:rPr>
              <a:t> </a:t>
            </a:r>
            <a:r>
              <a:rPr sz="1920" i="1" dirty="0">
                <a:solidFill>
                  <a:srgbClr val="007F00"/>
                </a:solidFill>
                <a:latin typeface="Courier New"/>
                <a:cs typeface="Courier New"/>
              </a:rPr>
              <a:t>key:</a:t>
            </a:r>
            <a:r>
              <a:rPr sz="1920" i="1" spc="-54" dirty="0">
                <a:solidFill>
                  <a:srgbClr val="007F00"/>
                </a:solidFill>
                <a:latin typeface="Courier New"/>
                <a:cs typeface="Courier New"/>
              </a:rPr>
              <a:t> </a:t>
            </a:r>
            <a:r>
              <a:rPr sz="1920" i="1" dirty="0">
                <a:solidFill>
                  <a:srgbClr val="007F00"/>
                </a:solidFill>
                <a:latin typeface="Courier New"/>
                <a:cs typeface="Courier New"/>
              </a:rPr>
              <a:t>document</a:t>
            </a:r>
            <a:r>
              <a:rPr sz="1920" i="1" spc="-54" dirty="0">
                <a:solidFill>
                  <a:srgbClr val="007F00"/>
                </a:solidFill>
                <a:latin typeface="Courier New"/>
                <a:cs typeface="Courier New"/>
              </a:rPr>
              <a:t> </a:t>
            </a:r>
            <a:r>
              <a:rPr sz="1920" i="1" spc="-12" dirty="0">
                <a:solidFill>
                  <a:srgbClr val="007F00"/>
                </a:solidFill>
                <a:latin typeface="Courier New"/>
                <a:cs typeface="Courier New"/>
              </a:rPr>
              <a:t>name,</a:t>
            </a:r>
            <a:r>
              <a:rPr sz="1920" i="1" dirty="0">
                <a:solidFill>
                  <a:srgbClr val="007F00"/>
                </a:solidFill>
                <a:latin typeface="Courier New"/>
                <a:cs typeface="Courier New"/>
              </a:rPr>
              <a:t>	</a:t>
            </a:r>
            <a:r>
              <a:rPr sz="1920" i="1" spc="-12" dirty="0">
                <a:solidFill>
                  <a:srgbClr val="007F00"/>
                </a:solidFill>
                <a:latin typeface="Courier New"/>
                <a:cs typeface="Courier New"/>
              </a:rPr>
              <a:t>value:</a:t>
            </a:r>
            <a:endParaRPr sz="1920" dirty="0">
              <a:latin typeface="Courier New"/>
              <a:cs typeface="Courier New"/>
            </a:endParaRPr>
          </a:p>
          <a:p>
            <a:pPr marL="15240">
              <a:lnSpc>
                <a:spcPts val="2292"/>
              </a:lnSpc>
            </a:pPr>
            <a:r>
              <a:rPr sz="1920" dirty="0">
                <a:solidFill>
                  <a:srgbClr val="800000"/>
                </a:solidFill>
                <a:latin typeface="Courier New"/>
                <a:cs typeface="Courier New"/>
              </a:rPr>
              <a:t>for</a:t>
            </a:r>
            <a:r>
              <a:rPr sz="1920" spc="-36" dirty="0">
                <a:solidFill>
                  <a:srgbClr val="800000"/>
                </a:solidFill>
                <a:latin typeface="Courier New"/>
                <a:cs typeface="Courier New"/>
              </a:rPr>
              <a:t> </a:t>
            </a:r>
            <a:r>
              <a:rPr sz="1920" dirty="0">
                <a:solidFill>
                  <a:srgbClr val="800000"/>
                </a:solidFill>
                <a:latin typeface="Courier New"/>
                <a:cs typeface="Courier New"/>
              </a:rPr>
              <a:t>each</a:t>
            </a:r>
            <a:r>
              <a:rPr sz="1920" spc="-30" dirty="0">
                <a:solidFill>
                  <a:srgbClr val="800000"/>
                </a:solidFill>
                <a:latin typeface="Courier New"/>
                <a:cs typeface="Courier New"/>
              </a:rPr>
              <a:t> </a:t>
            </a:r>
            <a:r>
              <a:rPr sz="1920" dirty="0">
                <a:solidFill>
                  <a:srgbClr val="800000"/>
                </a:solidFill>
                <a:latin typeface="Courier New"/>
                <a:cs typeface="Courier New"/>
              </a:rPr>
              <a:t>word</a:t>
            </a:r>
            <a:r>
              <a:rPr sz="1920" spc="-36" dirty="0">
                <a:solidFill>
                  <a:srgbClr val="800000"/>
                </a:solidFill>
                <a:latin typeface="Courier New"/>
                <a:cs typeface="Courier New"/>
              </a:rPr>
              <a:t> </a:t>
            </a:r>
            <a:r>
              <a:rPr sz="1920" dirty="0">
                <a:solidFill>
                  <a:srgbClr val="800000"/>
                </a:solidFill>
                <a:latin typeface="Courier New"/>
                <a:cs typeface="Courier New"/>
              </a:rPr>
              <a:t>w</a:t>
            </a:r>
            <a:r>
              <a:rPr sz="1920" spc="-30" dirty="0">
                <a:solidFill>
                  <a:srgbClr val="800000"/>
                </a:solidFill>
                <a:latin typeface="Courier New"/>
                <a:cs typeface="Courier New"/>
              </a:rPr>
              <a:t> </a:t>
            </a:r>
            <a:r>
              <a:rPr sz="1920" dirty="0">
                <a:solidFill>
                  <a:srgbClr val="800000"/>
                </a:solidFill>
                <a:latin typeface="Courier New"/>
                <a:cs typeface="Courier New"/>
              </a:rPr>
              <a:t>in</a:t>
            </a:r>
            <a:r>
              <a:rPr sz="1920" spc="-30" dirty="0">
                <a:solidFill>
                  <a:srgbClr val="800000"/>
                </a:solidFill>
                <a:latin typeface="Courier New"/>
                <a:cs typeface="Courier New"/>
              </a:rPr>
              <a:t> </a:t>
            </a:r>
            <a:r>
              <a:rPr sz="1920" spc="-12" dirty="0">
                <a:solidFill>
                  <a:srgbClr val="800000"/>
                </a:solidFill>
                <a:latin typeface="Courier New"/>
                <a:cs typeface="Courier New"/>
              </a:rPr>
              <a:t>value:</a:t>
            </a:r>
            <a:endParaRPr sz="1920" dirty="0">
              <a:latin typeface="Courier New"/>
              <a:cs typeface="Courier New"/>
            </a:endParaRPr>
          </a:p>
          <a:p>
            <a:pPr marL="308610"/>
            <a:r>
              <a:rPr sz="1920" b="1" dirty="0">
                <a:solidFill>
                  <a:srgbClr val="800000"/>
                </a:solidFill>
                <a:latin typeface="Courier New"/>
                <a:cs typeface="Courier New"/>
              </a:rPr>
              <a:t>EmitIntermediate(w,</a:t>
            </a:r>
            <a:r>
              <a:rPr sz="1920" b="1" spc="-222" dirty="0">
                <a:solidFill>
                  <a:srgbClr val="800000"/>
                </a:solidFill>
                <a:latin typeface="Courier New"/>
                <a:cs typeface="Courier New"/>
              </a:rPr>
              <a:t> </a:t>
            </a:r>
            <a:r>
              <a:rPr sz="1920" b="1" spc="-12" dirty="0">
                <a:solidFill>
                  <a:srgbClr val="800000"/>
                </a:solidFill>
                <a:latin typeface="Courier New"/>
                <a:cs typeface="Courier New"/>
              </a:rPr>
              <a:t>"1");</a:t>
            </a:r>
            <a:endParaRPr sz="1920" dirty="0">
              <a:latin typeface="Courier New"/>
              <a:cs typeface="Courier New"/>
            </a:endParaRPr>
          </a:p>
        </p:txBody>
      </p:sp>
      <p:sp>
        <p:nvSpPr>
          <p:cNvPr id="6" name="object 6"/>
          <p:cNvSpPr txBox="1"/>
          <p:nvPr/>
        </p:nvSpPr>
        <p:spPr>
          <a:xfrm>
            <a:off x="3946397" y="6351625"/>
            <a:ext cx="6044946" cy="1801775"/>
          </a:xfrm>
          <a:prstGeom prst="rect">
            <a:avLst/>
          </a:prstGeom>
        </p:spPr>
        <p:txBody>
          <a:bodyPr vert="horz" wrap="square" lIns="0" tIns="15240" rIns="0" bIns="0" rtlCol="0">
            <a:spAutoFit/>
          </a:bodyPr>
          <a:lstStyle/>
          <a:p>
            <a:pPr marL="15240">
              <a:spcBef>
                <a:spcPts val="120"/>
              </a:spcBef>
            </a:pPr>
            <a:r>
              <a:rPr sz="1920" dirty="0">
                <a:solidFill>
                  <a:srgbClr val="800000"/>
                </a:solidFill>
                <a:latin typeface="Courier New"/>
                <a:cs typeface="Courier New"/>
              </a:rPr>
              <a:t>reduce(String</a:t>
            </a:r>
            <a:r>
              <a:rPr sz="1920" spc="-102" dirty="0">
                <a:solidFill>
                  <a:srgbClr val="800000"/>
                </a:solidFill>
                <a:latin typeface="Courier New"/>
                <a:cs typeface="Courier New"/>
              </a:rPr>
              <a:t> </a:t>
            </a:r>
            <a:r>
              <a:rPr sz="1920" dirty="0">
                <a:solidFill>
                  <a:srgbClr val="800000"/>
                </a:solidFill>
                <a:latin typeface="Courier New"/>
                <a:cs typeface="Courier New"/>
              </a:rPr>
              <a:t>key,</a:t>
            </a:r>
            <a:r>
              <a:rPr sz="1920" spc="-96" dirty="0">
                <a:solidFill>
                  <a:srgbClr val="800000"/>
                </a:solidFill>
                <a:latin typeface="Courier New"/>
                <a:cs typeface="Courier New"/>
              </a:rPr>
              <a:t> </a:t>
            </a:r>
            <a:r>
              <a:rPr sz="1920" dirty="0">
                <a:solidFill>
                  <a:srgbClr val="800000"/>
                </a:solidFill>
                <a:latin typeface="Courier New"/>
                <a:cs typeface="Courier New"/>
              </a:rPr>
              <a:t>Iterator</a:t>
            </a:r>
            <a:r>
              <a:rPr sz="1920" spc="-96" dirty="0">
                <a:solidFill>
                  <a:srgbClr val="800000"/>
                </a:solidFill>
                <a:latin typeface="Courier New"/>
                <a:cs typeface="Courier New"/>
              </a:rPr>
              <a:t> </a:t>
            </a:r>
            <a:r>
              <a:rPr sz="1920" spc="-12" dirty="0">
                <a:solidFill>
                  <a:srgbClr val="800000"/>
                </a:solidFill>
                <a:latin typeface="Courier New"/>
                <a:cs typeface="Courier New"/>
              </a:rPr>
              <a:t>values):</a:t>
            </a:r>
            <a:endParaRPr sz="1920" dirty="0">
              <a:latin typeface="Courier New"/>
              <a:cs typeface="Courier New"/>
            </a:endParaRPr>
          </a:p>
          <a:p>
            <a:pPr marL="15240">
              <a:lnSpc>
                <a:spcPts val="2292"/>
              </a:lnSpc>
              <a:spcBef>
                <a:spcPts val="84"/>
              </a:spcBef>
              <a:tabLst>
                <a:tab pos="2508504" algn="l"/>
              </a:tabLst>
            </a:pPr>
            <a:r>
              <a:rPr sz="1920" i="1" dirty="0">
                <a:solidFill>
                  <a:srgbClr val="007F00"/>
                </a:solidFill>
                <a:latin typeface="Courier New"/>
                <a:cs typeface="Courier New"/>
              </a:rPr>
              <a:t>//</a:t>
            </a:r>
            <a:r>
              <a:rPr sz="1920" i="1" spc="-30" dirty="0">
                <a:solidFill>
                  <a:srgbClr val="007F00"/>
                </a:solidFill>
                <a:latin typeface="Courier New"/>
                <a:cs typeface="Courier New"/>
              </a:rPr>
              <a:t> </a:t>
            </a:r>
            <a:r>
              <a:rPr sz="1920" i="1" dirty="0">
                <a:solidFill>
                  <a:srgbClr val="007F00"/>
                </a:solidFill>
                <a:latin typeface="Courier New"/>
                <a:cs typeface="Courier New"/>
              </a:rPr>
              <a:t>key:</a:t>
            </a:r>
            <a:r>
              <a:rPr sz="1920" i="1" spc="-24" dirty="0">
                <a:solidFill>
                  <a:srgbClr val="007F00"/>
                </a:solidFill>
                <a:latin typeface="Courier New"/>
                <a:cs typeface="Courier New"/>
              </a:rPr>
              <a:t> </a:t>
            </a:r>
            <a:r>
              <a:rPr sz="1920" i="1" dirty="0">
                <a:solidFill>
                  <a:srgbClr val="007F00"/>
                </a:solidFill>
                <a:latin typeface="Courier New"/>
                <a:cs typeface="Courier New"/>
              </a:rPr>
              <a:t>a</a:t>
            </a:r>
            <a:r>
              <a:rPr sz="1920" i="1" spc="-30" dirty="0">
                <a:solidFill>
                  <a:srgbClr val="007F00"/>
                </a:solidFill>
                <a:latin typeface="Courier New"/>
                <a:cs typeface="Courier New"/>
              </a:rPr>
              <a:t> </a:t>
            </a:r>
            <a:r>
              <a:rPr sz="1920" i="1" spc="-12" dirty="0">
                <a:solidFill>
                  <a:srgbClr val="007F00"/>
                </a:solidFill>
                <a:latin typeface="Courier New"/>
                <a:cs typeface="Courier New"/>
              </a:rPr>
              <a:t>word;</a:t>
            </a:r>
            <a:r>
              <a:rPr sz="1920" i="1" dirty="0">
                <a:solidFill>
                  <a:srgbClr val="007F00"/>
                </a:solidFill>
                <a:latin typeface="Courier New"/>
                <a:cs typeface="Courier New"/>
              </a:rPr>
              <a:t>	values:</a:t>
            </a:r>
            <a:r>
              <a:rPr sz="1920" i="1" spc="-42" dirty="0">
                <a:solidFill>
                  <a:srgbClr val="007F00"/>
                </a:solidFill>
                <a:latin typeface="Courier New"/>
                <a:cs typeface="Courier New"/>
              </a:rPr>
              <a:t> </a:t>
            </a:r>
            <a:r>
              <a:rPr sz="1920" i="1" dirty="0">
                <a:solidFill>
                  <a:srgbClr val="007F00"/>
                </a:solidFill>
                <a:latin typeface="Courier New"/>
                <a:cs typeface="Courier New"/>
              </a:rPr>
              <a:t>a</a:t>
            </a:r>
            <a:r>
              <a:rPr sz="1920" i="1" spc="-42" dirty="0">
                <a:solidFill>
                  <a:srgbClr val="007F00"/>
                </a:solidFill>
                <a:latin typeface="Courier New"/>
                <a:cs typeface="Courier New"/>
              </a:rPr>
              <a:t> </a:t>
            </a:r>
            <a:r>
              <a:rPr sz="1920" i="1" dirty="0">
                <a:solidFill>
                  <a:srgbClr val="007F00"/>
                </a:solidFill>
                <a:latin typeface="Courier New"/>
                <a:cs typeface="Courier New"/>
              </a:rPr>
              <a:t>list</a:t>
            </a:r>
            <a:r>
              <a:rPr sz="1920" i="1" spc="-42" dirty="0">
                <a:solidFill>
                  <a:srgbClr val="007F00"/>
                </a:solidFill>
                <a:latin typeface="Courier New"/>
                <a:cs typeface="Courier New"/>
              </a:rPr>
              <a:t> </a:t>
            </a:r>
            <a:r>
              <a:rPr sz="1920" i="1" dirty="0">
                <a:solidFill>
                  <a:srgbClr val="007F00"/>
                </a:solidFill>
                <a:latin typeface="Courier New"/>
                <a:cs typeface="Courier New"/>
              </a:rPr>
              <a:t>of</a:t>
            </a:r>
            <a:r>
              <a:rPr sz="1920" i="1" spc="-36" dirty="0">
                <a:solidFill>
                  <a:srgbClr val="007F00"/>
                </a:solidFill>
                <a:latin typeface="Courier New"/>
                <a:cs typeface="Courier New"/>
              </a:rPr>
              <a:t> </a:t>
            </a:r>
            <a:r>
              <a:rPr sz="1920" i="1" spc="-12" dirty="0">
                <a:solidFill>
                  <a:srgbClr val="007F00"/>
                </a:solidFill>
                <a:latin typeface="Courier New"/>
                <a:cs typeface="Courier New"/>
              </a:rPr>
              <a:t>counts</a:t>
            </a:r>
            <a:endParaRPr sz="1920" dirty="0">
              <a:latin typeface="Courier New"/>
              <a:cs typeface="Courier New"/>
            </a:endParaRPr>
          </a:p>
          <a:p>
            <a:pPr marL="15240">
              <a:lnSpc>
                <a:spcPts val="2292"/>
              </a:lnSpc>
            </a:pPr>
            <a:r>
              <a:rPr sz="1920" dirty="0">
                <a:solidFill>
                  <a:srgbClr val="800000"/>
                </a:solidFill>
                <a:latin typeface="Courier New"/>
                <a:cs typeface="Courier New"/>
              </a:rPr>
              <a:t>int</a:t>
            </a:r>
            <a:r>
              <a:rPr sz="1920" spc="-42" dirty="0">
                <a:solidFill>
                  <a:srgbClr val="800000"/>
                </a:solidFill>
                <a:latin typeface="Courier New"/>
                <a:cs typeface="Courier New"/>
              </a:rPr>
              <a:t> </a:t>
            </a:r>
            <a:r>
              <a:rPr sz="1920" dirty="0">
                <a:solidFill>
                  <a:srgbClr val="800000"/>
                </a:solidFill>
                <a:latin typeface="Courier New"/>
                <a:cs typeface="Courier New"/>
              </a:rPr>
              <a:t>result</a:t>
            </a:r>
            <a:r>
              <a:rPr sz="1920" spc="-36" dirty="0">
                <a:solidFill>
                  <a:srgbClr val="800000"/>
                </a:solidFill>
                <a:latin typeface="Courier New"/>
                <a:cs typeface="Courier New"/>
              </a:rPr>
              <a:t> </a:t>
            </a:r>
            <a:r>
              <a:rPr sz="1920" dirty="0">
                <a:solidFill>
                  <a:srgbClr val="800000"/>
                </a:solidFill>
                <a:latin typeface="Courier New"/>
                <a:cs typeface="Courier New"/>
              </a:rPr>
              <a:t>=</a:t>
            </a:r>
            <a:r>
              <a:rPr sz="1920" spc="-42" dirty="0">
                <a:solidFill>
                  <a:srgbClr val="800000"/>
                </a:solidFill>
                <a:latin typeface="Courier New"/>
                <a:cs typeface="Courier New"/>
              </a:rPr>
              <a:t> </a:t>
            </a:r>
            <a:r>
              <a:rPr sz="1920" spc="-30" dirty="0">
                <a:solidFill>
                  <a:srgbClr val="800000"/>
                </a:solidFill>
                <a:latin typeface="Courier New"/>
                <a:cs typeface="Courier New"/>
              </a:rPr>
              <a:t>0;</a:t>
            </a:r>
            <a:endParaRPr sz="1920" dirty="0">
              <a:latin typeface="Courier New"/>
              <a:cs typeface="Courier New"/>
            </a:endParaRPr>
          </a:p>
          <a:p>
            <a:pPr marL="308610" marR="2499360" indent="-293370">
              <a:lnSpc>
                <a:spcPts val="2280"/>
              </a:lnSpc>
              <a:spcBef>
                <a:spcPts val="96"/>
              </a:spcBef>
            </a:pPr>
            <a:r>
              <a:rPr sz="1920" dirty="0">
                <a:solidFill>
                  <a:srgbClr val="800000"/>
                </a:solidFill>
                <a:latin typeface="Courier New"/>
                <a:cs typeface="Courier New"/>
              </a:rPr>
              <a:t>for</a:t>
            </a:r>
            <a:r>
              <a:rPr sz="1920" spc="-30" dirty="0">
                <a:solidFill>
                  <a:srgbClr val="800000"/>
                </a:solidFill>
                <a:latin typeface="Courier New"/>
                <a:cs typeface="Courier New"/>
              </a:rPr>
              <a:t> </a:t>
            </a:r>
            <a:r>
              <a:rPr sz="1920" dirty="0">
                <a:solidFill>
                  <a:srgbClr val="800000"/>
                </a:solidFill>
                <a:latin typeface="Courier New"/>
                <a:cs typeface="Courier New"/>
              </a:rPr>
              <a:t>each</a:t>
            </a:r>
            <a:r>
              <a:rPr sz="1920" spc="-30" dirty="0">
                <a:solidFill>
                  <a:srgbClr val="800000"/>
                </a:solidFill>
                <a:latin typeface="Courier New"/>
                <a:cs typeface="Courier New"/>
              </a:rPr>
              <a:t> </a:t>
            </a:r>
            <a:r>
              <a:rPr sz="1920" dirty="0">
                <a:solidFill>
                  <a:srgbClr val="800000"/>
                </a:solidFill>
                <a:latin typeface="Courier New"/>
                <a:cs typeface="Courier New"/>
              </a:rPr>
              <a:t>v</a:t>
            </a:r>
            <a:r>
              <a:rPr sz="1920" spc="-30" dirty="0">
                <a:solidFill>
                  <a:srgbClr val="800000"/>
                </a:solidFill>
                <a:latin typeface="Courier New"/>
                <a:cs typeface="Courier New"/>
              </a:rPr>
              <a:t> </a:t>
            </a:r>
            <a:r>
              <a:rPr sz="1920" dirty="0">
                <a:solidFill>
                  <a:srgbClr val="800000"/>
                </a:solidFill>
                <a:latin typeface="Courier New"/>
                <a:cs typeface="Courier New"/>
              </a:rPr>
              <a:t>in</a:t>
            </a:r>
            <a:r>
              <a:rPr sz="1920" spc="-30" dirty="0">
                <a:solidFill>
                  <a:srgbClr val="800000"/>
                </a:solidFill>
                <a:latin typeface="Courier New"/>
                <a:cs typeface="Courier New"/>
              </a:rPr>
              <a:t> </a:t>
            </a:r>
            <a:r>
              <a:rPr sz="1920" spc="-12" dirty="0">
                <a:solidFill>
                  <a:srgbClr val="800000"/>
                </a:solidFill>
                <a:latin typeface="Courier New"/>
                <a:cs typeface="Courier New"/>
              </a:rPr>
              <a:t>values: </a:t>
            </a:r>
            <a:r>
              <a:rPr sz="1920" dirty="0">
                <a:solidFill>
                  <a:srgbClr val="800000"/>
                </a:solidFill>
                <a:latin typeface="Courier New"/>
                <a:cs typeface="Courier New"/>
              </a:rPr>
              <a:t>result</a:t>
            </a:r>
            <a:r>
              <a:rPr sz="1920" spc="-48" dirty="0">
                <a:solidFill>
                  <a:srgbClr val="800000"/>
                </a:solidFill>
                <a:latin typeface="Courier New"/>
                <a:cs typeface="Courier New"/>
              </a:rPr>
              <a:t> </a:t>
            </a:r>
            <a:r>
              <a:rPr sz="1920" dirty="0">
                <a:solidFill>
                  <a:srgbClr val="800000"/>
                </a:solidFill>
                <a:latin typeface="Courier New"/>
                <a:cs typeface="Courier New"/>
              </a:rPr>
              <a:t>+=</a:t>
            </a:r>
            <a:r>
              <a:rPr sz="1920" spc="-48" dirty="0">
                <a:solidFill>
                  <a:srgbClr val="800000"/>
                </a:solidFill>
                <a:latin typeface="Courier New"/>
                <a:cs typeface="Courier New"/>
              </a:rPr>
              <a:t> </a:t>
            </a:r>
            <a:r>
              <a:rPr sz="1920" spc="-12" dirty="0">
                <a:solidFill>
                  <a:srgbClr val="800000"/>
                </a:solidFill>
                <a:latin typeface="Courier New"/>
                <a:cs typeface="Courier New"/>
              </a:rPr>
              <a:t>ParseInt(v);</a:t>
            </a:r>
            <a:endParaRPr sz="1920" dirty="0">
              <a:latin typeface="Courier New"/>
              <a:cs typeface="Courier New"/>
            </a:endParaRPr>
          </a:p>
          <a:p>
            <a:pPr marL="15240">
              <a:lnSpc>
                <a:spcPts val="2196"/>
              </a:lnSpc>
            </a:pPr>
            <a:r>
              <a:rPr sz="1920" b="1" spc="-12" dirty="0">
                <a:solidFill>
                  <a:srgbClr val="800000"/>
                </a:solidFill>
                <a:latin typeface="Courier New"/>
                <a:cs typeface="Courier New"/>
              </a:rPr>
              <a:t>Emit(AsString(result));</a:t>
            </a:r>
            <a:endParaRPr sz="1920" dirty="0">
              <a:latin typeface="Courier New"/>
              <a:cs typeface="Courier New"/>
            </a:endParaRPr>
          </a:p>
        </p:txBody>
      </p:sp>
      <p:sp>
        <p:nvSpPr>
          <p:cNvPr id="7" name="TextBox 6">
            <a:extLst>
              <a:ext uri="{FF2B5EF4-FFF2-40B4-BE49-F238E27FC236}">
                <a16:creationId xmlns:a16="http://schemas.microsoft.com/office/drawing/2014/main" id="{00BDD299-98AF-E097-179D-E8B92F12A832}"/>
              </a:ext>
            </a:extLst>
          </p:cNvPr>
          <p:cNvSpPr txBox="1"/>
          <p:nvPr/>
        </p:nvSpPr>
        <p:spPr>
          <a:xfrm>
            <a:off x="457200" y="7620000"/>
            <a:ext cx="312906" cy="369332"/>
          </a:xfrm>
          <a:prstGeom prst="rect">
            <a:avLst/>
          </a:prstGeom>
          <a:noFill/>
        </p:spPr>
        <p:txBody>
          <a:bodyPr wrap="none" rtlCol="0">
            <a:spAutoFit/>
          </a:bodyPr>
          <a:lstStyle/>
          <a:p>
            <a:fld id="{D6921B60-5932-4444-96F9-C59B9A75E9CC}" type="slidenum">
              <a:rPr lang="en-IN" smtClean="0"/>
              <a:t>34</a:t>
            </a:fld>
            <a:endParaRPr lang="en-IN"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60320" y="299327"/>
            <a:ext cx="15800832" cy="907941"/>
          </a:xfrm>
          <a:prstGeom prst="rect">
            <a:avLst/>
          </a:prstGeom>
        </p:spPr>
        <p:txBody>
          <a:bodyPr vert="horz" wrap="square" lIns="0" tIns="15240" rIns="0" bIns="0" rtlCol="0" anchor="ctr" anchorCtr="0">
            <a:spAutoFit/>
          </a:bodyPr>
          <a:lstStyle/>
          <a:p>
            <a:pPr marL="91440">
              <a:spcBef>
                <a:spcPts val="120"/>
              </a:spcBef>
            </a:pPr>
            <a:r>
              <a:rPr spc="-12" dirty="0"/>
              <a:t>Example</a:t>
            </a:r>
          </a:p>
        </p:txBody>
      </p:sp>
      <p:sp>
        <p:nvSpPr>
          <p:cNvPr id="3" name="object 3"/>
          <p:cNvSpPr/>
          <p:nvPr/>
        </p:nvSpPr>
        <p:spPr>
          <a:xfrm>
            <a:off x="2151205" y="1845511"/>
            <a:ext cx="4074414" cy="5798820"/>
          </a:xfrm>
          <a:custGeom>
            <a:avLst/>
            <a:gdLst/>
            <a:ahLst/>
            <a:cxnLst/>
            <a:rect l="l" t="t" r="r" b="b"/>
            <a:pathLst>
              <a:path w="3395345" h="4832350">
                <a:moveTo>
                  <a:pt x="0" y="0"/>
                </a:moveTo>
                <a:lnTo>
                  <a:pt x="3395035" y="0"/>
                </a:lnTo>
                <a:lnTo>
                  <a:pt x="3395035" y="4832092"/>
                </a:lnTo>
                <a:lnTo>
                  <a:pt x="0" y="4832092"/>
                </a:lnTo>
                <a:lnTo>
                  <a:pt x="0" y="0"/>
                </a:lnTo>
                <a:close/>
              </a:path>
            </a:pathLst>
          </a:custGeom>
          <a:ln w="9525">
            <a:solidFill>
              <a:srgbClr val="FF6666"/>
            </a:solidFill>
          </a:ln>
        </p:spPr>
        <p:txBody>
          <a:bodyPr wrap="square" lIns="0" tIns="0" rIns="0" bIns="0" rtlCol="0"/>
          <a:lstStyle/>
          <a:p>
            <a:endParaRPr/>
          </a:p>
        </p:txBody>
      </p:sp>
      <p:sp>
        <p:nvSpPr>
          <p:cNvPr id="4" name="object 4"/>
          <p:cNvSpPr txBox="1"/>
          <p:nvPr/>
        </p:nvSpPr>
        <p:spPr>
          <a:xfrm>
            <a:off x="2245693" y="1885493"/>
            <a:ext cx="3803142" cy="3118546"/>
          </a:xfrm>
          <a:prstGeom prst="rect">
            <a:avLst/>
          </a:prstGeom>
        </p:spPr>
        <p:txBody>
          <a:bodyPr vert="horz" wrap="square" lIns="0" tIns="16002" rIns="0" bIns="0" rtlCol="0">
            <a:spAutoFit/>
          </a:bodyPr>
          <a:lstStyle/>
          <a:p>
            <a:pPr marL="15240" marR="6096">
              <a:lnSpc>
                <a:spcPct val="99600"/>
              </a:lnSpc>
              <a:spcBef>
                <a:spcPts val="126"/>
              </a:spcBef>
            </a:pPr>
            <a:r>
              <a:rPr sz="1680" dirty="0">
                <a:latin typeface="Arial"/>
                <a:cs typeface="Arial"/>
              </a:rPr>
              <a:t>It</a:t>
            </a:r>
            <a:r>
              <a:rPr sz="1680" spc="-24" dirty="0">
                <a:latin typeface="Arial"/>
                <a:cs typeface="Arial"/>
              </a:rPr>
              <a:t> </a:t>
            </a:r>
            <a:r>
              <a:rPr sz="1680" dirty="0">
                <a:latin typeface="Arial"/>
                <a:cs typeface="Arial"/>
              </a:rPr>
              <a:t>will</a:t>
            </a:r>
            <a:r>
              <a:rPr sz="1680" spc="-18" dirty="0">
                <a:latin typeface="Arial"/>
                <a:cs typeface="Arial"/>
              </a:rPr>
              <a:t> </a:t>
            </a:r>
            <a:r>
              <a:rPr sz="1680" dirty="0">
                <a:latin typeface="Arial"/>
                <a:cs typeface="Arial"/>
              </a:rPr>
              <a:t>be</a:t>
            </a:r>
            <a:r>
              <a:rPr sz="1680" spc="-18" dirty="0">
                <a:latin typeface="Arial"/>
                <a:cs typeface="Arial"/>
              </a:rPr>
              <a:t> </a:t>
            </a:r>
            <a:r>
              <a:rPr sz="1680" dirty="0">
                <a:latin typeface="Arial"/>
                <a:cs typeface="Arial"/>
              </a:rPr>
              <a:t>seen</a:t>
            </a:r>
            <a:r>
              <a:rPr sz="1680" spc="-24" dirty="0">
                <a:latin typeface="Arial"/>
                <a:cs typeface="Arial"/>
              </a:rPr>
              <a:t> </a:t>
            </a:r>
            <a:r>
              <a:rPr sz="1680" dirty="0">
                <a:latin typeface="Arial"/>
                <a:cs typeface="Arial"/>
              </a:rPr>
              <a:t>that</a:t>
            </a:r>
            <a:r>
              <a:rPr sz="1680" spc="-18" dirty="0">
                <a:latin typeface="Arial"/>
                <a:cs typeface="Arial"/>
              </a:rPr>
              <a:t> </a:t>
            </a:r>
            <a:r>
              <a:rPr sz="1680" dirty="0">
                <a:latin typeface="Arial"/>
                <a:cs typeface="Arial"/>
              </a:rPr>
              <a:t>this</a:t>
            </a:r>
            <a:r>
              <a:rPr sz="1680" spc="-24" dirty="0">
                <a:latin typeface="Arial"/>
                <a:cs typeface="Arial"/>
              </a:rPr>
              <a:t> </a:t>
            </a:r>
            <a:r>
              <a:rPr sz="1680" dirty="0">
                <a:latin typeface="Arial"/>
                <a:cs typeface="Arial"/>
              </a:rPr>
              <a:t>mere</a:t>
            </a:r>
            <a:r>
              <a:rPr sz="1680" spc="-18" dirty="0">
                <a:latin typeface="Arial"/>
                <a:cs typeface="Arial"/>
              </a:rPr>
              <a:t> </a:t>
            </a:r>
            <a:r>
              <a:rPr sz="1680" spc="-12" dirty="0">
                <a:latin typeface="Arial"/>
                <a:cs typeface="Arial"/>
              </a:rPr>
              <a:t>painstaking </a:t>
            </a:r>
            <a:r>
              <a:rPr sz="1680" dirty="0">
                <a:latin typeface="Arial"/>
                <a:cs typeface="Arial"/>
              </a:rPr>
              <a:t>burrower</a:t>
            </a:r>
            <a:r>
              <a:rPr sz="1680" spc="-24" dirty="0">
                <a:latin typeface="Arial"/>
                <a:cs typeface="Arial"/>
              </a:rPr>
              <a:t> </a:t>
            </a:r>
            <a:r>
              <a:rPr sz="1680" dirty="0">
                <a:latin typeface="Arial"/>
                <a:cs typeface="Arial"/>
              </a:rPr>
              <a:t>and</a:t>
            </a:r>
            <a:r>
              <a:rPr sz="1680" spc="-24" dirty="0">
                <a:latin typeface="Arial"/>
                <a:cs typeface="Arial"/>
              </a:rPr>
              <a:t> </a:t>
            </a:r>
            <a:r>
              <a:rPr sz="1680" spc="-12" dirty="0">
                <a:latin typeface="Arial"/>
                <a:cs typeface="Arial"/>
              </a:rPr>
              <a:t>grub-</a:t>
            </a:r>
            <a:r>
              <a:rPr sz="1680" dirty="0">
                <a:latin typeface="Arial"/>
                <a:cs typeface="Arial"/>
              </a:rPr>
              <a:t>worm</a:t>
            </a:r>
            <a:r>
              <a:rPr sz="1680" spc="-24" dirty="0">
                <a:latin typeface="Arial"/>
                <a:cs typeface="Arial"/>
              </a:rPr>
              <a:t> </a:t>
            </a:r>
            <a:r>
              <a:rPr sz="1680" dirty="0">
                <a:latin typeface="Arial"/>
                <a:cs typeface="Arial"/>
              </a:rPr>
              <a:t>of</a:t>
            </a:r>
            <a:r>
              <a:rPr sz="1680" spc="-18" dirty="0">
                <a:latin typeface="Arial"/>
                <a:cs typeface="Arial"/>
              </a:rPr>
              <a:t> </a:t>
            </a:r>
            <a:r>
              <a:rPr sz="1680" dirty="0">
                <a:latin typeface="Arial"/>
                <a:cs typeface="Arial"/>
              </a:rPr>
              <a:t>a</a:t>
            </a:r>
            <a:r>
              <a:rPr sz="1680" spc="-18" dirty="0">
                <a:latin typeface="Arial"/>
                <a:cs typeface="Arial"/>
              </a:rPr>
              <a:t> </a:t>
            </a:r>
            <a:r>
              <a:rPr sz="1680" dirty="0">
                <a:latin typeface="Arial"/>
                <a:cs typeface="Arial"/>
              </a:rPr>
              <a:t>poor</a:t>
            </a:r>
            <a:r>
              <a:rPr sz="1680" spc="-24" dirty="0">
                <a:latin typeface="Arial"/>
                <a:cs typeface="Arial"/>
              </a:rPr>
              <a:t> devil </a:t>
            </a:r>
            <a:r>
              <a:rPr sz="1680" dirty="0">
                <a:latin typeface="Arial"/>
                <a:cs typeface="Arial"/>
              </a:rPr>
              <a:t>of</a:t>
            </a:r>
            <a:r>
              <a:rPr sz="1680" spc="-18" dirty="0">
                <a:latin typeface="Arial"/>
                <a:cs typeface="Arial"/>
              </a:rPr>
              <a:t> </a:t>
            </a:r>
            <a:r>
              <a:rPr sz="1680" dirty="0">
                <a:latin typeface="Arial"/>
                <a:cs typeface="Arial"/>
              </a:rPr>
              <a:t>a</a:t>
            </a:r>
            <a:r>
              <a:rPr sz="1680" spc="-24" dirty="0">
                <a:latin typeface="Arial"/>
                <a:cs typeface="Arial"/>
              </a:rPr>
              <a:t> </a:t>
            </a:r>
            <a:r>
              <a:rPr sz="1680" spc="-12" dirty="0">
                <a:latin typeface="Arial"/>
                <a:cs typeface="Arial"/>
              </a:rPr>
              <a:t>Sub-</a:t>
            </a:r>
            <a:r>
              <a:rPr sz="1680" dirty="0">
                <a:latin typeface="Arial"/>
                <a:cs typeface="Arial"/>
              </a:rPr>
              <a:t>Sub</a:t>
            </a:r>
            <a:r>
              <a:rPr sz="1680" spc="-18" dirty="0">
                <a:latin typeface="Arial"/>
                <a:cs typeface="Arial"/>
              </a:rPr>
              <a:t> </a:t>
            </a:r>
            <a:r>
              <a:rPr sz="1680" dirty="0">
                <a:latin typeface="Arial"/>
                <a:cs typeface="Arial"/>
              </a:rPr>
              <a:t>appears</a:t>
            </a:r>
            <a:r>
              <a:rPr sz="1680" spc="-18" dirty="0">
                <a:latin typeface="Arial"/>
                <a:cs typeface="Arial"/>
              </a:rPr>
              <a:t> </a:t>
            </a:r>
            <a:r>
              <a:rPr sz="1680" dirty="0">
                <a:latin typeface="Arial"/>
                <a:cs typeface="Arial"/>
              </a:rPr>
              <a:t>to</a:t>
            </a:r>
            <a:r>
              <a:rPr sz="1680" spc="-12" dirty="0">
                <a:latin typeface="Arial"/>
                <a:cs typeface="Arial"/>
              </a:rPr>
              <a:t> </a:t>
            </a:r>
            <a:r>
              <a:rPr sz="1680" dirty="0">
                <a:latin typeface="Arial"/>
                <a:cs typeface="Arial"/>
              </a:rPr>
              <a:t>have</a:t>
            </a:r>
            <a:r>
              <a:rPr sz="1680" spc="-18" dirty="0">
                <a:latin typeface="Arial"/>
                <a:cs typeface="Arial"/>
              </a:rPr>
              <a:t> </a:t>
            </a:r>
            <a:r>
              <a:rPr sz="1680" spc="-24" dirty="0">
                <a:latin typeface="Arial"/>
                <a:cs typeface="Arial"/>
              </a:rPr>
              <a:t>gone </a:t>
            </a:r>
            <a:r>
              <a:rPr sz="1680" dirty="0">
                <a:latin typeface="Arial"/>
                <a:cs typeface="Arial"/>
              </a:rPr>
              <a:t>through</a:t>
            </a:r>
            <a:r>
              <a:rPr sz="1680" spc="-42" dirty="0">
                <a:latin typeface="Arial"/>
                <a:cs typeface="Arial"/>
              </a:rPr>
              <a:t> </a:t>
            </a:r>
            <a:r>
              <a:rPr sz="1680" dirty="0">
                <a:latin typeface="Arial"/>
                <a:cs typeface="Arial"/>
              </a:rPr>
              <a:t>the</a:t>
            </a:r>
            <a:r>
              <a:rPr sz="1680" spc="-36" dirty="0">
                <a:latin typeface="Arial"/>
                <a:cs typeface="Arial"/>
              </a:rPr>
              <a:t> </a:t>
            </a:r>
            <a:r>
              <a:rPr sz="1680" dirty="0">
                <a:latin typeface="Arial"/>
                <a:cs typeface="Arial"/>
              </a:rPr>
              <a:t>long</a:t>
            </a:r>
            <a:r>
              <a:rPr sz="1680" spc="-36" dirty="0">
                <a:latin typeface="Arial"/>
                <a:cs typeface="Arial"/>
              </a:rPr>
              <a:t> </a:t>
            </a:r>
            <a:r>
              <a:rPr sz="1680" spc="-12" dirty="0">
                <a:latin typeface="Arial"/>
                <a:cs typeface="Arial"/>
              </a:rPr>
              <a:t>Vaticans</a:t>
            </a:r>
            <a:r>
              <a:rPr sz="1680" spc="-36" dirty="0">
                <a:latin typeface="Arial"/>
                <a:cs typeface="Arial"/>
              </a:rPr>
              <a:t> </a:t>
            </a:r>
            <a:r>
              <a:rPr sz="1680" dirty="0">
                <a:latin typeface="Arial"/>
                <a:cs typeface="Arial"/>
              </a:rPr>
              <a:t>and</a:t>
            </a:r>
            <a:r>
              <a:rPr sz="1680" spc="-36" dirty="0">
                <a:latin typeface="Arial"/>
                <a:cs typeface="Arial"/>
              </a:rPr>
              <a:t> </a:t>
            </a:r>
            <a:r>
              <a:rPr sz="1680" spc="-12" dirty="0">
                <a:latin typeface="Arial"/>
                <a:cs typeface="Arial"/>
              </a:rPr>
              <a:t>street- </a:t>
            </a:r>
            <a:r>
              <a:rPr sz="1680" dirty="0">
                <a:latin typeface="Arial"/>
                <a:cs typeface="Arial"/>
              </a:rPr>
              <a:t>stalls</a:t>
            </a:r>
            <a:r>
              <a:rPr sz="1680" spc="-30" dirty="0">
                <a:latin typeface="Arial"/>
                <a:cs typeface="Arial"/>
              </a:rPr>
              <a:t> </a:t>
            </a:r>
            <a:r>
              <a:rPr sz="1680" dirty="0">
                <a:latin typeface="Arial"/>
                <a:cs typeface="Arial"/>
              </a:rPr>
              <a:t>of</a:t>
            </a:r>
            <a:r>
              <a:rPr sz="1680" spc="-24" dirty="0">
                <a:latin typeface="Arial"/>
                <a:cs typeface="Arial"/>
              </a:rPr>
              <a:t> </a:t>
            </a:r>
            <a:r>
              <a:rPr sz="1680" dirty="0">
                <a:latin typeface="Arial"/>
                <a:cs typeface="Arial"/>
              </a:rPr>
              <a:t>the</a:t>
            </a:r>
            <a:r>
              <a:rPr sz="1680" spc="-30" dirty="0">
                <a:latin typeface="Arial"/>
                <a:cs typeface="Arial"/>
              </a:rPr>
              <a:t> </a:t>
            </a:r>
            <a:r>
              <a:rPr sz="1680" dirty="0">
                <a:latin typeface="Arial"/>
                <a:cs typeface="Arial"/>
              </a:rPr>
              <a:t>earth,</a:t>
            </a:r>
            <a:r>
              <a:rPr sz="1680" spc="-24" dirty="0">
                <a:latin typeface="Arial"/>
                <a:cs typeface="Arial"/>
              </a:rPr>
              <a:t> </a:t>
            </a:r>
            <a:r>
              <a:rPr sz="1680" dirty="0">
                <a:latin typeface="Arial"/>
                <a:cs typeface="Arial"/>
              </a:rPr>
              <a:t>picking</a:t>
            </a:r>
            <a:r>
              <a:rPr sz="1680" spc="-24" dirty="0">
                <a:latin typeface="Arial"/>
                <a:cs typeface="Arial"/>
              </a:rPr>
              <a:t> </a:t>
            </a:r>
            <a:r>
              <a:rPr sz="1680" dirty="0">
                <a:latin typeface="Arial"/>
                <a:cs typeface="Arial"/>
              </a:rPr>
              <a:t>up</a:t>
            </a:r>
            <a:r>
              <a:rPr sz="1680" spc="-30" dirty="0">
                <a:latin typeface="Arial"/>
                <a:cs typeface="Arial"/>
              </a:rPr>
              <a:t> </a:t>
            </a:r>
            <a:r>
              <a:rPr sz="1680" spc="-12" dirty="0">
                <a:latin typeface="Arial"/>
                <a:cs typeface="Arial"/>
              </a:rPr>
              <a:t>whatever </a:t>
            </a:r>
            <a:r>
              <a:rPr sz="1680" dirty="0">
                <a:latin typeface="Arial"/>
                <a:cs typeface="Arial"/>
              </a:rPr>
              <a:t>random</a:t>
            </a:r>
            <a:r>
              <a:rPr sz="1680" spc="-42" dirty="0">
                <a:latin typeface="Arial"/>
                <a:cs typeface="Arial"/>
              </a:rPr>
              <a:t> </a:t>
            </a:r>
            <a:r>
              <a:rPr sz="1680" dirty="0">
                <a:latin typeface="Arial"/>
                <a:cs typeface="Arial"/>
              </a:rPr>
              <a:t>allusions</a:t>
            </a:r>
            <a:r>
              <a:rPr sz="1680" spc="-30" dirty="0">
                <a:latin typeface="Arial"/>
                <a:cs typeface="Arial"/>
              </a:rPr>
              <a:t> </a:t>
            </a:r>
            <a:r>
              <a:rPr sz="1680" dirty="0">
                <a:latin typeface="Arial"/>
                <a:cs typeface="Arial"/>
              </a:rPr>
              <a:t>to</a:t>
            </a:r>
            <a:r>
              <a:rPr sz="1680" spc="-30" dirty="0">
                <a:latin typeface="Arial"/>
                <a:cs typeface="Arial"/>
              </a:rPr>
              <a:t> </a:t>
            </a:r>
            <a:r>
              <a:rPr sz="1680" dirty="0">
                <a:latin typeface="Arial"/>
                <a:cs typeface="Arial"/>
              </a:rPr>
              <a:t>whales</a:t>
            </a:r>
            <a:r>
              <a:rPr sz="1680" spc="-30" dirty="0">
                <a:latin typeface="Arial"/>
                <a:cs typeface="Arial"/>
              </a:rPr>
              <a:t> </a:t>
            </a:r>
            <a:r>
              <a:rPr sz="1680" dirty="0">
                <a:latin typeface="Arial"/>
                <a:cs typeface="Arial"/>
              </a:rPr>
              <a:t>he</a:t>
            </a:r>
            <a:r>
              <a:rPr sz="1680" spc="-30" dirty="0">
                <a:latin typeface="Arial"/>
                <a:cs typeface="Arial"/>
              </a:rPr>
              <a:t> </a:t>
            </a:r>
            <a:r>
              <a:rPr sz="1680" spc="-24" dirty="0">
                <a:latin typeface="Arial"/>
                <a:cs typeface="Arial"/>
              </a:rPr>
              <a:t>could </a:t>
            </a:r>
            <a:r>
              <a:rPr sz="1680" dirty="0">
                <a:latin typeface="Arial"/>
                <a:cs typeface="Arial"/>
              </a:rPr>
              <a:t>anyways</a:t>
            </a:r>
            <a:r>
              <a:rPr sz="1680" spc="-30" dirty="0">
                <a:latin typeface="Arial"/>
                <a:cs typeface="Arial"/>
              </a:rPr>
              <a:t> </a:t>
            </a:r>
            <a:r>
              <a:rPr sz="1680" dirty="0">
                <a:latin typeface="Arial"/>
                <a:cs typeface="Arial"/>
              </a:rPr>
              <a:t>find</a:t>
            </a:r>
            <a:r>
              <a:rPr sz="1680" spc="-24" dirty="0">
                <a:latin typeface="Arial"/>
                <a:cs typeface="Arial"/>
              </a:rPr>
              <a:t> </a:t>
            </a:r>
            <a:r>
              <a:rPr sz="1680" dirty="0">
                <a:latin typeface="Arial"/>
                <a:cs typeface="Arial"/>
              </a:rPr>
              <a:t>in</a:t>
            </a:r>
            <a:r>
              <a:rPr sz="1680" spc="-24" dirty="0">
                <a:latin typeface="Arial"/>
                <a:cs typeface="Arial"/>
              </a:rPr>
              <a:t> </a:t>
            </a:r>
            <a:r>
              <a:rPr sz="1680" dirty="0">
                <a:latin typeface="Arial"/>
                <a:cs typeface="Arial"/>
              </a:rPr>
              <a:t>any</a:t>
            </a:r>
            <a:r>
              <a:rPr sz="1680" spc="-24" dirty="0">
                <a:latin typeface="Arial"/>
                <a:cs typeface="Arial"/>
              </a:rPr>
              <a:t> </a:t>
            </a:r>
            <a:r>
              <a:rPr sz="1680" dirty="0">
                <a:latin typeface="Arial"/>
                <a:cs typeface="Arial"/>
              </a:rPr>
              <a:t>book</a:t>
            </a:r>
            <a:r>
              <a:rPr sz="1680" spc="-24" dirty="0">
                <a:latin typeface="Arial"/>
                <a:cs typeface="Arial"/>
              </a:rPr>
              <a:t> </a:t>
            </a:r>
            <a:r>
              <a:rPr sz="1680" spc="-12" dirty="0">
                <a:latin typeface="Arial"/>
                <a:cs typeface="Arial"/>
              </a:rPr>
              <a:t>whatsoever, </a:t>
            </a:r>
            <a:r>
              <a:rPr sz="1680" dirty="0">
                <a:latin typeface="Arial"/>
                <a:cs typeface="Arial"/>
              </a:rPr>
              <a:t>sacred</a:t>
            </a:r>
            <a:r>
              <a:rPr sz="1680" spc="-42" dirty="0">
                <a:latin typeface="Arial"/>
                <a:cs typeface="Arial"/>
              </a:rPr>
              <a:t> </a:t>
            </a:r>
            <a:r>
              <a:rPr sz="1680" dirty="0">
                <a:latin typeface="Arial"/>
                <a:cs typeface="Arial"/>
              </a:rPr>
              <a:t>or</a:t>
            </a:r>
            <a:r>
              <a:rPr sz="1680" spc="-36" dirty="0">
                <a:latin typeface="Arial"/>
                <a:cs typeface="Arial"/>
              </a:rPr>
              <a:t> </a:t>
            </a:r>
            <a:r>
              <a:rPr sz="1680" dirty="0">
                <a:latin typeface="Arial"/>
                <a:cs typeface="Arial"/>
              </a:rPr>
              <a:t>profane.</a:t>
            </a:r>
            <a:r>
              <a:rPr sz="1680" spc="378" dirty="0">
                <a:latin typeface="Arial"/>
                <a:cs typeface="Arial"/>
              </a:rPr>
              <a:t> </a:t>
            </a:r>
            <a:r>
              <a:rPr sz="1680" dirty="0">
                <a:latin typeface="Arial"/>
                <a:cs typeface="Arial"/>
              </a:rPr>
              <a:t>Therefore</a:t>
            </a:r>
            <a:r>
              <a:rPr sz="1680" spc="-30" dirty="0">
                <a:latin typeface="Arial"/>
                <a:cs typeface="Arial"/>
              </a:rPr>
              <a:t> </a:t>
            </a:r>
            <a:r>
              <a:rPr sz="1680" dirty="0">
                <a:latin typeface="Arial"/>
                <a:cs typeface="Arial"/>
              </a:rPr>
              <a:t>you</a:t>
            </a:r>
            <a:r>
              <a:rPr sz="1680" spc="-24" dirty="0">
                <a:latin typeface="Arial"/>
                <a:cs typeface="Arial"/>
              </a:rPr>
              <a:t> must </a:t>
            </a:r>
            <a:r>
              <a:rPr sz="1680" dirty="0">
                <a:latin typeface="Arial"/>
                <a:cs typeface="Arial"/>
              </a:rPr>
              <a:t>not,</a:t>
            </a:r>
            <a:r>
              <a:rPr sz="1680" spc="-24" dirty="0">
                <a:latin typeface="Arial"/>
                <a:cs typeface="Arial"/>
              </a:rPr>
              <a:t> </a:t>
            </a:r>
            <a:r>
              <a:rPr sz="1680" dirty="0">
                <a:latin typeface="Arial"/>
                <a:cs typeface="Arial"/>
              </a:rPr>
              <a:t>in</a:t>
            </a:r>
            <a:r>
              <a:rPr sz="1680" spc="-24" dirty="0">
                <a:latin typeface="Arial"/>
                <a:cs typeface="Arial"/>
              </a:rPr>
              <a:t> </a:t>
            </a:r>
            <a:r>
              <a:rPr sz="1680" dirty="0">
                <a:latin typeface="Arial"/>
                <a:cs typeface="Arial"/>
              </a:rPr>
              <a:t>every</a:t>
            </a:r>
            <a:r>
              <a:rPr sz="1680" spc="-18" dirty="0">
                <a:latin typeface="Arial"/>
                <a:cs typeface="Arial"/>
              </a:rPr>
              <a:t> </a:t>
            </a:r>
            <a:r>
              <a:rPr sz="1680" dirty="0">
                <a:latin typeface="Arial"/>
                <a:cs typeface="Arial"/>
              </a:rPr>
              <a:t>case</a:t>
            </a:r>
            <a:r>
              <a:rPr sz="1680" spc="-24" dirty="0">
                <a:latin typeface="Arial"/>
                <a:cs typeface="Arial"/>
              </a:rPr>
              <a:t> </a:t>
            </a:r>
            <a:r>
              <a:rPr sz="1680" dirty="0">
                <a:latin typeface="Arial"/>
                <a:cs typeface="Arial"/>
              </a:rPr>
              <a:t>at</a:t>
            </a:r>
            <a:r>
              <a:rPr sz="1680" spc="-24" dirty="0">
                <a:latin typeface="Arial"/>
                <a:cs typeface="Arial"/>
              </a:rPr>
              <a:t> </a:t>
            </a:r>
            <a:r>
              <a:rPr sz="1680" dirty="0">
                <a:latin typeface="Arial"/>
                <a:cs typeface="Arial"/>
              </a:rPr>
              <a:t>least,</a:t>
            </a:r>
            <a:r>
              <a:rPr sz="1680" spc="-18" dirty="0">
                <a:latin typeface="Arial"/>
                <a:cs typeface="Arial"/>
              </a:rPr>
              <a:t> </a:t>
            </a:r>
            <a:r>
              <a:rPr sz="1680" dirty="0">
                <a:latin typeface="Arial"/>
                <a:cs typeface="Arial"/>
              </a:rPr>
              <a:t>take</a:t>
            </a:r>
            <a:r>
              <a:rPr sz="1680" spc="-24" dirty="0">
                <a:latin typeface="Arial"/>
                <a:cs typeface="Arial"/>
              </a:rPr>
              <a:t> </a:t>
            </a:r>
            <a:r>
              <a:rPr sz="1680" spc="-30" dirty="0">
                <a:latin typeface="Arial"/>
                <a:cs typeface="Arial"/>
              </a:rPr>
              <a:t>the </a:t>
            </a:r>
            <a:r>
              <a:rPr sz="1680" spc="-12" dirty="0">
                <a:latin typeface="Arial"/>
                <a:cs typeface="Arial"/>
              </a:rPr>
              <a:t>higgledy-</a:t>
            </a:r>
            <a:r>
              <a:rPr sz="1680" dirty="0">
                <a:latin typeface="Arial"/>
                <a:cs typeface="Arial"/>
              </a:rPr>
              <a:t>piggledy</a:t>
            </a:r>
            <a:r>
              <a:rPr sz="1680" spc="-6" dirty="0">
                <a:latin typeface="Arial"/>
                <a:cs typeface="Arial"/>
              </a:rPr>
              <a:t> </a:t>
            </a:r>
            <a:r>
              <a:rPr sz="1680" dirty="0">
                <a:latin typeface="Arial"/>
                <a:cs typeface="Arial"/>
              </a:rPr>
              <a:t>whale</a:t>
            </a:r>
            <a:r>
              <a:rPr sz="1680" spc="-6" dirty="0">
                <a:latin typeface="Arial"/>
                <a:cs typeface="Arial"/>
              </a:rPr>
              <a:t> </a:t>
            </a:r>
            <a:r>
              <a:rPr sz="1680" spc="-12" dirty="0">
                <a:latin typeface="Arial"/>
                <a:cs typeface="Arial"/>
              </a:rPr>
              <a:t>statements, </a:t>
            </a:r>
            <a:r>
              <a:rPr sz="1680" dirty="0">
                <a:latin typeface="Arial"/>
                <a:cs typeface="Arial"/>
              </a:rPr>
              <a:t>however</a:t>
            </a:r>
            <a:r>
              <a:rPr sz="1680" spc="-42" dirty="0">
                <a:latin typeface="Arial"/>
                <a:cs typeface="Arial"/>
              </a:rPr>
              <a:t> </a:t>
            </a:r>
            <a:r>
              <a:rPr sz="1680" dirty="0">
                <a:latin typeface="Arial"/>
                <a:cs typeface="Arial"/>
              </a:rPr>
              <a:t>authentic,</a:t>
            </a:r>
            <a:r>
              <a:rPr sz="1680" spc="-36" dirty="0">
                <a:latin typeface="Arial"/>
                <a:cs typeface="Arial"/>
              </a:rPr>
              <a:t> </a:t>
            </a:r>
            <a:r>
              <a:rPr sz="1680" dirty="0">
                <a:latin typeface="Arial"/>
                <a:cs typeface="Arial"/>
              </a:rPr>
              <a:t>in</a:t>
            </a:r>
            <a:r>
              <a:rPr sz="1680" spc="-36" dirty="0">
                <a:latin typeface="Arial"/>
                <a:cs typeface="Arial"/>
              </a:rPr>
              <a:t> </a:t>
            </a:r>
            <a:r>
              <a:rPr sz="1680" dirty="0">
                <a:latin typeface="Arial"/>
                <a:cs typeface="Arial"/>
              </a:rPr>
              <a:t>these</a:t>
            </a:r>
            <a:r>
              <a:rPr sz="1680" spc="-36" dirty="0">
                <a:latin typeface="Arial"/>
                <a:cs typeface="Arial"/>
              </a:rPr>
              <a:t> </a:t>
            </a:r>
            <a:r>
              <a:rPr sz="1680" dirty="0">
                <a:latin typeface="Arial"/>
                <a:cs typeface="Arial"/>
              </a:rPr>
              <a:t>extracts,</a:t>
            </a:r>
            <a:r>
              <a:rPr sz="1680" spc="-36" dirty="0">
                <a:latin typeface="Arial"/>
                <a:cs typeface="Arial"/>
              </a:rPr>
              <a:t> </a:t>
            </a:r>
            <a:r>
              <a:rPr sz="1680" spc="-30" dirty="0">
                <a:latin typeface="Arial"/>
                <a:cs typeface="Arial"/>
              </a:rPr>
              <a:t>for </a:t>
            </a:r>
            <a:r>
              <a:rPr sz="1680" dirty="0">
                <a:latin typeface="Arial"/>
                <a:cs typeface="Arial"/>
              </a:rPr>
              <a:t>veritable</a:t>
            </a:r>
            <a:r>
              <a:rPr sz="1680" spc="-54" dirty="0">
                <a:latin typeface="Arial"/>
                <a:cs typeface="Arial"/>
              </a:rPr>
              <a:t> </a:t>
            </a:r>
            <a:r>
              <a:rPr sz="1680" dirty="0">
                <a:latin typeface="Arial"/>
                <a:cs typeface="Arial"/>
              </a:rPr>
              <a:t>gospel</a:t>
            </a:r>
            <a:r>
              <a:rPr sz="1680" spc="-48" dirty="0">
                <a:latin typeface="Arial"/>
                <a:cs typeface="Arial"/>
              </a:rPr>
              <a:t> </a:t>
            </a:r>
            <a:r>
              <a:rPr sz="1680" dirty="0">
                <a:latin typeface="Arial"/>
                <a:cs typeface="Arial"/>
              </a:rPr>
              <a:t>cetology.</a:t>
            </a:r>
            <a:r>
              <a:rPr sz="1680" spc="360" dirty="0">
                <a:latin typeface="Arial"/>
                <a:cs typeface="Arial"/>
              </a:rPr>
              <a:t> </a:t>
            </a:r>
            <a:r>
              <a:rPr sz="1680" dirty="0">
                <a:latin typeface="Arial"/>
                <a:cs typeface="Arial"/>
              </a:rPr>
              <a:t>Far</a:t>
            </a:r>
            <a:r>
              <a:rPr sz="1680" spc="-54" dirty="0">
                <a:latin typeface="Arial"/>
                <a:cs typeface="Arial"/>
              </a:rPr>
              <a:t> </a:t>
            </a:r>
            <a:r>
              <a:rPr sz="1680" dirty="0">
                <a:latin typeface="Arial"/>
                <a:cs typeface="Arial"/>
              </a:rPr>
              <a:t>from</a:t>
            </a:r>
            <a:r>
              <a:rPr sz="1680" spc="-60" dirty="0">
                <a:latin typeface="Arial"/>
                <a:cs typeface="Arial"/>
              </a:rPr>
              <a:t> </a:t>
            </a:r>
            <a:r>
              <a:rPr sz="1680" spc="-30" dirty="0">
                <a:latin typeface="Arial"/>
                <a:cs typeface="Arial"/>
              </a:rPr>
              <a:t>it.</a:t>
            </a:r>
            <a:endParaRPr sz="1680">
              <a:latin typeface="Arial"/>
              <a:cs typeface="Arial"/>
            </a:endParaRPr>
          </a:p>
        </p:txBody>
      </p:sp>
      <p:sp>
        <p:nvSpPr>
          <p:cNvPr id="5" name="object 5"/>
          <p:cNvSpPr txBox="1"/>
          <p:nvPr/>
        </p:nvSpPr>
        <p:spPr>
          <a:xfrm>
            <a:off x="2245693" y="4946904"/>
            <a:ext cx="3643122" cy="1566583"/>
          </a:xfrm>
          <a:prstGeom prst="rect">
            <a:avLst/>
          </a:prstGeom>
        </p:spPr>
        <p:txBody>
          <a:bodyPr vert="horz" wrap="square" lIns="0" tIns="15240" rIns="0" bIns="0" rtlCol="0">
            <a:spAutoFit/>
          </a:bodyPr>
          <a:lstStyle/>
          <a:p>
            <a:pPr marL="15240" marR="6096">
              <a:spcBef>
                <a:spcPts val="120"/>
              </a:spcBef>
            </a:pPr>
            <a:r>
              <a:rPr sz="1680" dirty="0">
                <a:latin typeface="Arial"/>
                <a:cs typeface="Arial"/>
              </a:rPr>
              <a:t>As</a:t>
            </a:r>
            <a:r>
              <a:rPr sz="1680" spc="-36" dirty="0">
                <a:latin typeface="Arial"/>
                <a:cs typeface="Arial"/>
              </a:rPr>
              <a:t> </a:t>
            </a:r>
            <a:r>
              <a:rPr sz="1680" dirty="0">
                <a:latin typeface="Arial"/>
                <a:cs typeface="Arial"/>
              </a:rPr>
              <a:t>touching</a:t>
            </a:r>
            <a:r>
              <a:rPr sz="1680" spc="-30" dirty="0">
                <a:latin typeface="Arial"/>
                <a:cs typeface="Arial"/>
              </a:rPr>
              <a:t> </a:t>
            </a:r>
            <a:r>
              <a:rPr sz="1680" dirty="0">
                <a:latin typeface="Arial"/>
                <a:cs typeface="Arial"/>
              </a:rPr>
              <a:t>the</a:t>
            </a:r>
            <a:r>
              <a:rPr sz="1680" spc="-36" dirty="0">
                <a:latin typeface="Arial"/>
                <a:cs typeface="Arial"/>
              </a:rPr>
              <a:t> </a:t>
            </a:r>
            <a:r>
              <a:rPr sz="1680" dirty="0">
                <a:latin typeface="Arial"/>
                <a:cs typeface="Arial"/>
              </a:rPr>
              <a:t>ancient</a:t>
            </a:r>
            <a:r>
              <a:rPr sz="1680" spc="-30" dirty="0">
                <a:latin typeface="Arial"/>
                <a:cs typeface="Arial"/>
              </a:rPr>
              <a:t> </a:t>
            </a:r>
            <a:r>
              <a:rPr sz="1680" spc="-12" dirty="0">
                <a:latin typeface="Arial"/>
                <a:cs typeface="Arial"/>
              </a:rPr>
              <a:t>authors generally,</a:t>
            </a:r>
            <a:r>
              <a:rPr sz="1680" spc="-30" dirty="0">
                <a:latin typeface="Arial"/>
                <a:cs typeface="Arial"/>
              </a:rPr>
              <a:t> </a:t>
            </a:r>
            <a:r>
              <a:rPr sz="1680" dirty="0">
                <a:latin typeface="Arial"/>
                <a:cs typeface="Arial"/>
              </a:rPr>
              <a:t>as</a:t>
            </a:r>
            <a:r>
              <a:rPr sz="1680" spc="-24" dirty="0">
                <a:latin typeface="Arial"/>
                <a:cs typeface="Arial"/>
              </a:rPr>
              <a:t> </a:t>
            </a:r>
            <a:r>
              <a:rPr sz="1680" dirty="0">
                <a:latin typeface="Arial"/>
                <a:cs typeface="Arial"/>
              </a:rPr>
              <a:t>well</a:t>
            </a:r>
            <a:r>
              <a:rPr sz="1680" spc="-24" dirty="0">
                <a:latin typeface="Arial"/>
                <a:cs typeface="Arial"/>
              </a:rPr>
              <a:t> </a:t>
            </a:r>
            <a:r>
              <a:rPr sz="1680" dirty="0">
                <a:latin typeface="Arial"/>
                <a:cs typeface="Arial"/>
              </a:rPr>
              <a:t>as</a:t>
            </a:r>
            <a:r>
              <a:rPr sz="1680" spc="-24" dirty="0">
                <a:latin typeface="Arial"/>
                <a:cs typeface="Arial"/>
              </a:rPr>
              <a:t> </a:t>
            </a:r>
            <a:r>
              <a:rPr sz="1680" dirty="0">
                <a:latin typeface="Arial"/>
                <a:cs typeface="Arial"/>
              </a:rPr>
              <a:t>the</a:t>
            </a:r>
            <a:r>
              <a:rPr sz="1680" spc="-30" dirty="0">
                <a:latin typeface="Arial"/>
                <a:cs typeface="Arial"/>
              </a:rPr>
              <a:t> </a:t>
            </a:r>
            <a:r>
              <a:rPr sz="1680" dirty="0">
                <a:latin typeface="Arial"/>
                <a:cs typeface="Arial"/>
              </a:rPr>
              <a:t>poets</a:t>
            </a:r>
            <a:r>
              <a:rPr sz="1680" spc="-24" dirty="0">
                <a:latin typeface="Arial"/>
                <a:cs typeface="Arial"/>
              </a:rPr>
              <a:t> here </a:t>
            </a:r>
            <a:r>
              <a:rPr sz="1680" dirty="0">
                <a:latin typeface="Arial"/>
                <a:cs typeface="Arial"/>
              </a:rPr>
              <a:t>appearing,</a:t>
            </a:r>
            <a:r>
              <a:rPr sz="1680" spc="-36" dirty="0">
                <a:latin typeface="Arial"/>
                <a:cs typeface="Arial"/>
              </a:rPr>
              <a:t> </a:t>
            </a:r>
            <a:r>
              <a:rPr sz="1680" dirty="0">
                <a:latin typeface="Arial"/>
                <a:cs typeface="Arial"/>
              </a:rPr>
              <a:t>these</a:t>
            </a:r>
            <a:r>
              <a:rPr sz="1680" spc="-36" dirty="0">
                <a:latin typeface="Arial"/>
                <a:cs typeface="Arial"/>
              </a:rPr>
              <a:t> </a:t>
            </a:r>
            <a:r>
              <a:rPr sz="1680" dirty="0">
                <a:latin typeface="Arial"/>
                <a:cs typeface="Arial"/>
              </a:rPr>
              <a:t>extracts</a:t>
            </a:r>
            <a:r>
              <a:rPr sz="1680" spc="-36" dirty="0">
                <a:latin typeface="Arial"/>
                <a:cs typeface="Arial"/>
              </a:rPr>
              <a:t> </a:t>
            </a:r>
            <a:r>
              <a:rPr sz="1680" dirty="0">
                <a:latin typeface="Arial"/>
                <a:cs typeface="Arial"/>
              </a:rPr>
              <a:t>are</a:t>
            </a:r>
            <a:r>
              <a:rPr sz="1680" spc="-36" dirty="0">
                <a:latin typeface="Arial"/>
                <a:cs typeface="Arial"/>
              </a:rPr>
              <a:t> </a:t>
            </a:r>
            <a:r>
              <a:rPr sz="1680" spc="-12" dirty="0">
                <a:latin typeface="Arial"/>
                <a:cs typeface="Arial"/>
              </a:rPr>
              <a:t>solely </a:t>
            </a:r>
            <a:r>
              <a:rPr sz="1680" dirty="0">
                <a:latin typeface="Arial"/>
                <a:cs typeface="Arial"/>
              </a:rPr>
              <a:t>valuable</a:t>
            </a:r>
            <a:r>
              <a:rPr sz="1680" spc="-48" dirty="0">
                <a:latin typeface="Arial"/>
                <a:cs typeface="Arial"/>
              </a:rPr>
              <a:t> </a:t>
            </a:r>
            <a:r>
              <a:rPr sz="1680" dirty="0">
                <a:latin typeface="Arial"/>
                <a:cs typeface="Arial"/>
              </a:rPr>
              <a:t>or</a:t>
            </a:r>
            <a:r>
              <a:rPr sz="1680" spc="-48" dirty="0">
                <a:latin typeface="Arial"/>
                <a:cs typeface="Arial"/>
              </a:rPr>
              <a:t> </a:t>
            </a:r>
            <a:r>
              <a:rPr sz="1680" dirty="0">
                <a:latin typeface="Arial"/>
                <a:cs typeface="Arial"/>
              </a:rPr>
              <a:t>entertaining,</a:t>
            </a:r>
            <a:r>
              <a:rPr sz="1680" spc="-48" dirty="0">
                <a:latin typeface="Arial"/>
                <a:cs typeface="Arial"/>
              </a:rPr>
              <a:t> </a:t>
            </a:r>
            <a:r>
              <a:rPr sz="1680" dirty="0">
                <a:latin typeface="Arial"/>
                <a:cs typeface="Arial"/>
              </a:rPr>
              <a:t>as</a:t>
            </a:r>
            <a:r>
              <a:rPr sz="1680" spc="-42" dirty="0">
                <a:latin typeface="Arial"/>
                <a:cs typeface="Arial"/>
              </a:rPr>
              <a:t> </a:t>
            </a:r>
            <a:r>
              <a:rPr sz="1680" dirty="0">
                <a:latin typeface="Arial"/>
                <a:cs typeface="Arial"/>
              </a:rPr>
              <a:t>affording</a:t>
            </a:r>
            <a:r>
              <a:rPr sz="1680" spc="-48" dirty="0">
                <a:latin typeface="Arial"/>
                <a:cs typeface="Arial"/>
              </a:rPr>
              <a:t> </a:t>
            </a:r>
            <a:r>
              <a:rPr sz="1680" spc="-60" dirty="0">
                <a:latin typeface="Arial"/>
                <a:cs typeface="Arial"/>
              </a:rPr>
              <a:t>a </a:t>
            </a:r>
            <a:r>
              <a:rPr sz="1680" dirty="0">
                <a:latin typeface="Arial"/>
                <a:cs typeface="Arial"/>
              </a:rPr>
              <a:t>glancing</a:t>
            </a:r>
            <a:r>
              <a:rPr sz="1680" spc="-36" dirty="0">
                <a:latin typeface="Arial"/>
                <a:cs typeface="Arial"/>
              </a:rPr>
              <a:t> </a:t>
            </a:r>
            <a:r>
              <a:rPr sz="1680" dirty="0">
                <a:latin typeface="Arial"/>
                <a:cs typeface="Arial"/>
              </a:rPr>
              <a:t>bird's</a:t>
            </a:r>
            <a:r>
              <a:rPr sz="1680" spc="-30" dirty="0">
                <a:latin typeface="Arial"/>
                <a:cs typeface="Arial"/>
              </a:rPr>
              <a:t> </a:t>
            </a:r>
            <a:r>
              <a:rPr sz="1680" dirty="0">
                <a:latin typeface="Arial"/>
                <a:cs typeface="Arial"/>
              </a:rPr>
              <a:t>eye</a:t>
            </a:r>
            <a:r>
              <a:rPr sz="1680" spc="-30" dirty="0">
                <a:latin typeface="Arial"/>
                <a:cs typeface="Arial"/>
              </a:rPr>
              <a:t> </a:t>
            </a:r>
            <a:r>
              <a:rPr sz="1680" dirty="0">
                <a:latin typeface="Arial"/>
                <a:cs typeface="Arial"/>
              </a:rPr>
              <a:t>view</a:t>
            </a:r>
            <a:r>
              <a:rPr sz="1680" spc="-24" dirty="0">
                <a:latin typeface="Arial"/>
                <a:cs typeface="Arial"/>
              </a:rPr>
              <a:t> </a:t>
            </a:r>
            <a:r>
              <a:rPr sz="1680" dirty="0">
                <a:latin typeface="Arial"/>
                <a:cs typeface="Arial"/>
              </a:rPr>
              <a:t>of</a:t>
            </a:r>
            <a:r>
              <a:rPr sz="1680" spc="-30" dirty="0">
                <a:latin typeface="Arial"/>
                <a:cs typeface="Arial"/>
              </a:rPr>
              <a:t> </a:t>
            </a:r>
            <a:r>
              <a:rPr sz="1680" dirty="0">
                <a:latin typeface="Arial"/>
                <a:cs typeface="Arial"/>
              </a:rPr>
              <a:t>what</a:t>
            </a:r>
            <a:r>
              <a:rPr sz="1680" spc="-30" dirty="0">
                <a:latin typeface="Arial"/>
                <a:cs typeface="Arial"/>
              </a:rPr>
              <a:t> has </a:t>
            </a:r>
            <a:r>
              <a:rPr sz="1680" dirty="0">
                <a:latin typeface="Arial"/>
                <a:cs typeface="Arial"/>
              </a:rPr>
              <a:t>been</a:t>
            </a:r>
            <a:r>
              <a:rPr sz="1680" spc="-48" dirty="0">
                <a:latin typeface="Arial"/>
                <a:cs typeface="Arial"/>
              </a:rPr>
              <a:t> </a:t>
            </a:r>
            <a:r>
              <a:rPr sz="1680" dirty="0">
                <a:latin typeface="Arial"/>
                <a:cs typeface="Arial"/>
              </a:rPr>
              <a:t>promiscuously</a:t>
            </a:r>
            <a:r>
              <a:rPr sz="1680" spc="-42" dirty="0">
                <a:latin typeface="Arial"/>
                <a:cs typeface="Arial"/>
              </a:rPr>
              <a:t> </a:t>
            </a:r>
            <a:r>
              <a:rPr sz="1680" dirty="0">
                <a:latin typeface="Arial"/>
                <a:cs typeface="Arial"/>
              </a:rPr>
              <a:t>said,</a:t>
            </a:r>
            <a:r>
              <a:rPr sz="1680" spc="-48" dirty="0">
                <a:latin typeface="Arial"/>
                <a:cs typeface="Arial"/>
              </a:rPr>
              <a:t> </a:t>
            </a:r>
            <a:r>
              <a:rPr sz="1680" spc="-12" dirty="0">
                <a:latin typeface="Arial"/>
                <a:cs typeface="Arial"/>
              </a:rPr>
              <a:t>thought,</a:t>
            </a:r>
            <a:endParaRPr sz="1680">
              <a:latin typeface="Arial"/>
              <a:cs typeface="Arial"/>
            </a:endParaRPr>
          </a:p>
        </p:txBody>
      </p:sp>
      <p:sp>
        <p:nvSpPr>
          <p:cNvPr id="6" name="object 6"/>
          <p:cNvSpPr txBox="1"/>
          <p:nvPr/>
        </p:nvSpPr>
        <p:spPr>
          <a:xfrm>
            <a:off x="2245693" y="6486754"/>
            <a:ext cx="3848862" cy="778611"/>
          </a:xfrm>
          <a:prstGeom prst="rect">
            <a:avLst/>
          </a:prstGeom>
        </p:spPr>
        <p:txBody>
          <a:bodyPr vert="horz" wrap="square" lIns="0" tIns="11430" rIns="0" bIns="0" rtlCol="0">
            <a:spAutoFit/>
          </a:bodyPr>
          <a:lstStyle/>
          <a:p>
            <a:pPr marL="15240" marR="6096">
              <a:lnSpc>
                <a:spcPct val="101400"/>
              </a:lnSpc>
              <a:spcBef>
                <a:spcPts val="90"/>
              </a:spcBef>
            </a:pPr>
            <a:r>
              <a:rPr sz="1680" dirty="0">
                <a:latin typeface="Arial"/>
                <a:cs typeface="Arial"/>
              </a:rPr>
              <a:t>fancied,</a:t>
            </a:r>
            <a:r>
              <a:rPr sz="1680" spc="-36" dirty="0">
                <a:latin typeface="Arial"/>
                <a:cs typeface="Arial"/>
              </a:rPr>
              <a:t> </a:t>
            </a:r>
            <a:r>
              <a:rPr sz="1680" dirty="0">
                <a:latin typeface="Arial"/>
                <a:cs typeface="Arial"/>
              </a:rPr>
              <a:t>and</a:t>
            </a:r>
            <a:r>
              <a:rPr sz="1680" spc="-30" dirty="0">
                <a:latin typeface="Arial"/>
                <a:cs typeface="Arial"/>
              </a:rPr>
              <a:t> </a:t>
            </a:r>
            <a:r>
              <a:rPr sz="1680" dirty="0">
                <a:latin typeface="Arial"/>
                <a:cs typeface="Arial"/>
              </a:rPr>
              <a:t>sung</a:t>
            </a:r>
            <a:r>
              <a:rPr sz="1680" spc="-30" dirty="0">
                <a:latin typeface="Arial"/>
                <a:cs typeface="Arial"/>
              </a:rPr>
              <a:t> </a:t>
            </a:r>
            <a:r>
              <a:rPr sz="1680" dirty="0">
                <a:latin typeface="Arial"/>
                <a:cs typeface="Arial"/>
              </a:rPr>
              <a:t>of</a:t>
            </a:r>
            <a:r>
              <a:rPr sz="1680" spc="-30" dirty="0">
                <a:latin typeface="Arial"/>
                <a:cs typeface="Arial"/>
              </a:rPr>
              <a:t> </a:t>
            </a:r>
            <a:r>
              <a:rPr sz="1680" dirty="0">
                <a:latin typeface="Arial"/>
                <a:cs typeface="Arial"/>
              </a:rPr>
              <a:t>Leviathan,</a:t>
            </a:r>
            <a:r>
              <a:rPr sz="1680" spc="-30" dirty="0">
                <a:latin typeface="Arial"/>
                <a:cs typeface="Arial"/>
              </a:rPr>
              <a:t> </a:t>
            </a:r>
            <a:r>
              <a:rPr sz="1680" dirty="0">
                <a:latin typeface="Arial"/>
                <a:cs typeface="Arial"/>
              </a:rPr>
              <a:t>by</a:t>
            </a:r>
            <a:r>
              <a:rPr sz="1680" spc="-36" dirty="0">
                <a:latin typeface="Arial"/>
                <a:cs typeface="Arial"/>
              </a:rPr>
              <a:t> </a:t>
            </a:r>
            <a:r>
              <a:rPr sz="1680" spc="-24" dirty="0">
                <a:latin typeface="Arial"/>
                <a:cs typeface="Arial"/>
              </a:rPr>
              <a:t>many </a:t>
            </a:r>
            <a:r>
              <a:rPr sz="1680" dirty="0">
                <a:latin typeface="Arial"/>
                <a:cs typeface="Arial"/>
              </a:rPr>
              <a:t>nations</a:t>
            </a:r>
            <a:r>
              <a:rPr sz="1680" spc="-48" dirty="0">
                <a:latin typeface="Arial"/>
                <a:cs typeface="Arial"/>
              </a:rPr>
              <a:t> </a:t>
            </a:r>
            <a:r>
              <a:rPr sz="1680" dirty="0">
                <a:latin typeface="Arial"/>
                <a:cs typeface="Arial"/>
              </a:rPr>
              <a:t>and</a:t>
            </a:r>
            <a:r>
              <a:rPr sz="1680" spc="-42" dirty="0">
                <a:latin typeface="Arial"/>
                <a:cs typeface="Arial"/>
              </a:rPr>
              <a:t> </a:t>
            </a:r>
            <a:r>
              <a:rPr sz="1680" dirty="0">
                <a:latin typeface="Arial"/>
                <a:cs typeface="Arial"/>
              </a:rPr>
              <a:t>generations,</a:t>
            </a:r>
            <a:r>
              <a:rPr sz="1680" spc="-48" dirty="0">
                <a:latin typeface="Arial"/>
                <a:cs typeface="Arial"/>
              </a:rPr>
              <a:t> </a:t>
            </a:r>
            <a:r>
              <a:rPr sz="1680" dirty="0">
                <a:latin typeface="Arial"/>
                <a:cs typeface="Arial"/>
              </a:rPr>
              <a:t>including</a:t>
            </a:r>
            <a:r>
              <a:rPr sz="1680" spc="-42" dirty="0">
                <a:latin typeface="Arial"/>
                <a:cs typeface="Arial"/>
              </a:rPr>
              <a:t> </a:t>
            </a:r>
            <a:r>
              <a:rPr sz="1680" spc="-30" dirty="0">
                <a:latin typeface="Arial"/>
                <a:cs typeface="Arial"/>
              </a:rPr>
              <a:t>our </a:t>
            </a:r>
            <a:r>
              <a:rPr sz="1680" spc="-24" dirty="0">
                <a:latin typeface="Arial"/>
                <a:cs typeface="Arial"/>
              </a:rPr>
              <a:t>own.</a:t>
            </a:r>
            <a:endParaRPr sz="1680">
              <a:latin typeface="Arial"/>
              <a:cs typeface="Arial"/>
            </a:endParaRPr>
          </a:p>
        </p:txBody>
      </p:sp>
      <p:sp>
        <p:nvSpPr>
          <p:cNvPr id="7" name="object 7"/>
          <p:cNvSpPr/>
          <p:nvPr/>
        </p:nvSpPr>
        <p:spPr>
          <a:xfrm>
            <a:off x="6408128" y="1845511"/>
            <a:ext cx="1683258" cy="5798820"/>
          </a:xfrm>
          <a:custGeom>
            <a:avLst/>
            <a:gdLst/>
            <a:ahLst/>
            <a:cxnLst/>
            <a:rect l="l" t="t" r="r" b="b"/>
            <a:pathLst>
              <a:path w="1402714" h="4832350">
                <a:moveTo>
                  <a:pt x="0" y="0"/>
                </a:moveTo>
                <a:lnTo>
                  <a:pt x="1402440" y="0"/>
                </a:lnTo>
                <a:lnTo>
                  <a:pt x="1402440" y="4832092"/>
                </a:lnTo>
                <a:lnTo>
                  <a:pt x="0" y="4832092"/>
                </a:lnTo>
                <a:lnTo>
                  <a:pt x="0" y="0"/>
                </a:lnTo>
                <a:close/>
              </a:path>
            </a:pathLst>
          </a:custGeom>
          <a:ln w="9525">
            <a:solidFill>
              <a:srgbClr val="FF6666"/>
            </a:solidFill>
          </a:ln>
        </p:spPr>
        <p:txBody>
          <a:bodyPr wrap="square" lIns="0" tIns="0" rIns="0" bIns="0" rtlCol="0"/>
          <a:lstStyle/>
          <a:p>
            <a:endParaRPr/>
          </a:p>
        </p:txBody>
      </p:sp>
      <p:sp>
        <p:nvSpPr>
          <p:cNvPr id="8" name="object 8"/>
          <p:cNvSpPr txBox="1"/>
          <p:nvPr/>
        </p:nvSpPr>
        <p:spPr>
          <a:xfrm>
            <a:off x="6502614" y="1885493"/>
            <a:ext cx="1284732" cy="3105466"/>
          </a:xfrm>
          <a:prstGeom prst="rect">
            <a:avLst/>
          </a:prstGeom>
        </p:spPr>
        <p:txBody>
          <a:bodyPr vert="horz" wrap="square" lIns="0" tIns="15240" rIns="0" bIns="0" rtlCol="0">
            <a:spAutoFit/>
          </a:bodyPr>
          <a:lstStyle/>
          <a:p>
            <a:pPr marL="15240">
              <a:lnSpc>
                <a:spcPts val="1974"/>
              </a:lnSpc>
              <a:spcBef>
                <a:spcPts val="120"/>
              </a:spcBef>
            </a:pPr>
            <a:r>
              <a:rPr sz="1680" dirty="0">
                <a:latin typeface="Arial"/>
                <a:cs typeface="Arial"/>
              </a:rPr>
              <a:t>it</a:t>
            </a:r>
            <a:r>
              <a:rPr sz="1680" spc="-18" dirty="0">
                <a:latin typeface="Arial"/>
                <a:cs typeface="Arial"/>
              </a:rPr>
              <a:t> </a:t>
            </a:r>
            <a:r>
              <a:rPr sz="1680" spc="-72" dirty="0">
                <a:latin typeface="Arial"/>
                <a:cs typeface="Arial"/>
              </a:rPr>
              <a:t>1</a:t>
            </a:r>
            <a:endParaRPr sz="1680">
              <a:latin typeface="Arial"/>
              <a:cs typeface="Arial"/>
            </a:endParaRPr>
          </a:p>
          <a:p>
            <a:pPr marL="15240">
              <a:lnSpc>
                <a:spcPts val="1974"/>
              </a:lnSpc>
            </a:pPr>
            <a:r>
              <a:rPr sz="1680" dirty="0">
                <a:latin typeface="Arial"/>
                <a:cs typeface="Arial"/>
              </a:rPr>
              <a:t>will</a:t>
            </a:r>
            <a:r>
              <a:rPr sz="1680" spc="-24" dirty="0">
                <a:latin typeface="Arial"/>
                <a:cs typeface="Arial"/>
              </a:rPr>
              <a:t> </a:t>
            </a:r>
            <a:r>
              <a:rPr sz="1680" spc="-60" dirty="0">
                <a:latin typeface="Arial"/>
                <a:cs typeface="Arial"/>
              </a:rPr>
              <a:t>1</a:t>
            </a:r>
            <a:endParaRPr sz="1680">
              <a:latin typeface="Arial"/>
              <a:cs typeface="Arial"/>
            </a:endParaRPr>
          </a:p>
          <a:p>
            <a:pPr marL="15240"/>
            <a:r>
              <a:rPr sz="1680" dirty="0">
                <a:latin typeface="Arial"/>
                <a:cs typeface="Arial"/>
              </a:rPr>
              <a:t>be</a:t>
            </a:r>
            <a:r>
              <a:rPr sz="1680" spc="-30" dirty="0">
                <a:latin typeface="Arial"/>
                <a:cs typeface="Arial"/>
              </a:rPr>
              <a:t> </a:t>
            </a:r>
            <a:r>
              <a:rPr sz="1680" spc="-60" dirty="0">
                <a:latin typeface="Arial"/>
                <a:cs typeface="Arial"/>
              </a:rPr>
              <a:t>1</a:t>
            </a:r>
            <a:endParaRPr sz="1680">
              <a:latin typeface="Arial"/>
              <a:cs typeface="Arial"/>
            </a:endParaRPr>
          </a:p>
          <a:p>
            <a:pPr marL="15240">
              <a:spcBef>
                <a:spcPts val="30"/>
              </a:spcBef>
            </a:pPr>
            <a:r>
              <a:rPr sz="1680" dirty="0">
                <a:latin typeface="Arial"/>
                <a:cs typeface="Arial"/>
              </a:rPr>
              <a:t>seen</a:t>
            </a:r>
            <a:r>
              <a:rPr sz="1680" spc="-24" dirty="0">
                <a:latin typeface="Arial"/>
                <a:cs typeface="Arial"/>
              </a:rPr>
              <a:t> </a:t>
            </a:r>
            <a:r>
              <a:rPr sz="1680" spc="-60" dirty="0">
                <a:latin typeface="Arial"/>
                <a:cs typeface="Arial"/>
              </a:rPr>
              <a:t>1</a:t>
            </a:r>
            <a:endParaRPr sz="1680">
              <a:latin typeface="Arial"/>
              <a:cs typeface="Arial"/>
            </a:endParaRPr>
          </a:p>
          <a:p>
            <a:pPr marL="15240">
              <a:spcBef>
                <a:spcPts val="24"/>
              </a:spcBef>
            </a:pPr>
            <a:r>
              <a:rPr sz="1680" dirty="0">
                <a:latin typeface="Arial"/>
                <a:cs typeface="Arial"/>
              </a:rPr>
              <a:t>that</a:t>
            </a:r>
            <a:r>
              <a:rPr sz="1680" spc="-24" dirty="0">
                <a:latin typeface="Arial"/>
                <a:cs typeface="Arial"/>
              </a:rPr>
              <a:t> </a:t>
            </a:r>
            <a:r>
              <a:rPr sz="1680" spc="-60" dirty="0">
                <a:latin typeface="Arial"/>
                <a:cs typeface="Arial"/>
              </a:rPr>
              <a:t>1</a:t>
            </a:r>
            <a:endParaRPr sz="1680">
              <a:latin typeface="Arial"/>
              <a:cs typeface="Arial"/>
            </a:endParaRPr>
          </a:p>
          <a:p>
            <a:pPr marL="15240">
              <a:lnSpc>
                <a:spcPts val="1974"/>
              </a:lnSpc>
              <a:spcBef>
                <a:spcPts val="30"/>
              </a:spcBef>
            </a:pPr>
            <a:r>
              <a:rPr sz="1680" dirty="0">
                <a:latin typeface="Arial"/>
                <a:cs typeface="Arial"/>
              </a:rPr>
              <a:t>this</a:t>
            </a:r>
            <a:r>
              <a:rPr sz="1680" spc="-24" dirty="0">
                <a:latin typeface="Arial"/>
                <a:cs typeface="Arial"/>
              </a:rPr>
              <a:t> </a:t>
            </a:r>
            <a:r>
              <a:rPr sz="1680" spc="-60" dirty="0">
                <a:latin typeface="Arial"/>
                <a:cs typeface="Arial"/>
              </a:rPr>
              <a:t>1</a:t>
            </a:r>
            <a:endParaRPr sz="1680">
              <a:latin typeface="Arial"/>
              <a:cs typeface="Arial"/>
            </a:endParaRPr>
          </a:p>
          <a:p>
            <a:pPr marL="15240">
              <a:lnSpc>
                <a:spcPts val="1974"/>
              </a:lnSpc>
            </a:pPr>
            <a:r>
              <a:rPr sz="1680" dirty="0">
                <a:latin typeface="Arial"/>
                <a:cs typeface="Arial"/>
              </a:rPr>
              <a:t>mere</a:t>
            </a:r>
            <a:r>
              <a:rPr sz="1680" spc="-30" dirty="0">
                <a:latin typeface="Arial"/>
                <a:cs typeface="Arial"/>
              </a:rPr>
              <a:t> </a:t>
            </a:r>
            <a:r>
              <a:rPr sz="1680" spc="-60" dirty="0">
                <a:latin typeface="Arial"/>
                <a:cs typeface="Arial"/>
              </a:rPr>
              <a:t>1</a:t>
            </a:r>
            <a:endParaRPr sz="1680">
              <a:latin typeface="Arial"/>
              <a:cs typeface="Arial"/>
            </a:endParaRPr>
          </a:p>
          <a:p>
            <a:pPr marL="15240"/>
            <a:r>
              <a:rPr sz="1680" dirty="0">
                <a:latin typeface="Arial"/>
                <a:cs typeface="Arial"/>
              </a:rPr>
              <a:t>painstaking</a:t>
            </a:r>
            <a:r>
              <a:rPr sz="1680" spc="-66" dirty="0">
                <a:latin typeface="Arial"/>
                <a:cs typeface="Arial"/>
              </a:rPr>
              <a:t> </a:t>
            </a:r>
            <a:r>
              <a:rPr sz="1680" spc="-60" dirty="0">
                <a:latin typeface="Arial"/>
                <a:cs typeface="Arial"/>
              </a:rPr>
              <a:t>1</a:t>
            </a:r>
            <a:endParaRPr sz="1680">
              <a:latin typeface="Arial"/>
              <a:cs typeface="Arial"/>
            </a:endParaRPr>
          </a:p>
          <a:p>
            <a:pPr marL="15240">
              <a:spcBef>
                <a:spcPts val="30"/>
              </a:spcBef>
            </a:pPr>
            <a:r>
              <a:rPr sz="1680" dirty="0">
                <a:latin typeface="Arial"/>
                <a:cs typeface="Arial"/>
              </a:rPr>
              <a:t>burrower</a:t>
            </a:r>
            <a:r>
              <a:rPr sz="1680" spc="-48" dirty="0">
                <a:latin typeface="Arial"/>
                <a:cs typeface="Arial"/>
              </a:rPr>
              <a:t> </a:t>
            </a:r>
            <a:r>
              <a:rPr sz="1680" spc="-60" dirty="0">
                <a:latin typeface="Arial"/>
                <a:cs typeface="Arial"/>
              </a:rPr>
              <a:t>1</a:t>
            </a:r>
            <a:endParaRPr sz="1680">
              <a:latin typeface="Arial"/>
              <a:cs typeface="Arial"/>
            </a:endParaRPr>
          </a:p>
          <a:p>
            <a:pPr marL="15240">
              <a:spcBef>
                <a:spcPts val="30"/>
              </a:spcBef>
            </a:pPr>
            <a:r>
              <a:rPr sz="1680" dirty="0">
                <a:latin typeface="Arial"/>
                <a:cs typeface="Arial"/>
              </a:rPr>
              <a:t>and</a:t>
            </a:r>
            <a:r>
              <a:rPr sz="1680" spc="-24" dirty="0">
                <a:latin typeface="Arial"/>
                <a:cs typeface="Arial"/>
              </a:rPr>
              <a:t> </a:t>
            </a:r>
            <a:r>
              <a:rPr sz="1680" spc="-60" dirty="0">
                <a:latin typeface="Arial"/>
                <a:cs typeface="Arial"/>
              </a:rPr>
              <a:t>1</a:t>
            </a:r>
            <a:endParaRPr sz="1680">
              <a:latin typeface="Arial"/>
              <a:cs typeface="Arial"/>
            </a:endParaRPr>
          </a:p>
          <a:p>
            <a:pPr marL="15240">
              <a:lnSpc>
                <a:spcPts val="1974"/>
              </a:lnSpc>
              <a:spcBef>
                <a:spcPts val="30"/>
              </a:spcBef>
            </a:pPr>
            <a:r>
              <a:rPr sz="1680" spc="-12" dirty="0">
                <a:latin typeface="Arial"/>
                <a:cs typeface="Arial"/>
              </a:rPr>
              <a:t>grub-</a:t>
            </a:r>
            <a:r>
              <a:rPr sz="1680" dirty="0">
                <a:latin typeface="Arial"/>
                <a:cs typeface="Arial"/>
              </a:rPr>
              <a:t>worm</a:t>
            </a:r>
            <a:r>
              <a:rPr sz="1680" spc="12" dirty="0">
                <a:latin typeface="Arial"/>
                <a:cs typeface="Arial"/>
              </a:rPr>
              <a:t> </a:t>
            </a:r>
            <a:r>
              <a:rPr sz="1680" spc="-60" dirty="0">
                <a:latin typeface="Arial"/>
                <a:cs typeface="Arial"/>
              </a:rPr>
              <a:t>1</a:t>
            </a:r>
            <a:endParaRPr sz="1680">
              <a:latin typeface="Arial"/>
              <a:cs typeface="Arial"/>
            </a:endParaRPr>
          </a:p>
          <a:p>
            <a:pPr marL="15240">
              <a:lnSpc>
                <a:spcPts val="1974"/>
              </a:lnSpc>
            </a:pPr>
            <a:r>
              <a:rPr sz="1680" dirty="0">
                <a:latin typeface="Arial"/>
                <a:cs typeface="Arial"/>
              </a:rPr>
              <a:t>of</a:t>
            </a:r>
            <a:r>
              <a:rPr sz="1680" spc="-12" dirty="0">
                <a:latin typeface="Arial"/>
                <a:cs typeface="Arial"/>
              </a:rPr>
              <a:t> </a:t>
            </a:r>
            <a:r>
              <a:rPr sz="1680" spc="-60" dirty="0">
                <a:latin typeface="Arial"/>
                <a:cs typeface="Arial"/>
              </a:rPr>
              <a:t>1</a:t>
            </a:r>
            <a:endParaRPr sz="1680">
              <a:latin typeface="Arial"/>
              <a:cs typeface="Arial"/>
            </a:endParaRPr>
          </a:p>
        </p:txBody>
      </p:sp>
      <p:sp>
        <p:nvSpPr>
          <p:cNvPr id="9" name="object 9"/>
          <p:cNvSpPr txBox="1"/>
          <p:nvPr/>
        </p:nvSpPr>
        <p:spPr>
          <a:xfrm>
            <a:off x="6502615" y="5206594"/>
            <a:ext cx="976122" cy="2333972"/>
          </a:xfrm>
          <a:prstGeom prst="rect">
            <a:avLst/>
          </a:prstGeom>
        </p:spPr>
        <p:txBody>
          <a:bodyPr vert="horz" wrap="square" lIns="0" tIns="15240" rIns="0" bIns="0" rtlCol="0">
            <a:spAutoFit/>
          </a:bodyPr>
          <a:lstStyle/>
          <a:p>
            <a:pPr marL="15240">
              <a:spcBef>
                <a:spcPts val="120"/>
              </a:spcBef>
            </a:pPr>
            <a:r>
              <a:rPr sz="1680" dirty="0">
                <a:latin typeface="Arial"/>
                <a:cs typeface="Arial"/>
              </a:rPr>
              <a:t>poor</a:t>
            </a:r>
            <a:r>
              <a:rPr sz="1680" spc="-30" dirty="0">
                <a:latin typeface="Arial"/>
                <a:cs typeface="Arial"/>
              </a:rPr>
              <a:t> </a:t>
            </a:r>
            <a:r>
              <a:rPr sz="1680" spc="-60" dirty="0">
                <a:latin typeface="Arial"/>
                <a:cs typeface="Arial"/>
              </a:rPr>
              <a:t>1</a:t>
            </a:r>
            <a:endParaRPr sz="1680">
              <a:latin typeface="Arial"/>
              <a:cs typeface="Arial"/>
            </a:endParaRPr>
          </a:p>
          <a:p>
            <a:pPr marL="15240">
              <a:spcBef>
                <a:spcPts val="24"/>
              </a:spcBef>
            </a:pPr>
            <a:r>
              <a:rPr sz="1680" dirty="0">
                <a:latin typeface="Arial"/>
                <a:cs typeface="Arial"/>
              </a:rPr>
              <a:t>devil</a:t>
            </a:r>
            <a:r>
              <a:rPr sz="1680" spc="-36" dirty="0">
                <a:latin typeface="Arial"/>
                <a:cs typeface="Arial"/>
              </a:rPr>
              <a:t> </a:t>
            </a:r>
            <a:r>
              <a:rPr sz="1680" spc="-60" dirty="0">
                <a:latin typeface="Arial"/>
                <a:cs typeface="Arial"/>
              </a:rPr>
              <a:t>1</a:t>
            </a:r>
            <a:endParaRPr sz="1680">
              <a:latin typeface="Arial"/>
              <a:cs typeface="Arial"/>
            </a:endParaRPr>
          </a:p>
          <a:p>
            <a:pPr marL="15240">
              <a:lnSpc>
                <a:spcPts val="1974"/>
              </a:lnSpc>
              <a:spcBef>
                <a:spcPts val="30"/>
              </a:spcBef>
            </a:pPr>
            <a:r>
              <a:rPr sz="1680" dirty="0">
                <a:latin typeface="Arial"/>
                <a:cs typeface="Arial"/>
              </a:rPr>
              <a:t>of</a:t>
            </a:r>
            <a:r>
              <a:rPr sz="1680" spc="-12" dirty="0">
                <a:latin typeface="Arial"/>
                <a:cs typeface="Arial"/>
              </a:rPr>
              <a:t> </a:t>
            </a:r>
            <a:r>
              <a:rPr sz="1680" spc="-60" dirty="0">
                <a:latin typeface="Arial"/>
                <a:cs typeface="Arial"/>
              </a:rPr>
              <a:t>1</a:t>
            </a:r>
            <a:endParaRPr sz="1680">
              <a:latin typeface="Arial"/>
              <a:cs typeface="Arial"/>
            </a:endParaRPr>
          </a:p>
          <a:p>
            <a:pPr marL="15240">
              <a:lnSpc>
                <a:spcPts val="1974"/>
              </a:lnSpc>
            </a:pPr>
            <a:r>
              <a:rPr sz="1680" dirty="0">
                <a:latin typeface="Arial"/>
                <a:cs typeface="Arial"/>
              </a:rPr>
              <a:t>a</a:t>
            </a:r>
            <a:r>
              <a:rPr sz="1680" spc="-12" dirty="0">
                <a:latin typeface="Arial"/>
                <a:cs typeface="Arial"/>
              </a:rPr>
              <a:t> </a:t>
            </a:r>
            <a:r>
              <a:rPr sz="1680" spc="-60" dirty="0">
                <a:latin typeface="Arial"/>
                <a:cs typeface="Arial"/>
              </a:rPr>
              <a:t>1</a:t>
            </a:r>
            <a:endParaRPr sz="1680">
              <a:latin typeface="Arial"/>
              <a:cs typeface="Arial"/>
            </a:endParaRPr>
          </a:p>
          <a:p>
            <a:pPr marL="15240"/>
            <a:r>
              <a:rPr sz="1680" spc="-12" dirty="0">
                <a:latin typeface="Arial"/>
                <a:cs typeface="Arial"/>
              </a:rPr>
              <a:t>sub-</a:t>
            </a:r>
            <a:r>
              <a:rPr sz="1680" dirty="0">
                <a:latin typeface="Arial"/>
                <a:cs typeface="Arial"/>
              </a:rPr>
              <a:t>sub</a:t>
            </a:r>
            <a:r>
              <a:rPr sz="1680" spc="6" dirty="0">
                <a:latin typeface="Arial"/>
                <a:cs typeface="Arial"/>
              </a:rPr>
              <a:t> </a:t>
            </a:r>
            <a:r>
              <a:rPr sz="1680" spc="-72" dirty="0">
                <a:latin typeface="Arial"/>
                <a:cs typeface="Arial"/>
              </a:rPr>
              <a:t>1</a:t>
            </a:r>
            <a:endParaRPr sz="1680">
              <a:latin typeface="Arial"/>
              <a:cs typeface="Arial"/>
            </a:endParaRPr>
          </a:p>
          <a:p>
            <a:pPr marL="15240">
              <a:spcBef>
                <a:spcPts val="30"/>
              </a:spcBef>
            </a:pPr>
            <a:r>
              <a:rPr sz="1680" dirty="0">
                <a:latin typeface="Arial"/>
                <a:cs typeface="Arial"/>
              </a:rPr>
              <a:t>appears</a:t>
            </a:r>
            <a:r>
              <a:rPr sz="1680" spc="-42" dirty="0">
                <a:latin typeface="Arial"/>
                <a:cs typeface="Arial"/>
              </a:rPr>
              <a:t> </a:t>
            </a:r>
            <a:r>
              <a:rPr sz="1680" spc="-60" dirty="0">
                <a:latin typeface="Arial"/>
                <a:cs typeface="Arial"/>
              </a:rPr>
              <a:t>1</a:t>
            </a:r>
            <a:endParaRPr sz="1680">
              <a:latin typeface="Arial"/>
              <a:cs typeface="Arial"/>
            </a:endParaRPr>
          </a:p>
          <a:p>
            <a:pPr marL="15240">
              <a:spcBef>
                <a:spcPts val="30"/>
              </a:spcBef>
            </a:pPr>
            <a:r>
              <a:rPr sz="1680" dirty="0">
                <a:latin typeface="Arial"/>
                <a:cs typeface="Arial"/>
              </a:rPr>
              <a:t>to</a:t>
            </a:r>
            <a:r>
              <a:rPr sz="1680" spc="-12" dirty="0">
                <a:latin typeface="Arial"/>
                <a:cs typeface="Arial"/>
              </a:rPr>
              <a:t> </a:t>
            </a:r>
            <a:r>
              <a:rPr sz="1680" spc="-60" dirty="0">
                <a:latin typeface="Arial"/>
                <a:cs typeface="Arial"/>
              </a:rPr>
              <a:t>1</a:t>
            </a:r>
            <a:endParaRPr sz="1680">
              <a:latin typeface="Arial"/>
              <a:cs typeface="Arial"/>
            </a:endParaRPr>
          </a:p>
          <a:p>
            <a:pPr marL="15240">
              <a:lnSpc>
                <a:spcPts val="1974"/>
              </a:lnSpc>
              <a:spcBef>
                <a:spcPts val="30"/>
              </a:spcBef>
            </a:pPr>
            <a:r>
              <a:rPr sz="1680" dirty="0">
                <a:latin typeface="Arial"/>
                <a:cs typeface="Arial"/>
              </a:rPr>
              <a:t>have</a:t>
            </a:r>
            <a:r>
              <a:rPr sz="1680" spc="-24" dirty="0">
                <a:latin typeface="Arial"/>
                <a:cs typeface="Arial"/>
              </a:rPr>
              <a:t> </a:t>
            </a:r>
            <a:r>
              <a:rPr sz="1680" spc="-60" dirty="0">
                <a:latin typeface="Arial"/>
                <a:cs typeface="Arial"/>
              </a:rPr>
              <a:t>1</a:t>
            </a:r>
            <a:endParaRPr sz="1680">
              <a:latin typeface="Arial"/>
              <a:cs typeface="Arial"/>
            </a:endParaRPr>
          </a:p>
          <a:p>
            <a:pPr marL="15240">
              <a:lnSpc>
                <a:spcPts val="1974"/>
              </a:lnSpc>
            </a:pPr>
            <a:r>
              <a:rPr sz="1680" dirty="0">
                <a:latin typeface="Arial"/>
                <a:cs typeface="Arial"/>
              </a:rPr>
              <a:t>gone</a:t>
            </a:r>
            <a:r>
              <a:rPr sz="1680" spc="-30" dirty="0">
                <a:latin typeface="Arial"/>
                <a:cs typeface="Arial"/>
              </a:rPr>
              <a:t> </a:t>
            </a:r>
            <a:r>
              <a:rPr sz="1680" spc="-60" dirty="0">
                <a:latin typeface="Arial"/>
                <a:cs typeface="Arial"/>
              </a:rPr>
              <a:t>1</a:t>
            </a:r>
            <a:endParaRPr sz="1680">
              <a:latin typeface="Arial"/>
              <a:cs typeface="Arial"/>
            </a:endParaRPr>
          </a:p>
        </p:txBody>
      </p:sp>
      <p:sp>
        <p:nvSpPr>
          <p:cNvPr id="10" name="object 10"/>
          <p:cNvSpPr/>
          <p:nvPr/>
        </p:nvSpPr>
        <p:spPr>
          <a:xfrm>
            <a:off x="8345576" y="1845511"/>
            <a:ext cx="1937766" cy="5798820"/>
          </a:xfrm>
          <a:custGeom>
            <a:avLst/>
            <a:gdLst/>
            <a:ahLst/>
            <a:cxnLst/>
            <a:rect l="l" t="t" r="r" b="b"/>
            <a:pathLst>
              <a:path w="1614804" h="4832350">
                <a:moveTo>
                  <a:pt x="0" y="0"/>
                </a:moveTo>
                <a:lnTo>
                  <a:pt x="1614540" y="0"/>
                </a:lnTo>
                <a:lnTo>
                  <a:pt x="1614540" y="4832092"/>
                </a:lnTo>
                <a:lnTo>
                  <a:pt x="0" y="4832092"/>
                </a:lnTo>
                <a:lnTo>
                  <a:pt x="0" y="0"/>
                </a:lnTo>
                <a:close/>
              </a:path>
            </a:pathLst>
          </a:custGeom>
          <a:ln w="9525">
            <a:solidFill>
              <a:srgbClr val="FF6666"/>
            </a:solidFill>
          </a:ln>
        </p:spPr>
        <p:txBody>
          <a:bodyPr wrap="square" lIns="0" tIns="0" rIns="0" bIns="0" rtlCol="0"/>
          <a:lstStyle/>
          <a:p>
            <a:endParaRPr/>
          </a:p>
        </p:txBody>
      </p:sp>
      <p:sp>
        <p:nvSpPr>
          <p:cNvPr id="11" name="object 11"/>
          <p:cNvSpPr txBox="1"/>
          <p:nvPr/>
        </p:nvSpPr>
        <p:spPr>
          <a:xfrm>
            <a:off x="8440064" y="1885493"/>
            <a:ext cx="1271778" cy="3094693"/>
          </a:xfrm>
          <a:prstGeom prst="rect">
            <a:avLst/>
          </a:prstGeom>
        </p:spPr>
        <p:txBody>
          <a:bodyPr vert="horz" wrap="square" lIns="0" tIns="32004" rIns="0" bIns="0" rtlCol="0">
            <a:spAutoFit/>
          </a:bodyPr>
          <a:lstStyle/>
          <a:p>
            <a:pPr marL="15240" marR="950976">
              <a:lnSpc>
                <a:spcPts val="1932"/>
              </a:lnSpc>
              <a:spcBef>
                <a:spcPts val="252"/>
              </a:spcBef>
            </a:pPr>
            <a:r>
              <a:rPr sz="1680" spc="-60" dirty="0">
                <a:latin typeface="Arial"/>
                <a:cs typeface="Arial"/>
              </a:rPr>
              <a:t>… </a:t>
            </a:r>
            <a:r>
              <a:rPr sz="1680" dirty="0">
                <a:latin typeface="Arial"/>
                <a:cs typeface="Arial"/>
              </a:rPr>
              <a:t>a</a:t>
            </a:r>
            <a:r>
              <a:rPr sz="1680" spc="-12" dirty="0">
                <a:latin typeface="Arial"/>
                <a:cs typeface="Arial"/>
              </a:rPr>
              <a:t> </a:t>
            </a:r>
            <a:r>
              <a:rPr sz="1680" spc="-60" dirty="0">
                <a:latin typeface="Arial"/>
                <a:cs typeface="Arial"/>
              </a:rPr>
              <a:t>1</a:t>
            </a:r>
            <a:endParaRPr sz="1680">
              <a:latin typeface="Arial"/>
              <a:cs typeface="Arial"/>
            </a:endParaRPr>
          </a:p>
          <a:p>
            <a:pPr marL="15240">
              <a:lnSpc>
                <a:spcPts val="1962"/>
              </a:lnSpc>
            </a:pPr>
            <a:r>
              <a:rPr sz="1680" dirty="0">
                <a:latin typeface="Arial"/>
                <a:cs typeface="Arial"/>
              </a:rPr>
              <a:t>a</a:t>
            </a:r>
            <a:r>
              <a:rPr sz="1680" spc="-12" dirty="0">
                <a:latin typeface="Arial"/>
                <a:cs typeface="Arial"/>
              </a:rPr>
              <a:t> </a:t>
            </a:r>
            <a:r>
              <a:rPr sz="1680" spc="-60" dirty="0">
                <a:latin typeface="Arial"/>
                <a:cs typeface="Arial"/>
              </a:rPr>
              <a:t>1</a:t>
            </a:r>
            <a:endParaRPr sz="1680">
              <a:latin typeface="Arial"/>
              <a:cs typeface="Arial"/>
            </a:endParaRPr>
          </a:p>
          <a:p>
            <a:pPr marL="15240">
              <a:spcBef>
                <a:spcPts val="30"/>
              </a:spcBef>
            </a:pPr>
            <a:r>
              <a:rPr sz="1680" dirty="0">
                <a:latin typeface="Arial"/>
                <a:cs typeface="Arial"/>
              </a:rPr>
              <a:t>aback</a:t>
            </a:r>
            <a:r>
              <a:rPr sz="1680" spc="-24" dirty="0">
                <a:latin typeface="Arial"/>
                <a:cs typeface="Arial"/>
              </a:rPr>
              <a:t> </a:t>
            </a:r>
            <a:r>
              <a:rPr sz="1680" spc="-60" dirty="0">
                <a:latin typeface="Arial"/>
                <a:cs typeface="Arial"/>
              </a:rPr>
              <a:t>1</a:t>
            </a:r>
            <a:endParaRPr sz="1680">
              <a:latin typeface="Arial"/>
              <a:cs typeface="Arial"/>
            </a:endParaRPr>
          </a:p>
          <a:p>
            <a:pPr marL="15240">
              <a:spcBef>
                <a:spcPts val="30"/>
              </a:spcBef>
            </a:pPr>
            <a:r>
              <a:rPr sz="1680" dirty="0">
                <a:latin typeface="Arial"/>
                <a:cs typeface="Arial"/>
              </a:rPr>
              <a:t>aback</a:t>
            </a:r>
            <a:r>
              <a:rPr sz="1680" spc="-24" dirty="0">
                <a:latin typeface="Arial"/>
                <a:cs typeface="Arial"/>
              </a:rPr>
              <a:t> </a:t>
            </a:r>
            <a:r>
              <a:rPr sz="1680" spc="-60" dirty="0">
                <a:latin typeface="Arial"/>
                <a:cs typeface="Arial"/>
              </a:rPr>
              <a:t>1</a:t>
            </a:r>
            <a:endParaRPr sz="1680">
              <a:latin typeface="Arial"/>
              <a:cs typeface="Arial"/>
            </a:endParaRPr>
          </a:p>
          <a:p>
            <a:pPr marL="15240">
              <a:lnSpc>
                <a:spcPts val="1974"/>
              </a:lnSpc>
              <a:spcBef>
                <a:spcPts val="24"/>
              </a:spcBef>
            </a:pPr>
            <a:r>
              <a:rPr sz="1680" dirty="0">
                <a:latin typeface="Arial"/>
                <a:cs typeface="Arial"/>
              </a:rPr>
              <a:t>abaft</a:t>
            </a:r>
            <a:r>
              <a:rPr sz="1680" spc="-30" dirty="0">
                <a:latin typeface="Arial"/>
                <a:cs typeface="Arial"/>
              </a:rPr>
              <a:t> </a:t>
            </a:r>
            <a:r>
              <a:rPr sz="1680" spc="-60" dirty="0">
                <a:latin typeface="Arial"/>
                <a:cs typeface="Arial"/>
              </a:rPr>
              <a:t>1</a:t>
            </a:r>
            <a:endParaRPr sz="1680">
              <a:latin typeface="Arial"/>
              <a:cs typeface="Arial"/>
            </a:endParaRPr>
          </a:p>
          <a:p>
            <a:pPr marL="15240">
              <a:lnSpc>
                <a:spcPts val="1974"/>
              </a:lnSpc>
            </a:pPr>
            <a:r>
              <a:rPr sz="1680" dirty="0">
                <a:latin typeface="Arial"/>
                <a:cs typeface="Arial"/>
              </a:rPr>
              <a:t>abaft</a:t>
            </a:r>
            <a:r>
              <a:rPr sz="1680" spc="-30" dirty="0">
                <a:latin typeface="Arial"/>
                <a:cs typeface="Arial"/>
              </a:rPr>
              <a:t> </a:t>
            </a:r>
            <a:r>
              <a:rPr sz="1680" spc="-60" dirty="0">
                <a:latin typeface="Arial"/>
                <a:cs typeface="Arial"/>
              </a:rPr>
              <a:t>1</a:t>
            </a:r>
            <a:endParaRPr sz="1680">
              <a:latin typeface="Arial"/>
              <a:cs typeface="Arial"/>
            </a:endParaRPr>
          </a:p>
          <a:p>
            <a:pPr marL="15240">
              <a:spcBef>
                <a:spcPts val="6"/>
              </a:spcBef>
            </a:pPr>
            <a:r>
              <a:rPr sz="1680" dirty="0">
                <a:latin typeface="Arial"/>
                <a:cs typeface="Arial"/>
              </a:rPr>
              <a:t>abandon</a:t>
            </a:r>
            <a:r>
              <a:rPr sz="1680" spc="-48" dirty="0">
                <a:latin typeface="Arial"/>
                <a:cs typeface="Arial"/>
              </a:rPr>
              <a:t> </a:t>
            </a:r>
            <a:r>
              <a:rPr sz="1680" spc="-60" dirty="0">
                <a:latin typeface="Arial"/>
                <a:cs typeface="Arial"/>
              </a:rPr>
              <a:t>1</a:t>
            </a:r>
            <a:endParaRPr sz="1680">
              <a:latin typeface="Arial"/>
              <a:cs typeface="Arial"/>
            </a:endParaRPr>
          </a:p>
          <a:p>
            <a:pPr marL="15240">
              <a:spcBef>
                <a:spcPts val="24"/>
              </a:spcBef>
            </a:pPr>
            <a:r>
              <a:rPr sz="1680" dirty="0">
                <a:latin typeface="Arial"/>
                <a:cs typeface="Arial"/>
              </a:rPr>
              <a:t>abandon</a:t>
            </a:r>
            <a:r>
              <a:rPr sz="1680" spc="-48" dirty="0">
                <a:latin typeface="Arial"/>
                <a:cs typeface="Arial"/>
              </a:rPr>
              <a:t> </a:t>
            </a:r>
            <a:r>
              <a:rPr sz="1680" spc="-60" dirty="0">
                <a:latin typeface="Arial"/>
                <a:cs typeface="Arial"/>
              </a:rPr>
              <a:t>1</a:t>
            </a:r>
            <a:endParaRPr sz="1680">
              <a:latin typeface="Arial"/>
              <a:cs typeface="Arial"/>
            </a:endParaRPr>
          </a:p>
          <a:p>
            <a:pPr marL="15240">
              <a:spcBef>
                <a:spcPts val="30"/>
              </a:spcBef>
            </a:pPr>
            <a:r>
              <a:rPr sz="1680" dirty="0">
                <a:latin typeface="Arial"/>
                <a:cs typeface="Arial"/>
              </a:rPr>
              <a:t>abandon</a:t>
            </a:r>
            <a:r>
              <a:rPr sz="1680" spc="-48" dirty="0">
                <a:latin typeface="Arial"/>
                <a:cs typeface="Arial"/>
              </a:rPr>
              <a:t> </a:t>
            </a:r>
            <a:r>
              <a:rPr sz="1680" spc="-60" dirty="0">
                <a:latin typeface="Arial"/>
                <a:cs typeface="Arial"/>
              </a:rPr>
              <a:t>1</a:t>
            </a:r>
            <a:endParaRPr sz="1680">
              <a:latin typeface="Arial"/>
              <a:cs typeface="Arial"/>
            </a:endParaRPr>
          </a:p>
          <a:p>
            <a:pPr marL="15240">
              <a:lnSpc>
                <a:spcPts val="1974"/>
              </a:lnSpc>
              <a:spcBef>
                <a:spcPts val="30"/>
              </a:spcBef>
            </a:pPr>
            <a:r>
              <a:rPr sz="1680" dirty="0">
                <a:latin typeface="Arial"/>
                <a:cs typeface="Arial"/>
              </a:rPr>
              <a:t>abandoned</a:t>
            </a:r>
            <a:r>
              <a:rPr sz="1680" spc="-60" dirty="0">
                <a:latin typeface="Arial"/>
                <a:cs typeface="Arial"/>
              </a:rPr>
              <a:t> 1</a:t>
            </a:r>
            <a:endParaRPr sz="1680">
              <a:latin typeface="Arial"/>
              <a:cs typeface="Arial"/>
            </a:endParaRPr>
          </a:p>
          <a:p>
            <a:pPr marL="15240">
              <a:lnSpc>
                <a:spcPts val="1974"/>
              </a:lnSpc>
            </a:pPr>
            <a:r>
              <a:rPr sz="1680" dirty="0">
                <a:latin typeface="Arial"/>
                <a:cs typeface="Arial"/>
              </a:rPr>
              <a:t>abandoned</a:t>
            </a:r>
            <a:r>
              <a:rPr sz="1680" spc="-60" dirty="0">
                <a:latin typeface="Arial"/>
                <a:cs typeface="Arial"/>
              </a:rPr>
              <a:t> 1</a:t>
            </a:r>
            <a:endParaRPr sz="1680">
              <a:latin typeface="Arial"/>
              <a:cs typeface="Arial"/>
            </a:endParaRPr>
          </a:p>
        </p:txBody>
      </p:sp>
      <p:sp>
        <p:nvSpPr>
          <p:cNvPr id="12" name="object 12"/>
          <p:cNvSpPr txBox="1"/>
          <p:nvPr/>
        </p:nvSpPr>
        <p:spPr>
          <a:xfrm>
            <a:off x="8440063" y="5206594"/>
            <a:ext cx="1508760" cy="2333972"/>
          </a:xfrm>
          <a:prstGeom prst="rect">
            <a:avLst/>
          </a:prstGeom>
        </p:spPr>
        <p:txBody>
          <a:bodyPr vert="horz" wrap="square" lIns="0" tIns="15240" rIns="0" bIns="0" rtlCol="0">
            <a:spAutoFit/>
          </a:bodyPr>
          <a:lstStyle/>
          <a:p>
            <a:pPr marL="15240">
              <a:spcBef>
                <a:spcPts val="120"/>
              </a:spcBef>
            </a:pPr>
            <a:r>
              <a:rPr sz="1680" dirty="0">
                <a:latin typeface="Arial"/>
                <a:cs typeface="Arial"/>
              </a:rPr>
              <a:t>abandoned</a:t>
            </a:r>
            <a:r>
              <a:rPr sz="1680" spc="-60" dirty="0">
                <a:latin typeface="Arial"/>
                <a:cs typeface="Arial"/>
              </a:rPr>
              <a:t> 1</a:t>
            </a:r>
            <a:endParaRPr sz="1680">
              <a:latin typeface="Arial"/>
              <a:cs typeface="Arial"/>
            </a:endParaRPr>
          </a:p>
          <a:p>
            <a:pPr marL="15240">
              <a:spcBef>
                <a:spcPts val="24"/>
              </a:spcBef>
            </a:pPr>
            <a:r>
              <a:rPr sz="1680" dirty="0">
                <a:latin typeface="Arial"/>
                <a:cs typeface="Arial"/>
              </a:rPr>
              <a:t>abandoned</a:t>
            </a:r>
            <a:r>
              <a:rPr sz="1680" spc="-60" dirty="0">
                <a:latin typeface="Arial"/>
                <a:cs typeface="Arial"/>
              </a:rPr>
              <a:t> 1</a:t>
            </a:r>
            <a:endParaRPr sz="1680">
              <a:latin typeface="Arial"/>
              <a:cs typeface="Arial"/>
            </a:endParaRPr>
          </a:p>
          <a:p>
            <a:pPr marL="15240">
              <a:lnSpc>
                <a:spcPts val="1974"/>
              </a:lnSpc>
              <a:spcBef>
                <a:spcPts val="30"/>
              </a:spcBef>
            </a:pPr>
            <a:r>
              <a:rPr sz="1680" dirty="0">
                <a:latin typeface="Arial"/>
                <a:cs typeface="Arial"/>
              </a:rPr>
              <a:t>abandoned</a:t>
            </a:r>
            <a:r>
              <a:rPr sz="1680" spc="-60" dirty="0">
                <a:latin typeface="Arial"/>
                <a:cs typeface="Arial"/>
              </a:rPr>
              <a:t> 1</a:t>
            </a:r>
            <a:endParaRPr sz="1680">
              <a:latin typeface="Arial"/>
              <a:cs typeface="Arial"/>
            </a:endParaRPr>
          </a:p>
          <a:p>
            <a:pPr marL="15240">
              <a:lnSpc>
                <a:spcPts val="1974"/>
              </a:lnSpc>
            </a:pPr>
            <a:r>
              <a:rPr sz="1680" dirty="0">
                <a:latin typeface="Arial"/>
                <a:cs typeface="Arial"/>
              </a:rPr>
              <a:t>abandoned</a:t>
            </a:r>
            <a:r>
              <a:rPr sz="1680" spc="-60" dirty="0">
                <a:latin typeface="Arial"/>
                <a:cs typeface="Arial"/>
              </a:rPr>
              <a:t> 1</a:t>
            </a:r>
            <a:endParaRPr sz="1680">
              <a:latin typeface="Arial"/>
              <a:cs typeface="Arial"/>
            </a:endParaRPr>
          </a:p>
          <a:p>
            <a:pPr marL="15240"/>
            <a:r>
              <a:rPr sz="1680" dirty="0">
                <a:latin typeface="Arial"/>
                <a:cs typeface="Arial"/>
              </a:rPr>
              <a:t>abandonedly</a:t>
            </a:r>
            <a:r>
              <a:rPr sz="1680" spc="-66" dirty="0">
                <a:latin typeface="Arial"/>
                <a:cs typeface="Arial"/>
              </a:rPr>
              <a:t> </a:t>
            </a:r>
            <a:r>
              <a:rPr sz="1680" spc="-60" dirty="0">
                <a:latin typeface="Arial"/>
                <a:cs typeface="Arial"/>
              </a:rPr>
              <a:t>1</a:t>
            </a:r>
            <a:endParaRPr sz="1680">
              <a:latin typeface="Arial"/>
              <a:cs typeface="Arial"/>
            </a:endParaRPr>
          </a:p>
          <a:p>
            <a:pPr marL="15240">
              <a:spcBef>
                <a:spcPts val="30"/>
              </a:spcBef>
            </a:pPr>
            <a:r>
              <a:rPr sz="1680" dirty="0">
                <a:latin typeface="Arial"/>
                <a:cs typeface="Arial"/>
              </a:rPr>
              <a:t>abandonment</a:t>
            </a:r>
            <a:r>
              <a:rPr sz="1680" spc="-66" dirty="0">
                <a:latin typeface="Arial"/>
                <a:cs typeface="Arial"/>
              </a:rPr>
              <a:t> </a:t>
            </a:r>
            <a:r>
              <a:rPr sz="1680" spc="-60" dirty="0">
                <a:latin typeface="Arial"/>
                <a:cs typeface="Arial"/>
              </a:rPr>
              <a:t>1</a:t>
            </a:r>
            <a:endParaRPr sz="1680">
              <a:latin typeface="Arial"/>
              <a:cs typeface="Arial"/>
            </a:endParaRPr>
          </a:p>
          <a:p>
            <a:pPr marL="15240">
              <a:spcBef>
                <a:spcPts val="30"/>
              </a:spcBef>
            </a:pPr>
            <a:r>
              <a:rPr sz="1680" dirty="0">
                <a:latin typeface="Arial"/>
                <a:cs typeface="Arial"/>
              </a:rPr>
              <a:t>abandonment</a:t>
            </a:r>
            <a:r>
              <a:rPr sz="1680" spc="-66" dirty="0">
                <a:latin typeface="Arial"/>
                <a:cs typeface="Arial"/>
              </a:rPr>
              <a:t> </a:t>
            </a:r>
            <a:r>
              <a:rPr sz="1680" spc="-60" dirty="0">
                <a:latin typeface="Arial"/>
                <a:cs typeface="Arial"/>
              </a:rPr>
              <a:t>1</a:t>
            </a:r>
            <a:endParaRPr sz="1680">
              <a:latin typeface="Arial"/>
              <a:cs typeface="Arial"/>
            </a:endParaRPr>
          </a:p>
          <a:p>
            <a:pPr marL="15240">
              <a:lnSpc>
                <a:spcPts val="1974"/>
              </a:lnSpc>
              <a:spcBef>
                <a:spcPts val="30"/>
              </a:spcBef>
            </a:pPr>
            <a:r>
              <a:rPr sz="1680" dirty="0">
                <a:latin typeface="Arial"/>
                <a:cs typeface="Arial"/>
              </a:rPr>
              <a:t>abased</a:t>
            </a:r>
            <a:r>
              <a:rPr sz="1680" spc="-36" dirty="0">
                <a:latin typeface="Arial"/>
                <a:cs typeface="Arial"/>
              </a:rPr>
              <a:t> </a:t>
            </a:r>
            <a:r>
              <a:rPr sz="1680" spc="-60" dirty="0">
                <a:latin typeface="Arial"/>
                <a:cs typeface="Arial"/>
              </a:rPr>
              <a:t>1</a:t>
            </a:r>
            <a:endParaRPr sz="1680">
              <a:latin typeface="Arial"/>
              <a:cs typeface="Arial"/>
            </a:endParaRPr>
          </a:p>
          <a:p>
            <a:pPr marL="15240">
              <a:lnSpc>
                <a:spcPts val="1974"/>
              </a:lnSpc>
            </a:pPr>
            <a:r>
              <a:rPr sz="1680" dirty="0">
                <a:latin typeface="Arial"/>
                <a:cs typeface="Arial"/>
              </a:rPr>
              <a:t>abased</a:t>
            </a:r>
            <a:r>
              <a:rPr sz="1680" spc="-36" dirty="0">
                <a:latin typeface="Arial"/>
                <a:cs typeface="Arial"/>
              </a:rPr>
              <a:t> </a:t>
            </a:r>
            <a:r>
              <a:rPr sz="1680" spc="-60" dirty="0">
                <a:latin typeface="Arial"/>
                <a:cs typeface="Arial"/>
              </a:rPr>
              <a:t>1</a:t>
            </a:r>
            <a:endParaRPr sz="1680">
              <a:latin typeface="Arial"/>
              <a:cs typeface="Arial"/>
            </a:endParaRPr>
          </a:p>
        </p:txBody>
      </p:sp>
      <p:sp>
        <p:nvSpPr>
          <p:cNvPr id="13" name="object 13"/>
          <p:cNvSpPr/>
          <p:nvPr/>
        </p:nvSpPr>
        <p:spPr>
          <a:xfrm>
            <a:off x="10587824" y="1845511"/>
            <a:ext cx="1970532" cy="5798820"/>
          </a:xfrm>
          <a:custGeom>
            <a:avLst/>
            <a:gdLst/>
            <a:ahLst/>
            <a:cxnLst/>
            <a:rect l="l" t="t" r="r" b="b"/>
            <a:pathLst>
              <a:path w="1642109" h="4832350">
                <a:moveTo>
                  <a:pt x="0" y="0"/>
                </a:moveTo>
                <a:lnTo>
                  <a:pt x="1641613" y="0"/>
                </a:lnTo>
                <a:lnTo>
                  <a:pt x="1641613" y="4832092"/>
                </a:lnTo>
                <a:lnTo>
                  <a:pt x="0" y="4832092"/>
                </a:lnTo>
                <a:lnTo>
                  <a:pt x="0" y="0"/>
                </a:lnTo>
                <a:close/>
              </a:path>
            </a:pathLst>
          </a:custGeom>
          <a:ln w="9525">
            <a:solidFill>
              <a:srgbClr val="FF6666"/>
            </a:solidFill>
          </a:ln>
        </p:spPr>
        <p:txBody>
          <a:bodyPr wrap="square" lIns="0" tIns="0" rIns="0" bIns="0" rtlCol="0"/>
          <a:lstStyle/>
          <a:p>
            <a:endParaRPr/>
          </a:p>
        </p:txBody>
      </p:sp>
      <p:sp>
        <p:nvSpPr>
          <p:cNvPr id="14" name="object 14"/>
          <p:cNvSpPr txBox="1"/>
          <p:nvPr/>
        </p:nvSpPr>
        <p:spPr>
          <a:xfrm>
            <a:off x="10682312" y="1885493"/>
            <a:ext cx="1508760" cy="5682581"/>
          </a:xfrm>
          <a:prstGeom prst="rect">
            <a:avLst/>
          </a:prstGeom>
        </p:spPr>
        <p:txBody>
          <a:bodyPr vert="horz" wrap="square" lIns="0" tIns="15240" rIns="0" bIns="0" rtlCol="0">
            <a:spAutoFit/>
          </a:bodyPr>
          <a:lstStyle/>
          <a:p>
            <a:pPr marL="15240">
              <a:lnSpc>
                <a:spcPts val="1974"/>
              </a:lnSpc>
              <a:spcBef>
                <a:spcPts val="120"/>
              </a:spcBef>
            </a:pPr>
            <a:r>
              <a:rPr sz="1680" dirty="0">
                <a:latin typeface="Arial"/>
                <a:cs typeface="Arial"/>
              </a:rPr>
              <a:t>a</a:t>
            </a:r>
            <a:r>
              <a:rPr sz="1680" spc="-12" dirty="0">
                <a:latin typeface="Arial"/>
                <a:cs typeface="Arial"/>
              </a:rPr>
              <a:t> </a:t>
            </a:r>
            <a:r>
              <a:rPr sz="1680" spc="-24" dirty="0">
                <a:latin typeface="Arial"/>
                <a:cs typeface="Arial"/>
              </a:rPr>
              <a:t>4736</a:t>
            </a:r>
            <a:endParaRPr sz="1680">
              <a:latin typeface="Arial"/>
              <a:cs typeface="Arial"/>
            </a:endParaRPr>
          </a:p>
          <a:p>
            <a:pPr marL="15240">
              <a:lnSpc>
                <a:spcPts val="1974"/>
              </a:lnSpc>
            </a:pPr>
            <a:r>
              <a:rPr sz="1680" dirty="0">
                <a:latin typeface="Arial"/>
                <a:cs typeface="Arial"/>
              </a:rPr>
              <a:t>aback</a:t>
            </a:r>
            <a:r>
              <a:rPr sz="1680" spc="-24" dirty="0">
                <a:latin typeface="Arial"/>
                <a:cs typeface="Arial"/>
              </a:rPr>
              <a:t> </a:t>
            </a:r>
            <a:r>
              <a:rPr sz="1680" spc="-60" dirty="0">
                <a:latin typeface="Arial"/>
                <a:cs typeface="Arial"/>
              </a:rPr>
              <a:t>2</a:t>
            </a:r>
            <a:endParaRPr sz="1680">
              <a:latin typeface="Arial"/>
              <a:cs typeface="Arial"/>
            </a:endParaRPr>
          </a:p>
          <a:p>
            <a:pPr marL="15240"/>
            <a:r>
              <a:rPr sz="1680" dirty="0">
                <a:latin typeface="Arial"/>
                <a:cs typeface="Arial"/>
              </a:rPr>
              <a:t>abaft</a:t>
            </a:r>
            <a:r>
              <a:rPr sz="1680" spc="-30" dirty="0">
                <a:latin typeface="Arial"/>
                <a:cs typeface="Arial"/>
              </a:rPr>
              <a:t> </a:t>
            </a:r>
            <a:r>
              <a:rPr sz="1680" spc="-60" dirty="0">
                <a:latin typeface="Arial"/>
                <a:cs typeface="Arial"/>
              </a:rPr>
              <a:t>2</a:t>
            </a:r>
            <a:endParaRPr sz="1680">
              <a:latin typeface="Arial"/>
              <a:cs typeface="Arial"/>
            </a:endParaRPr>
          </a:p>
          <a:p>
            <a:pPr marL="15240">
              <a:spcBef>
                <a:spcPts val="30"/>
              </a:spcBef>
            </a:pPr>
            <a:r>
              <a:rPr sz="1680" dirty="0">
                <a:latin typeface="Arial"/>
                <a:cs typeface="Arial"/>
              </a:rPr>
              <a:t>abandon</a:t>
            </a:r>
            <a:r>
              <a:rPr sz="1680" spc="-48" dirty="0">
                <a:latin typeface="Arial"/>
                <a:cs typeface="Arial"/>
              </a:rPr>
              <a:t> </a:t>
            </a:r>
            <a:r>
              <a:rPr sz="1680" spc="-60" dirty="0">
                <a:latin typeface="Arial"/>
                <a:cs typeface="Arial"/>
              </a:rPr>
              <a:t>3</a:t>
            </a:r>
            <a:endParaRPr sz="1680">
              <a:latin typeface="Arial"/>
              <a:cs typeface="Arial"/>
            </a:endParaRPr>
          </a:p>
          <a:p>
            <a:pPr marL="15240">
              <a:spcBef>
                <a:spcPts val="24"/>
              </a:spcBef>
            </a:pPr>
            <a:r>
              <a:rPr sz="1680" dirty="0">
                <a:latin typeface="Arial"/>
                <a:cs typeface="Arial"/>
              </a:rPr>
              <a:t>abandoned</a:t>
            </a:r>
            <a:r>
              <a:rPr sz="1680" spc="-60" dirty="0">
                <a:latin typeface="Arial"/>
                <a:cs typeface="Arial"/>
              </a:rPr>
              <a:t> 7</a:t>
            </a:r>
            <a:endParaRPr sz="1680">
              <a:latin typeface="Arial"/>
              <a:cs typeface="Arial"/>
            </a:endParaRPr>
          </a:p>
          <a:p>
            <a:pPr marL="15240">
              <a:lnSpc>
                <a:spcPts val="1974"/>
              </a:lnSpc>
              <a:spcBef>
                <a:spcPts val="30"/>
              </a:spcBef>
            </a:pPr>
            <a:r>
              <a:rPr sz="1680" dirty="0">
                <a:latin typeface="Arial"/>
                <a:cs typeface="Arial"/>
              </a:rPr>
              <a:t>abandonedly</a:t>
            </a:r>
            <a:r>
              <a:rPr sz="1680" spc="-66" dirty="0">
                <a:latin typeface="Arial"/>
                <a:cs typeface="Arial"/>
              </a:rPr>
              <a:t> </a:t>
            </a:r>
            <a:r>
              <a:rPr sz="1680" spc="-60" dirty="0">
                <a:latin typeface="Arial"/>
                <a:cs typeface="Arial"/>
              </a:rPr>
              <a:t>1</a:t>
            </a:r>
            <a:endParaRPr sz="1680">
              <a:latin typeface="Arial"/>
              <a:cs typeface="Arial"/>
            </a:endParaRPr>
          </a:p>
          <a:p>
            <a:pPr marL="15240">
              <a:lnSpc>
                <a:spcPts val="1974"/>
              </a:lnSpc>
            </a:pPr>
            <a:r>
              <a:rPr sz="1680" dirty="0">
                <a:latin typeface="Arial"/>
                <a:cs typeface="Arial"/>
              </a:rPr>
              <a:t>abandonment</a:t>
            </a:r>
            <a:r>
              <a:rPr sz="1680" spc="-66" dirty="0">
                <a:latin typeface="Arial"/>
                <a:cs typeface="Arial"/>
              </a:rPr>
              <a:t> </a:t>
            </a:r>
            <a:r>
              <a:rPr sz="1680" spc="-60" dirty="0">
                <a:latin typeface="Arial"/>
                <a:cs typeface="Arial"/>
              </a:rPr>
              <a:t>2</a:t>
            </a:r>
            <a:endParaRPr sz="1680">
              <a:latin typeface="Arial"/>
              <a:cs typeface="Arial"/>
            </a:endParaRPr>
          </a:p>
          <a:p>
            <a:pPr marL="15240"/>
            <a:r>
              <a:rPr sz="1680" dirty="0">
                <a:latin typeface="Arial"/>
                <a:cs typeface="Arial"/>
              </a:rPr>
              <a:t>abased</a:t>
            </a:r>
            <a:r>
              <a:rPr sz="1680" spc="-36" dirty="0">
                <a:latin typeface="Arial"/>
                <a:cs typeface="Arial"/>
              </a:rPr>
              <a:t> </a:t>
            </a:r>
            <a:r>
              <a:rPr sz="1680" spc="-60" dirty="0">
                <a:latin typeface="Arial"/>
                <a:cs typeface="Arial"/>
              </a:rPr>
              <a:t>2</a:t>
            </a:r>
            <a:endParaRPr sz="1680">
              <a:latin typeface="Arial"/>
              <a:cs typeface="Arial"/>
            </a:endParaRPr>
          </a:p>
          <a:p>
            <a:pPr marL="15240">
              <a:spcBef>
                <a:spcPts val="30"/>
              </a:spcBef>
            </a:pPr>
            <a:r>
              <a:rPr sz="1680" dirty="0">
                <a:latin typeface="Arial"/>
                <a:cs typeface="Arial"/>
              </a:rPr>
              <a:t>abasement</a:t>
            </a:r>
            <a:r>
              <a:rPr sz="1680" spc="-54" dirty="0">
                <a:latin typeface="Arial"/>
                <a:cs typeface="Arial"/>
              </a:rPr>
              <a:t> </a:t>
            </a:r>
            <a:r>
              <a:rPr sz="1680" spc="-60" dirty="0">
                <a:latin typeface="Arial"/>
                <a:cs typeface="Arial"/>
              </a:rPr>
              <a:t>1</a:t>
            </a:r>
            <a:endParaRPr sz="1680">
              <a:latin typeface="Arial"/>
              <a:cs typeface="Arial"/>
            </a:endParaRPr>
          </a:p>
          <a:p>
            <a:pPr marL="15240">
              <a:spcBef>
                <a:spcPts val="30"/>
              </a:spcBef>
            </a:pPr>
            <a:r>
              <a:rPr sz="1680" dirty="0">
                <a:latin typeface="Arial"/>
                <a:cs typeface="Arial"/>
              </a:rPr>
              <a:t>abashed</a:t>
            </a:r>
            <a:r>
              <a:rPr sz="1680" spc="-42" dirty="0">
                <a:latin typeface="Arial"/>
                <a:cs typeface="Arial"/>
              </a:rPr>
              <a:t> </a:t>
            </a:r>
            <a:r>
              <a:rPr sz="1680" spc="-60" dirty="0">
                <a:latin typeface="Arial"/>
                <a:cs typeface="Arial"/>
              </a:rPr>
              <a:t>2</a:t>
            </a:r>
            <a:endParaRPr sz="1680">
              <a:latin typeface="Arial"/>
              <a:cs typeface="Arial"/>
            </a:endParaRPr>
          </a:p>
          <a:p>
            <a:pPr marL="15240">
              <a:lnSpc>
                <a:spcPts val="1974"/>
              </a:lnSpc>
              <a:spcBef>
                <a:spcPts val="30"/>
              </a:spcBef>
            </a:pPr>
            <a:r>
              <a:rPr sz="1680" dirty="0">
                <a:latin typeface="Arial"/>
                <a:cs typeface="Arial"/>
              </a:rPr>
              <a:t>abate</a:t>
            </a:r>
            <a:r>
              <a:rPr sz="1680" spc="-48" dirty="0">
                <a:latin typeface="Arial"/>
                <a:cs typeface="Arial"/>
              </a:rPr>
              <a:t> </a:t>
            </a:r>
            <a:r>
              <a:rPr sz="1680" spc="-60" dirty="0">
                <a:latin typeface="Arial"/>
                <a:cs typeface="Arial"/>
              </a:rPr>
              <a:t>1</a:t>
            </a:r>
            <a:endParaRPr sz="1680">
              <a:latin typeface="Arial"/>
              <a:cs typeface="Arial"/>
            </a:endParaRPr>
          </a:p>
          <a:p>
            <a:pPr marL="15240">
              <a:lnSpc>
                <a:spcPts val="1974"/>
              </a:lnSpc>
            </a:pPr>
            <a:r>
              <a:rPr sz="1680" dirty="0">
                <a:latin typeface="Arial"/>
                <a:cs typeface="Arial"/>
              </a:rPr>
              <a:t>abated</a:t>
            </a:r>
            <a:r>
              <a:rPr sz="1680" spc="-42" dirty="0">
                <a:latin typeface="Arial"/>
                <a:cs typeface="Arial"/>
              </a:rPr>
              <a:t> </a:t>
            </a:r>
            <a:r>
              <a:rPr sz="1680" spc="-60" dirty="0">
                <a:latin typeface="Arial"/>
                <a:cs typeface="Arial"/>
              </a:rPr>
              <a:t>3</a:t>
            </a:r>
            <a:endParaRPr sz="1680">
              <a:latin typeface="Arial"/>
              <a:cs typeface="Arial"/>
            </a:endParaRPr>
          </a:p>
          <a:p>
            <a:pPr marL="15240"/>
            <a:r>
              <a:rPr sz="1680" dirty="0">
                <a:latin typeface="Arial"/>
                <a:cs typeface="Arial"/>
              </a:rPr>
              <a:t>abatement</a:t>
            </a:r>
            <a:r>
              <a:rPr sz="1680" spc="-54" dirty="0">
                <a:latin typeface="Arial"/>
                <a:cs typeface="Arial"/>
              </a:rPr>
              <a:t> </a:t>
            </a:r>
            <a:r>
              <a:rPr sz="1680" spc="-60" dirty="0">
                <a:latin typeface="Arial"/>
                <a:cs typeface="Arial"/>
              </a:rPr>
              <a:t>1</a:t>
            </a:r>
            <a:endParaRPr sz="1680">
              <a:latin typeface="Arial"/>
              <a:cs typeface="Arial"/>
            </a:endParaRPr>
          </a:p>
          <a:p>
            <a:pPr marL="15240">
              <a:spcBef>
                <a:spcPts val="24"/>
              </a:spcBef>
            </a:pPr>
            <a:r>
              <a:rPr sz="1680" dirty="0">
                <a:latin typeface="Arial"/>
                <a:cs typeface="Arial"/>
              </a:rPr>
              <a:t>abating</a:t>
            </a:r>
            <a:r>
              <a:rPr sz="1680" spc="-48" dirty="0">
                <a:latin typeface="Arial"/>
                <a:cs typeface="Arial"/>
              </a:rPr>
              <a:t> </a:t>
            </a:r>
            <a:r>
              <a:rPr sz="1680" spc="-60" dirty="0">
                <a:latin typeface="Arial"/>
                <a:cs typeface="Arial"/>
              </a:rPr>
              <a:t>2</a:t>
            </a:r>
            <a:endParaRPr sz="1680">
              <a:latin typeface="Arial"/>
              <a:cs typeface="Arial"/>
            </a:endParaRPr>
          </a:p>
          <a:p>
            <a:pPr marL="15240">
              <a:spcBef>
                <a:spcPts val="30"/>
              </a:spcBef>
            </a:pPr>
            <a:r>
              <a:rPr sz="1680" dirty="0">
                <a:latin typeface="Arial"/>
                <a:cs typeface="Arial"/>
              </a:rPr>
              <a:t>abbreviate</a:t>
            </a:r>
            <a:r>
              <a:rPr sz="1680" spc="-72" dirty="0">
                <a:latin typeface="Arial"/>
                <a:cs typeface="Arial"/>
              </a:rPr>
              <a:t> </a:t>
            </a:r>
            <a:r>
              <a:rPr sz="1680" spc="-60" dirty="0">
                <a:latin typeface="Arial"/>
                <a:cs typeface="Arial"/>
              </a:rPr>
              <a:t>1</a:t>
            </a:r>
            <a:endParaRPr sz="1680">
              <a:latin typeface="Arial"/>
              <a:cs typeface="Arial"/>
            </a:endParaRPr>
          </a:p>
          <a:p>
            <a:pPr marL="15240">
              <a:lnSpc>
                <a:spcPts val="1974"/>
              </a:lnSpc>
              <a:spcBef>
                <a:spcPts val="30"/>
              </a:spcBef>
            </a:pPr>
            <a:r>
              <a:rPr sz="1680" dirty="0">
                <a:latin typeface="Arial"/>
                <a:cs typeface="Arial"/>
              </a:rPr>
              <a:t>abbreviation</a:t>
            </a:r>
            <a:r>
              <a:rPr sz="1680" spc="-78" dirty="0">
                <a:latin typeface="Arial"/>
                <a:cs typeface="Arial"/>
              </a:rPr>
              <a:t> </a:t>
            </a:r>
            <a:r>
              <a:rPr sz="1680" spc="-60" dirty="0">
                <a:latin typeface="Arial"/>
                <a:cs typeface="Arial"/>
              </a:rPr>
              <a:t>1</a:t>
            </a:r>
            <a:endParaRPr sz="1680">
              <a:latin typeface="Arial"/>
              <a:cs typeface="Arial"/>
            </a:endParaRPr>
          </a:p>
          <a:p>
            <a:pPr marL="15240">
              <a:lnSpc>
                <a:spcPts val="1974"/>
              </a:lnSpc>
            </a:pPr>
            <a:r>
              <a:rPr sz="1680" dirty="0">
                <a:latin typeface="Arial"/>
                <a:cs typeface="Arial"/>
              </a:rPr>
              <a:t>abeam</a:t>
            </a:r>
            <a:r>
              <a:rPr sz="1680" spc="-48" dirty="0">
                <a:latin typeface="Arial"/>
                <a:cs typeface="Arial"/>
              </a:rPr>
              <a:t> </a:t>
            </a:r>
            <a:r>
              <a:rPr sz="1680" spc="-60" dirty="0">
                <a:latin typeface="Arial"/>
                <a:cs typeface="Arial"/>
              </a:rPr>
              <a:t>1</a:t>
            </a:r>
            <a:endParaRPr sz="1680">
              <a:latin typeface="Arial"/>
              <a:cs typeface="Arial"/>
            </a:endParaRPr>
          </a:p>
          <a:p>
            <a:pPr marL="15240"/>
            <a:r>
              <a:rPr sz="1680" dirty="0">
                <a:latin typeface="Arial"/>
                <a:cs typeface="Arial"/>
              </a:rPr>
              <a:t>abed</a:t>
            </a:r>
            <a:r>
              <a:rPr sz="1680" spc="-30" dirty="0">
                <a:latin typeface="Arial"/>
                <a:cs typeface="Arial"/>
              </a:rPr>
              <a:t> </a:t>
            </a:r>
            <a:r>
              <a:rPr sz="1680" spc="-60" dirty="0">
                <a:latin typeface="Arial"/>
                <a:cs typeface="Arial"/>
              </a:rPr>
              <a:t>2</a:t>
            </a:r>
            <a:endParaRPr sz="1680">
              <a:latin typeface="Arial"/>
              <a:cs typeface="Arial"/>
            </a:endParaRPr>
          </a:p>
          <a:p>
            <a:pPr marL="15240">
              <a:spcBef>
                <a:spcPts val="30"/>
              </a:spcBef>
            </a:pPr>
            <a:r>
              <a:rPr sz="1680" dirty="0">
                <a:latin typeface="Arial"/>
                <a:cs typeface="Arial"/>
              </a:rPr>
              <a:t>abednego</a:t>
            </a:r>
            <a:r>
              <a:rPr sz="1680" spc="-54" dirty="0">
                <a:latin typeface="Arial"/>
                <a:cs typeface="Arial"/>
              </a:rPr>
              <a:t> </a:t>
            </a:r>
            <a:r>
              <a:rPr sz="1680" spc="-60" dirty="0">
                <a:latin typeface="Arial"/>
                <a:cs typeface="Arial"/>
              </a:rPr>
              <a:t>1</a:t>
            </a:r>
            <a:endParaRPr sz="1680">
              <a:latin typeface="Arial"/>
              <a:cs typeface="Arial"/>
            </a:endParaRPr>
          </a:p>
          <a:p>
            <a:pPr marL="15240">
              <a:spcBef>
                <a:spcPts val="30"/>
              </a:spcBef>
            </a:pPr>
            <a:r>
              <a:rPr sz="1680" dirty="0">
                <a:latin typeface="Arial"/>
                <a:cs typeface="Arial"/>
              </a:rPr>
              <a:t>abel</a:t>
            </a:r>
            <a:r>
              <a:rPr sz="1680" spc="-18" dirty="0">
                <a:latin typeface="Arial"/>
                <a:cs typeface="Arial"/>
              </a:rPr>
              <a:t> </a:t>
            </a:r>
            <a:r>
              <a:rPr sz="1680" spc="-60" dirty="0">
                <a:latin typeface="Arial"/>
                <a:cs typeface="Arial"/>
              </a:rPr>
              <a:t>1</a:t>
            </a:r>
            <a:endParaRPr sz="1680">
              <a:latin typeface="Arial"/>
              <a:cs typeface="Arial"/>
            </a:endParaRPr>
          </a:p>
          <a:p>
            <a:pPr marL="15240">
              <a:lnSpc>
                <a:spcPts val="1974"/>
              </a:lnSpc>
              <a:spcBef>
                <a:spcPts val="24"/>
              </a:spcBef>
            </a:pPr>
            <a:r>
              <a:rPr sz="1680" dirty="0">
                <a:latin typeface="Arial"/>
                <a:cs typeface="Arial"/>
              </a:rPr>
              <a:t>abhorred</a:t>
            </a:r>
            <a:r>
              <a:rPr sz="1680" spc="-54" dirty="0">
                <a:latin typeface="Arial"/>
                <a:cs typeface="Arial"/>
              </a:rPr>
              <a:t> </a:t>
            </a:r>
            <a:r>
              <a:rPr sz="1680" spc="-60" dirty="0">
                <a:latin typeface="Arial"/>
                <a:cs typeface="Arial"/>
              </a:rPr>
              <a:t>3</a:t>
            </a:r>
            <a:endParaRPr sz="1680">
              <a:latin typeface="Arial"/>
              <a:cs typeface="Arial"/>
            </a:endParaRPr>
          </a:p>
          <a:p>
            <a:pPr marL="15240">
              <a:lnSpc>
                <a:spcPts val="1974"/>
              </a:lnSpc>
            </a:pPr>
            <a:r>
              <a:rPr sz="1680" dirty="0">
                <a:latin typeface="Arial"/>
                <a:cs typeface="Arial"/>
              </a:rPr>
              <a:t>abhorrence</a:t>
            </a:r>
            <a:r>
              <a:rPr sz="1680" spc="-60" dirty="0">
                <a:latin typeface="Arial"/>
                <a:cs typeface="Arial"/>
              </a:rPr>
              <a:t> 1</a:t>
            </a:r>
            <a:endParaRPr sz="1680">
              <a:latin typeface="Arial"/>
              <a:cs typeface="Arial"/>
            </a:endParaRPr>
          </a:p>
        </p:txBody>
      </p:sp>
      <p:grpSp>
        <p:nvGrpSpPr>
          <p:cNvPr id="15" name="object 15"/>
          <p:cNvGrpSpPr/>
          <p:nvPr/>
        </p:nvGrpSpPr>
        <p:grpSpPr>
          <a:xfrm>
            <a:off x="5329123" y="2154284"/>
            <a:ext cx="4888230" cy="5384292"/>
            <a:chOff x="2916935" y="1795237"/>
            <a:chExt cx="4073525" cy="4486910"/>
          </a:xfrm>
        </p:grpSpPr>
        <p:sp>
          <p:nvSpPr>
            <p:cNvPr id="16" name="object 16"/>
            <p:cNvSpPr/>
            <p:nvPr/>
          </p:nvSpPr>
          <p:spPr>
            <a:xfrm>
              <a:off x="5370946" y="1800000"/>
              <a:ext cx="1614805" cy="407034"/>
            </a:xfrm>
            <a:custGeom>
              <a:avLst/>
              <a:gdLst/>
              <a:ahLst/>
              <a:cxnLst/>
              <a:rect l="l" t="t" r="r" b="b"/>
              <a:pathLst>
                <a:path w="1614804" h="407035">
                  <a:moveTo>
                    <a:pt x="1546767" y="0"/>
                  </a:moveTo>
                  <a:lnTo>
                    <a:pt x="67772" y="0"/>
                  </a:lnTo>
                  <a:lnTo>
                    <a:pt x="41392" y="5325"/>
                  </a:lnTo>
                  <a:lnTo>
                    <a:pt x="19850" y="19850"/>
                  </a:lnTo>
                  <a:lnTo>
                    <a:pt x="5325" y="41392"/>
                  </a:lnTo>
                  <a:lnTo>
                    <a:pt x="0" y="67772"/>
                  </a:lnTo>
                  <a:lnTo>
                    <a:pt x="0" y="338852"/>
                  </a:lnTo>
                  <a:lnTo>
                    <a:pt x="5325" y="365232"/>
                  </a:lnTo>
                  <a:lnTo>
                    <a:pt x="19850" y="386774"/>
                  </a:lnTo>
                  <a:lnTo>
                    <a:pt x="41392" y="401298"/>
                  </a:lnTo>
                  <a:lnTo>
                    <a:pt x="67772" y="406624"/>
                  </a:lnTo>
                  <a:lnTo>
                    <a:pt x="1546767" y="406624"/>
                  </a:lnTo>
                  <a:lnTo>
                    <a:pt x="1573147" y="401298"/>
                  </a:lnTo>
                  <a:lnTo>
                    <a:pt x="1594689" y="386774"/>
                  </a:lnTo>
                  <a:lnTo>
                    <a:pt x="1609213" y="365232"/>
                  </a:lnTo>
                  <a:lnTo>
                    <a:pt x="1614539" y="338852"/>
                  </a:lnTo>
                  <a:lnTo>
                    <a:pt x="1614539" y="67772"/>
                  </a:lnTo>
                  <a:lnTo>
                    <a:pt x="1609213" y="41392"/>
                  </a:lnTo>
                  <a:lnTo>
                    <a:pt x="1594689" y="19850"/>
                  </a:lnTo>
                  <a:lnTo>
                    <a:pt x="1573147" y="5325"/>
                  </a:lnTo>
                  <a:lnTo>
                    <a:pt x="1546767" y="0"/>
                  </a:lnTo>
                  <a:close/>
                </a:path>
              </a:pathLst>
            </a:custGeom>
            <a:solidFill>
              <a:srgbClr val="E3F6F6">
                <a:alpha val="38038"/>
              </a:srgbClr>
            </a:solidFill>
          </p:spPr>
          <p:txBody>
            <a:bodyPr wrap="square" lIns="0" tIns="0" rIns="0" bIns="0" rtlCol="0"/>
            <a:lstStyle/>
            <a:p>
              <a:endParaRPr/>
            </a:p>
          </p:txBody>
        </p:sp>
        <p:sp>
          <p:nvSpPr>
            <p:cNvPr id="17" name="object 17"/>
            <p:cNvSpPr/>
            <p:nvPr/>
          </p:nvSpPr>
          <p:spPr>
            <a:xfrm>
              <a:off x="5370946" y="1800000"/>
              <a:ext cx="1614805" cy="407034"/>
            </a:xfrm>
            <a:custGeom>
              <a:avLst/>
              <a:gdLst/>
              <a:ahLst/>
              <a:cxnLst/>
              <a:rect l="l" t="t" r="r" b="b"/>
              <a:pathLst>
                <a:path w="1614804" h="407035">
                  <a:moveTo>
                    <a:pt x="0" y="67772"/>
                  </a:moveTo>
                  <a:lnTo>
                    <a:pt x="5325" y="41392"/>
                  </a:lnTo>
                  <a:lnTo>
                    <a:pt x="19850" y="19850"/>
                  </a:lnTo>
                  <a:lnTo>
                    <a:pt x="41392" y="5325"/>
                  </a:lnTo>
                  <a:lnTo>
                    <a:pt x="67772" y="0"/>
                  </a:lnTo>
                  <a:lnTo>
                    <a:pt x="1546768" y="0"/>
                  </a:lnTo>
                  <a:lnTo>
                    <a:pt x="1573147" y="5325"/>
                  </a:lnTo>
                  <a:lnTo>
                    <a:pt x="1594689" y="19850"/>
                  </a:lnTo>
                  <a:lnTo>
                    <a:pt x="1609214" y="41392"/>
                  </a:lnTo>
                  <a:lnTo>
                    <a:pt x="1614540" y="67772"/>
                  </a:lnTo>
                  <a:lnTo>
                    <a:pt x="1614540" y="338852"/>
                  </a:lnTo>
                  <a:lnTo>
                    <a:pt x="1609214" y="365232"/>
                  </a:lnTo>
                  <a:lnTo>
                    <a:pt x="1594689" y="386774"/>
                  </a:lnTo>
                  <a:lnTo>
                    <a:pt x="1573147" y="401299"/>
                  </a:lnTo>
                  <a:lnTo>
                    <a:pt x="1546768" y="406625"/>
                  </a:lnTo>
                  <a:lnTo>
                    <a:pt x="67772" y="406625"/>
                  </a:lnTo>
                  <a:lnTo>
                    <a:pt x="41392" y="401299"/>
                  </a:lnTo>
                  <a:lnTo>
                    <a:pt x="19850" y="386774"/>
                  </a:lnTo>
                  <a:lnTo>
                    <a:pt x="5325" y="365232"/>
                  </a:lnTo>
                  <a:lnTo>
                    <a:pt x="0" y="338852"/>
                  </a:lnTo>
                  <a:lnTo>
                    <a:pt x="0" y="67772"/>
                  </a:lnTo>
                  <a:close/>
                </a:path>
              </a:pathLst>
            </a:custGeom>
            <a:ln w="9525">
              <a:solidFill>
                <a:srgbClr val="6CD2D2"/>
              </a:solidFill>
            </a:ln>
          </p:spPr>
          <p:txBody>
            <a:bodyPr wrap="square" lIns="0" tIns="0" rIns="0" bIns="0" rtlCol="0"/>
            <a:lstStyle/>
            <a:p>
              <a:endParaRPr/>
            </a:p>
          </p:txBody>
        </p:sp>
        <p:sp>
          <p:nvSpPr>
            <p:cNvPr id="18" name="object 18"/>
            <p:cNvSpPr/>
            <p:nvPr/>
          </p:nvSpPr>
          <p:spPr>
            <a:xfrm>
              <a:off x="5370946" y="2235201"/>
              <a:ext cx="1614805" cy="400050"/>
            </a:xfrm>
            <a:custGeom>
              <a:avLst/>
              <a:gdLst/>
              <a:ahLst/>
              <a:cxnLst/>
              <a:rect l="l" t="t" r="r" b="b"/>
              <a:pathLst>
                <a:path w="1614804" h="400050">
                  <a:moveTo>
                    <a:pt x="1547864" y="0"/>
                  </a:moveTo>
                  <a:lnTo>
                    <a:pt x="66676" y="0"/>
                  </a:lnTo>
                  <a:lnTo>
                    <a:pt x="40722" y="5239"/>
                  </a:lnTo>
                  <a:lnTo>
                    <a:pt x="19528" y="19528"/>
                  </a:lnTo>
                  <a:lnTo>
                    <a:pt x="5239" y="40722"/>
                  </a:lnTo>
                  <a:lnTo>
                    <a:pt x="0" y="66675"/>
                  </a:lnTo>
                  <a:lnTo>
                    <a:pt x="0" y="333373"/>
                  </a:lnTo>
                  <a:lnTo>
                    <a:pt x="5239" y="359326"/>
                  </a:lnTo>
                  <a:lnTo>
                    <a:pt x="19528" y="380520"/>
                  </a:lnTo>
                  <a:lnTo>
                    <a:pt x="40722" y="394810"/>
                  </a:lnTo>
                  <a:lnTo>
                    <a:pt x="66676" y="400050"/>
                  </a:lnTo>
                  <a:lnTo>
                    <a:pt x="1547864" y="400050"/>
                  </a:lnTo>
                  <a:lnTo>
                    <a:pt x="1573817" y="394810"/>
                  </a:lnTo>
                  <a:lnTo>
                    <a:pt x="1595010" y="380520"/>
                  </a:lnTo>
                  <a:lnTo>
                    <a:pt x="1609299" y="359326"/>
                  </a:lnTo>
                  <a:lnTo>
                    <a:pt x="1614539" y="333373"/>
                  </a:lnTo>
                  <a:lnTo>
                    <a:pt x="1614539" y="66675"/>
                  </a:lnTo>
                  <a:lnTo>
                    <a:pt x="1609299" y="40722"/>
                  </a:lnTo>
                  <a:lnTo>
                    <a:pt x="1595010" y="19528"/>
                  </a:lnTo>
                  <a:lnTo>
                    <a:pt x="1573817" y="5239"/>
                  </a:lnTo>
                  <a:lnTo>
                    <a:pt x="1547864" y="0"/>
                  </a:lnTo>
                  <a:close/>
                </a:path>
              </a:pathLst>
            </a:custGeom>
            <a:solidFill>
              <a:srgbClr val="E3F6F6">
                <a:alpha val="38038"/>
              </a:srgbClr>
            </a:solidFill>
          </p:spPr>
          <p:txBody>
            <a:bodyPr wrap="square" lIns="0" tIns="0" rIns="0" bIns="0" rtlCol="0"/>
            <a:lstStyle/>
            <a:p>
              <a:endParaRPr/>
            </a:p>
          </p:txBody>
        </p:sp>
        <p:sp>
          <p:nvSpPr>
            <p:cNvPr id="19" name="object 19"/>
            <p:cNvSpPr/>
            <p:nvPr/>
          </p:nvSpPr>
          <p:spPr>
            <a:xfrm>
              <a:off x="5370946" y="2235201"/>
              <a:ext cx="1614805" cy="400050"/>
            </a:xfrm>
            <a:custGeom>
              <a:avLst/>
              <a:gdLst/>
              <a:ahLst/>
              <a:cxnLst/>
              <a:rect l="l" t="t" r="r" b="b"/>
              <a:pathLst>
                <a:path w="1614804" h="400050">
                  <a:moveTo>
                    <a:pt x="0" y="66675"/>
                  </a:moveTo>
                  <a:lnTo>
                    <a:pt x="5239" y="40722"/>
                  </a:lnTo>
                  <a:lnTo>
                    <a:pt x="19528" y="19528"/>
                  </a:lnTo>
                  <a:lnTo>
                    <a:pt x="40722" y="5239"/>
                  </a:lnTo>
                  <a:lnTo>
                    <a:pt x="66675" y="0"/>
                  </a:lnTo>
                  <a:lnTo>
                    <a:pt x="1547864" y="0"/>
                  </a:lnTo>
                  <a:lnTo>
                    <a:pt x="1573817" y="5239"/>
                  </a:lnTo>
                  <a:lnTo>
                    <a:pt x="1595011" y="19528"/>
                  </a:lnTo>
                  <a:lnTo>
                    <a:pt x="1609300" y="40722"/>
                  </a:lnTo>
                  <a:lnTo>
                    <a:pt x="1614540" y="66675"/>
                  </a:lnTo>
                  <a:lnTo>
                    <a:pt x="1614540" y="333374"/>
                  </a:lnTo>
                  <a:lnTo>
                    <a:pt x="1609300" y="359327"/>
                  </a:lnTo>
                  <a:lnTo>
                    <a:pt x="1595011" y="380521"/>
                  </a:lnTo>
                  <a:lnTo>
                    <a:pt x="1573817" y="394810"/>
                  </a:lnTo>
                  <a:lnTo>
                    <a:pt x="1547864" y="400050"/>
                  </a:lnTo>
                  <a:lnTo>
                    <a:pt x="66675" y="400050"/>
                  </a:lnTo>
                  <a:lnTo>
                    <a:pt x="40722" y="394810"/>
                  </a:lnTo>
                  <a:lnTo>
                    <a:pt x="19528" y="380521"/>
                  </a:lnTo>
                  <a:lnTo>
                    <a:pt x="5239" y="359327"/>
                  </a:lnTo>
                  <a:lnTo>
                    <a:pt x="0" y="333374"/>
                  </a:lnTo>
                  <a:lnTo>
                    <a:pt x="0" y="66675"/>
                  </a:lnTo>
                  <a:close/>
                </a:path>
              </a:pathLst>
            </a:custGeom>
            <a:ln w="9525">
              <a:solidFill>
                <a:srgbClr val="6CD2D2"/>
              </a:solidFill>
            </a:ln>
          </p:spPr>
          <p:txBody>
            <a:bodyPr wrap="square" lIns="0" tIns="0" rIns="0" bIns="0" rtlCol="0"/>
            <a:lstStyle/>
            <a:p>
              <a:endParaRPr/>
            </a:p>
          </p:txBody>
        </p:sp>
        <p:sp>
          <p:nvSpPr>
            <p:cNvPr id="20" name="object 20"/>
            <p:cNvSpPr/>
            <p:nvPr/>
          </p:nvSpPr>
          <p:spPr>
            <a:xfrm>
              <a:off x="5370946" y="2658774"/>
              <a:ext cx="1614805" cy="405130"/>
            </a:xfrm>
            <a:custGeom>
              <a:avLst/>
              <a:gdLst/>
              <a:ahLst/>
              <a:cxnLst/>
              <a:rect l="l" t="t" r="r" b="b"/>
              <a:pathLst>
                <a:path w="1614804" h="405130">
                  <a:moveTo>
                    <a:pt x="1547022" y="0"/>
                  </a:moveTo>
                  <a:lnTo>
                    <a:pt x="67518" y="0"/>
                  </a:lnTo>
                  <a:lnTo>
                    <a:pt x="41236" y="5305"/>
                  </a:lnTo>
                  <a:lnTo>
                    <a:pt x="19775" y="19775"/>
                  </a:lnTo>
                  <a:lnTo>
                    <a:pt x="5305" y="41236"/>
                  </a:lnTo>
                  <a:lnTo>
                    <a:pt x="0" y="67518"/>
                  </a:lnTo>
                  <a:lnTo>
                    <a:pt x="0" y="337582"/>
                  </a:lnTo>
                  <a:lnTo>
                    <a:pt x="5305" y="363863"/>
                  </a:lnTo>
                  <a:lnTo>
                    <a:pt x="19775" y="385325"/>
                  </a:lnTo>
                  <a:lnTo>
                    <a:pt x="41236" y="399794"/>
                  </a:lnTo>
                  <a:lnTo>
                    <a:pt x="67518" y="405100"/>
                  </a:lnTo>
                  <a:lnTo>
                    <a:pt x="1547022" y="405100"/>
                  </a:lnTo>
                  <a:lnTo>
                    <a:pt x="1573303" y="399794"/>
                  </a:lnTo>
                  <a:lnTo>
                    <a:pt x="1594764" y="385325"/>
                  </a:lnTo>
                  <a:lnTo>
                    <a:pt x="1609233" y="363863"/>
                  </a:lnTo>
                  <a:lnTo>
                    <a:pt x="1614539" y="337582"/>
                  </a:lnTo>
                  <a:lnTo>
                    <a:pt x="1614539" y="67518"/>
                  </a:lnTo>
                  <a:lnTo>
                    <a:pt x="1609233" y="41236"/>
                  </a:lnTo>
                  <a:lnTo>
                    <a:pt x="1594764" y="19775"/>
                  </a:lnTo>
                  <a:lnTo>
                    <a:pt x="1573303" y="5305"/>
                  </a:lnTo>
                  <a:lnTo>
                    <a:pt x="1547022" y="0"/>
                  </a:lnTo>
                  <a:close/>
                </a:path>
              </a:pathLst>
            </a:custGeom>
            <a:solidFill>
              <a:srgbClr val="E3F6F6">
                <a:alpha val="38038"/>
              </a:srgbClr>
            </a:solidFill>
          </p:spPr>
          <p:txBody>
            <a:bodyPr wrap="square" lIns="0" tIns="0" rIns="0" bIns="0" rtlCol="0"/>
            <a:lstStyle/>
            <a:p>
              <a:endParaRPr/>
            </a:p>
          </p:txBody>
        </p:sp>
        <p:sp>
          <p:nvSpPr>
            <p:cNvPr id="21" name="object 21"/>
            <p:cNvSpPr/>
            <p:nvPr/>
          </p:nvSpPr>
          <p:spPr>
            <a:xfrm>
              <a:off x="5370946" y="2658774"/>
              <a:ext cx="1614805" cy="405130"/>
            </a:xfrm>
            <a:custGeom>
              <a:avLst/>
              <a:gdLst/>
              <a:ahLst/>
              <a:cxnLst/>
              <a:rect l="l" t="t" r="r" b="b"/>
              <a:pathLst>
                <a:path w="1614804" h="405130">
                  <a:moveTo>
                    <a:pt x="0" y="67518"/>
                  </a:moveTo>
                  <a:lnTo>
                    <a:pt x="5305" y="41236"/>
                  </a:lnTo>
                  <a:lnTo>
                    <a:pt x="19775" y="19775"/>
                  </a:lnTo>
                  <a:lnTo>
                    <a:pt x="41236" y="5305"/>
                  </a:lnTo>
                  <a:lnTo>
                    <a:pt x="67517" y="0"/>
                  </a:lnTo>
                  <a:lnTo>
                    <a:pt x="1547022" y="0"/>
                  </a:lnTo>
                  <a:lnTo>
                    <a:pt x="1573303" y="5305"/>
                  </a:lnTo>
                  <a:lnTo>
                    <a:pt x="1594764" y="19775"/>
                  </a:lnTo>
                  <a:lnTo>
                    <a:pt x="1609234" y="41236"/>
                  </a:lnTo>
                  <a:lnTo>
                    <a:pt x="1614540" y="67518"/>
                  </a:lnTo>
                  <a:lnTo>
                    <a:pt x="1614540" y="337583"/>
                  </a:lnTo>
                  <a:lnTo>
                    <a:pt x="1609234" y="363864"/>
                  </a:lnTo>
                  <a:lnTo>
                    <a:pt x="1594764" y="385325"/>
                  </a:lnTo>
                  <a:lnTo>
                    <a:pt x="1573303" y="399795"/>
                  </a:lnTo>
                  <a:lnTo>
                    <a:pt x="1547022" y="405101"/>
                  </a:lnTo>
                  <a:lnTo>
                    <a:pt x="67517" y="405101"/>
                  </a:lnTo>
                  <a:lnTo>
                    <a:pt x="41236" y="399795"/>
                  </a:lnTo>
                  <a:lnTo>
                    <a:pt x="19775" y="385325"/>
                  </a:lnTo>
                  <a:lnTo>
                    <a:pt x="5305" y="363864"/>
                  </a:lnTo>
                  <a:lnTo>
                    <a:pt x="0" y="337583"/>
                  </a:lnTo>
                  <a:lnTo>
                    <a:pt x="0" y="67518"/>
                  </a:lnTo>
                  <a:close/>
                </a:path>
              </a:pathLst>
            </a:custGeom>
            <a:ln w="9525">
              <a:solidFill>
                <a:srgbClr val="6CD2D2"/>
              </a:solidFill>
            </a:ln>
          </p:spPr>
          <p:txBody>
            <a:bodyPr wrap="square" lIns="0" tIns="0" rIns="0" bIns="0" rtlCol="0"/>
            <a:lstStyle/>
            <a:p>
              <a:endParaRPr/>
            </a:p>
          </p:txBody>
        </p:sp>
        <p:sp>
          <p:nvSpPr>
            <p:cNvPr id="22" name="object 22"/>
            <p:cNvSpPr/>
            <p:nvPr/>
          </p:nvSpPr>
          <p:spPr>
            <a:xfrm>
              <a:off x="5370946" y="3087397"/>
              <a:ext cx="1614805" cy="605155"/>
            </a:xfrm>
            <a:custGeom>
              <a:avLst/>
              <a:gdLst/>
              <a:ahLst/>
              <a:cxnLst/>
              <a:rect l="l" t="t" r="r" b="b"/>
              <a:pathLst>
                <a:path w="1614804" h="605154">
                  <a:moveTo>
                    <a:pt x="1548606" y="0"/>
                  </a:moveTo>
                  <a:lnTo>
                    <a:pt x="65934" y="0"/>
                  </a:lnTo>
                  <a:lnTo>
                    <a:pt x="40269" y="5181"/>
                  </a:lnTo>
                  <a:lnTo>
                    <a:pt x="19311" y="19311"/>
                  </a:lnTo>
                  <a:lnTo>
                    <a:pt x="5181" y="40269"/>
                  </a:lnTo>
                  <a:lnTo>
                    <a:pt x="0" y="65934"/>
                  </a:lnTo>
                  <a:lnTo>
                    <a:pt x="0" y="539192"/>
                  </a:lnTo>
                  <a:lnTo>
                    <a:pt x="5181" y="564857"/>
                  </a:lnTo>
                  <a:lnTo>
                    <a:pt x="19311" y="585815"/>
                  </a:lnTo>
                  <a:lnTo>
                    <a:pt x="40269" y="599945"/>
                  </a:lnTo>
                  <a:lnTo>
                    <a:pt x="65934" y="605127"/>
                  </a:lnTo>
                  <a:lnTo>
                    <a:pt x="1548606" y="605127"/>
                  </a:lnTo>
                  <a:lnTo>
                    <a:pt x="1574270" y="599945"/>
                  </a:lnTo>
                  <a:lnTo>
                    <a:pt x="1595227" y="585815"/>
                  </a:lnTo>
                  <a:lnTo>
                    <a:pt x="1609358" y="564857"/>
                  </a:lnTo>
                  <a:lnTo>
                    <a:pt x="1614539" y="539192"/>
                  </a:lnTo>
                  <a:lnTo>
                    <a:pt x="1614539" y="65934"/>
                  </a:lnTo>
                  <a:lnTo>
                    <a:pt x="1609358" y="40269"/>
                  </a:lnTo>
                  <a:lnTo>
                    <a:pt x="1595227" y="19311"/>
                  </a:lnTo>
                  <a:lnTo>
                    <a:pt x="1574270" y="5181"/>
                  </a:lnTo>
                  <a:lnTo>
                    <a:pt x="1548606" y="0"/>
                  </a:lnTo>
                  <a:close/>
                </a:path>
              </a:pathLst>
            </a:custGeom>
            <a:solidFill>
              <a:srgbClr val="E3F6F6">
                <a:alpha val="38038"/>
              </a:srgbClr>
            </a:solidFill>
          </p:spPr>
          <p:txBody>
            <a:bodyPr wrap="square" lIns="0" tIns="0" rIns="0" bIns="0" rtlCol="0"/>
            <a:lstStyle/>
            <a:p>
              <a:endParaRPr/>
            </a:p>
          </p:txBody>
        </p:sp>
        <p:sp>
          <p:nvSpPr>
            <p:cNvPr id="23" name="object 23"/>
            <p:cNvSpPr/>
            <p:nvPr/>
          </p:nvSpPr>
          <p:spPr>
            <a:xfrm>
              <a:off x="5370946" y="3087397"/>
              <a:ext cx="1614805" cy="605155"/>
            </a:xfrm>
            <a:custGeom>
              <a:avLst/>
              <a:gdLst/>
              <a:ahLst/>
              <a:cxnLst/>
              <a:rect l="l" t="t" r="r" b="b"/>
              <a:pathLst>
                <a:path w="1614804" h="605154">
                  <a:moveTo>
                    <a:pt x="0" y="65934"/>
                  </a:moveTo>
                  <a:lnTo>
                    <a:pt x="5181" y="40269"/>
                  </a:lnTo>
                  <a:lnTo>
                    <a:pt x="19311" y="19311"/>
                  </a:lnTo>
                  <a:lnTo>
                    <a:pt x="40269" y="5181"/>
                  </a:lnTo>
                  <a:lnTo>
                    <a:pt x="65934" y="0"/>
                  </a:lnTo>
                  <a:lnTo>
                    <a:pt x="1548606" y="0"/>
                  </a:lnTo>
                  <a:lnTo>
                    <a:pt x="1574270" y="5181"/>
                  </a:lnTo>
                  <a:lnTo>
                    <a:pt x="1595228" y="19311"/>
                  </a:lnTo>
                  <a:lnTo>
                    <a:pt x="1609358" y="40269"/>
                  </a:lnTo>
                  <a:lnTo>
                    <a:pt x="1614540" y="65934"/>
                  </a:lnTo>
                  <a:lnTo>
                    <a:pt x="1614540" y="539192"/>
                  </a:lnTo>
                  <a:lnTo>
                    <a:pt x="1609358" y="564857"/>
                  </a:lnTo>
                  <a:lnTo>
                    <a:pt x="1595228" y="585815"/>
                  </a:lnTo>
                  <a:lnTo>
                    <a:pt x="1574270" y="599945"/>
                  </a:lnTo>
                  <a:lnTo>
                    <a:pt x="1548606" y="605127"/>
                  </a:lnTo>
                  <a:lnTo>
                    <a:pt x="65934" y="605127"/>
                  </a:lnTo>
                  <a:lnTo>
                    <a:pt x="40269" y="599945"/>
                  </a:lnTo>
                  <a:lnTo>
                    <a:pt x="19311" y="585815"/>
                  </a:lnTo>
                  <a:lnTo>
                    <a:pt x="5181" y="564857"/>
                  </a:lnTo>
                  <a:lnTo>
                    <a:pt x="0" y="539192"/>
                  </a:lnTo>
                  <a:lnTo>
                    <a:pt x="0" y="65934"/>
                  </a:lnTo>
                  <a:close/>
                </a:path>
              </a:pathLst>
            </a:custGeom>
            <a:ln w="9525">
              <a:solidFill>
                <a:srgbClr val="6CD2D2"/>
              </a:solidFill>
            </a:ln>
          </p:spPr>
          <p:txBody>
            <a:bodyPr wrap="square" lIns="0" tIns="0" rIns="0" bIns="0" rtlCol="0"/>
            <a:lstStyle/>
            <a:p>
              <a:endParaRPr/>
            </a:p>
          </p:txBody>
        </p:sp>
        <p:sp>
          <p:nvSpPr>
            <p:cNvPr id="24" name="object 24"/>
            <p:cNvSpPr/>
            <p:nvPr/>
          </p:nvSpPr>
          <p:spPr>
            <a:xfrm>
              <a:off x="5370946" y="3716047"/>
              <a:ext cx="1614805" cy="1484630"/>
            </a:xfrm>
            <a:custGeom>
              <a:avLst/>
              <a:gdLst/>
              <a:ahLst/>
              <a:cxnLst/>
              <a:rect l="l" t="t" r="r" b="b"/>
              <a:pathLst>
                <a:path w="1614804" h="1484629">
                  <a:moveTo>
                    <a:pt x="1570254" y="0"/>
                  </a:moveTo>
                  <a:lnTo>
                    <a:pt x="44284" y="0"/>
                  </a:lnTo>
                  <a:lnTo>
                    <a:pt x="27047" y="3480"/>
                  </a:lnTo>
                  <a:lnTo>
                    <a:pt x="12970" y="12970"/>
                  </a:lnTo>
                  <a:lnTo>
                    <a:pt x="3480" y="27047"/>
                  </a:lnTo>
                  <a:lnTo>
                    <a:pt x="0" y="44284"/>
                  </a:lnTo>
                  <a:lnTo>
                    <a:pt x="0" y="1440317"/>
                  </a:lnTo>
                  <a:lnTo>
                    <a:pt x="3480" y="1457554"/>
                  </a:lnTo>
                  <a:lnTo>
                    <a:pt x="12970" y="1471631"/>
                  </a:lnTo>
                  <a:lnTo>
                    <a:pt x="27047" y="1481121"/>
                  </a:lnTo>
                  <a:lnTo>
                    <a:pt x="44284" y="1484602"/>
                  </a:lnTo>
                  <a:lnTo>
                    <a:pt x="1570254" y="1484602"/>
                  </a:lnTo>
                  <a:lnTo>
                    <a:pt x="1587492" y="1481121"/>
                  </a:lnTo>
                  <a:lnTo>
                    <a:pt x="1601568" y="1471631"/>
                  </a:lnTo>
                  <a:lnTo>
                    <a:pt x="1611059" y="1457554"/>
                  </a:lnTo>
                  <a:lnTo>
                    <a:pt x="1614539" y="1440317"/>
                  </a:lnTo>
                  <a:lnTo>
                    <a:pt x="1614539" y="44284"/>
                  </a:lnTo>
                  <a:lnTo>
                    <a:pt x="1611059" y="27047"/>
                  </a:lnTo>
                  <a:lnTo>
                    <a:pt x="1601568" y="12970"/>
                  </a:lnTo>
                  <a:lnTo>
                    <a:pt x="1587492" y="3480"/>
                  </a:lnTo>
                  <a:lnTo>
                    <a:pt x="1570254" y="0"/>
                  </a:lnTo>
                  <a:close/>
                </a:path>
              </a:pathLst>
            </a:custGeom>
            <a:solidFill>
              <a:srgbClr val="E3F6F6">
                <a:alpha val="38038"/>
              </a:srgbClr>
            </a:solidFill>
          </p:spPr>
          <p:txBody>
            <a:bodyPr wrap="square" lIns="0" tIns="0" rIns="0" bIns="0" rtlCol="0"/>
            <a:lstStyle/>
            <a:p>
              <a:endParaRPr/>
            </a:p>
          </p:txBody>
        </p:sp>
        <p:sp>
          <p:nvSpPr>
            <p:cNvPr id="25" name="object 25"/>
            <p:cNvSpPr/>
            <p:nvPr/>
          </p:nvSpPr>
          <p:spPr>
            <a:xfrm>
              <a:off x="5370946" y="3716047"/>
              <a:ext cx="1614805" cy="1484630"/>
            </a:xfrm>
            <a:custGeom>
              <a:avLst/>
              <a:gdLst/>
              <a:ahLst/>
              <a:cxnLst/>
              <a:rect l="l" t="t" r="r" b="b"/>
              <a:pathLst>
                <a:path w="1614804" h="1484629">
                  <a:moveTo>
                    <a:pt x="0" y="44285"/>
                  </a:moveTo>
                  <a:lnTo>
                    <a:pt x="3480" y="27047"/>
                  </a:lnTo>
                  <a:lnTo>
                    <a:pt x="12970" y="12970"/>
                  </a:lnTo>
                  <a:lnTo>
                    <a:pt x="27047" y="3480"/>
                  </a:lnTo>
                  <a:lnTo>
                    <a:pt x="44285" y="0"/>
                  </a:lnTo>
                  <a:lnTo>
                    <a:pt x="1570255" y="0"/>
                  </a:lnTo>
                  <a:lnTo>
                    <a:pt x="1587492" y="3480"/>
                  </a:lnTo>
                  <a:lnTo>
                    <a:pt x="1601569" y="12970"/>
                  </a:lnTo>
                  <a:lnTo>
                    <a:pt x="1611059" y="27047"/>
                  </a:lnTo>
                  <a:lnTo>
                    <a:pt x="1614540" y="44285"/>
                  </a:lnTo>
                  <a:lnTo>
                    <a:pt x="1614540" y="1440317"/>
                  </a:lnTo>
                  <a:lnTo>
                    <a:pt x="1611059" y="1457554"/>
                  </a:lnTo>
                  <a:lnTo>
                    <a:pt x="1601569" y="1471631"/>
                  </a:lnTo>
                  <a:lnTo>
                    <a:pt x="1587492" y="1481121"/>
                  </a:lnTo>
                  <a:lnTo>
                    <a:pt x="1570255" y="1484602"/>
                  </a:lnTo>
                  <a:lnTo>
                    <a:pt x="44285" y="1484602"/>
                  </a:lnTo>
                  <a:lnTo>
                    <a:pt x="27047" y="1481121"/>
                  </a:lnTo>
                  <a:lnTo>
                    <a:pt x="12970" y="1471631"/>
                  </a:lnTo>
                  <a:lnTo>
                    <a:pt x="3480" y="1457554"/>
                  </a:lnTo>
                  <a:lnTo>
                    <a:pt x="0" y="1440317"/>
                  </a:lnTo>
                  <a:lnTo>
                    <a:pt x="0" y="44285"/>
                  </a:lnTo>
                  <a:close/>
                </a:path>
              </a:pathLst>
            </a:custGeom>
            <a:ln w="9525">
              <a:solidFill>
                <a:srgbClr val="6CD2D2"/>
              </a:solidFill>
            </a:ln>
          </p:spPr>
          <p:txBody>
            <a:bodyPr wrap="square" lIns="0" tIns="0" rIns="0" bIns="0" rtlCol="0"/>
            <a:lstStyle/>
            <a:p>
              <a:endParaRPr/>
            </a:p>
          </p:txBody>
        </p:sp>
        <p:sp>
          <p:nvSpPr>
            <p:cNvPr id="26" name="object 26"/>
            <p:cNvSpPr/>
            <p:nvPr/>
          </p:nvSpPr>
          <p:spPr>
            <a:xfrm>
              <a:off x="5370946" y="5224172"/>
              <a:ext cx="1614805" cy="192405"/>
            </a:xfrm>
            <a:custGeom>
              <a:avLst/>
              <a:gdLst/>
              <a:ahLst/>
              <a:cxnLst/>
              <a:rect l="l" t="t" r="r" b="b"/>
              <a:pathLst>
                <a:path w="1614804" h="192404">
                  <a:moveTo>
                    <a:pt x="1578157" y="0"/>
                  </a:moveTo>
                  <a:lnTo>
                    <a:pt x="36381" y="0"/>
                  </a:lnTo>
                  <a:lnTo>
                    <a:pt x="22220" y="2859"/>
                  </a:lnTo>
                  <a:lnTo>
                    <a:pt x="10656" y="10656"/>
                  </a:lnTo>
                  <a:lnTo>
                    <a:pt x="2859" y="22220"/>
                  </a:lnTo>
                  <a:lnTo>
                    <a:pt x="0" y="36381"/>
                  </a:lnTo>
                  <a:lnTo>
                    <a:pt x="0" y="155995"/>
                  </a:lnTo>
                  <a:lnTo>
                    <a:pt x="2859" y="170156"/>
                  </a:lnTo>
                  <a:lnTo>
                    <a:pt x="10656" y="181720"/>
                  </a:lnTo>
                  <a:lnTo>
                    <a:pt x="22220" y="189517"/>
                  </a:lnTo>
                  <a:lnTo>
                    <a:pt x="36381" y="192377"/>
                  </a:lnTo>
                  <a:lnTo>
                    <a:pt x="1578157" y="192377"/>
                  </a:lnTo>
                  <a:lnTo>
                    <a:pt x="1592319" y="189517"/>
                  </a:lnTo>
                  <a:lnTo>
                    <a:pt x="1603883" y="181720"/>
                  </a:lnTo>
                  <a:lnTo>
                    <a:pt x="1611680" y="170156"/>
                  </a:lnTo>
                  <a:lnTo>
                    <a:pt x="1614539" y="155995"/>
                  </a:lnTo>
                  <a:lnTo>
                    <a:pt x="1614539" y="36381"/>
                  </a:lnTo>
                  <a:lnTo>
                    <a:pt x="1611680" y="22220"/>
                  </a:lnTo>
                  <a:lnTo>
                    <a:pt x="1603883" y="10656"/>
                  </a:lnTo>
                  <a:lnTo>
                    <a:pt x="1592319" y="2859"/>
                  </a:lnTo>
                  <a:lnTo>
                    <a:pt x="1578157" y="0"/>
                  </a:lnTo>
                  <a:close/>
                </a:path>
              </a:pathLst>
            </a:custGeom>
            <a:solidFill>
              <a:srgbClr val="E3F6F6">
                <a:alpha val="38038"/>
              </a:srgbClr>
            </a:solidFill>
          </p:spPr>
          <p:txBody>
            <a:bodyPr wrap="square" lIns="0" tIns="0" rIns="0" bIns="0" rtlCol="0"/>
            <a:lstStyle/>
            <a:p>
              <a:endParaRPr/>
            </a:p>
          </p:txBody>
        </p:sp>
        <p:sp>
          <p:nvSpPr>
            <p:cNvPr id="27" name="object 27"/>
            <p:cNvSpPr/>
            <p:nvPr/>
          </p:nvSpPr>
          <p:spPr>
            <a:xfrm>
              <a:off x="5370946" y="5224172"/>
              <a:ext cx="1614805" cy="192405"/>
            </a:xfrm>
            <a:custGeom>
              <a:avLst/>
              <a:gdLst/>
              <a:ahLst/>
              <a:cxnLst/>
              <a:rect l="l" t="t" r="r" b="b"/>
              <a:pathLst>
                <a:path w="1614804" h="192404">
                  <a:moveTo>
                    <a:pt x="0" y="36382"/>
                  </a:moveTo>
                  <a:lnTo>
                    <a:pt x="2859" y="22220"/>
                  </a:lnTo>
                  <a:lnTo>
                    <a:pt x="10656" y="10656"/>
                  </a:lnTo>
                  <a:lnTo>
                    <a:pt x="22220" y="2859"/>
                  </a:lnTo>
                  <a:lnTo>
                    <a:pt x="36381" y="0"/>
                  </a:lnTo>
                  <a:lnTo>
                    <a:pt x="1578158" y="0"/>
                  </a:lnTo>
                  <a:lnTo>
                    <a:pt x="1592319" y="2859"/>
                  </a:lnTo>
                  <a:lnTo>
                    <a:pt x="1603883" y="10656"/>
                  </a:lnTo>
                  <a:lnTo>
                    <a:pt x="1611680" y="22220"/>
                  </a:lnTo>
                  <a:lnTo>
                    <a:pt x="1614540" y="36382"/>
                  </a:lnTo>
                  <a:lnTo>
                    <a:pt x="1614540" y="155995"/>
                  </a:lnTo>
                  <a:lnTo>
                    <a:pt x="1611680" y="170156"/>
                  </a:lnTo>
                  <a:lnTo>
                    <a:pt x="1603883" y="181720"/>
                  </a:lnTo>
                  <a:lnTo>
                    <a:pt x="1592319" y="189517"/>
                  </a:lnTo>
                  <a:lnTo>
                    <a:pt x="1578158" y="192377"/>
                  </a:lnTo>
                  <a:lnTo>
                    <a:pt x="36381" y="192377"/>
                  </a:lnTo>
                  <a:lnTo>
                    <a:pt x="22220" y="189517"/>
                  </a:lnTo>
                  <a:lnTo>
                    <a:pt x="10656" y="181720"/>
                  </a:lnTo>
                  <a:lnTo>
                    <a:pt x="2859" y="170156"/>
                  </a:lnTo>
                  <a:lnTo>
                    <a:pt x="0" y="155995"/>
                  </a:lnTo>
                  <a:lnTo>
                    <a:pt x="0" y="36382"/>
                  </a:lnTo>
                  <a:close/>
                </a:path>
              </a:pathLst>
            </a:custGeom>
            <a:ln w="9525">
              <a:solidFill>
                <a:srgbClr val="6CD2D2"/>
              </a:solidFill>
            </a:ln>
          </p:spPr>
          <p:txBody>
            <a:bodyPr wrap="square" lIns="0" tIns="0" rIns="0" bIns="0" rtlCol="0"/>
            <a:lstStyle/>
            <a:p>
              <a:endParaRPr/>
            </a:p>
          </p:txBody>
        </p:sp>
        <p:sp>
          <p:nvSpPr>
            <p:cNvPr id="28" name="object 28"/>
            <p:cNvSpPr/>
            <p:nvPr/>
          </p:nvSpPr>
          <p:spPr>
            <a:xfrm>
              <a:off x="5370946" y="5438750"/>
              <a:ext cx="1614805" cy="400685"/>
            </a:xfrm>
            <a:custGeom>
              <a:avLst/>
              <a:gdLst/>
              <a:ahLst/>
              <a:cxnLst/>
              <a:rect l="l" t="t" r="r" b="b"/>
              <a:pathLst>
                <a:path w="1614804" h="400685">
                  <a:moveTo>
                    <a:pt x="1561101" y="0"/>
                  </a:moveTo>
                  <a:lnTo>
                    <a:pt x="53437" y="0"/>
                  </a:lnTo>
                  <a:lnTo>
                    <a:pt x="32637" y="4199"/>
                  </a:lnTo>
                  <a:lnTo>
                    <a:pt x="15651" y="15651"/>
                  </a:lnTo>
                  <a:lnTo>
                    <a:pt x="4199" y="32637"/>
                  </a:lnTo>
                  <a:lnTo>
                    <a:pt x="0" y="53437"/>
                  </a:lnTo>
                  <a:lnTo>
                    <a:pt x="0" y="346635"/>
                  </a:lnTo>
                  <a:lnTo>
                    <a:pt x="4199" y="367435"/>
                  </a:lnTo>
                  <a:lnTo>
                    <a:pt x="15651" y="384422"/>
                  </a:lnTo>
                  <a:lnTo>
                    <a:pt x="32637" y="395874"/>
                  </a:lnTo>
                  <a:lnTo>
                    <a:pt x="53437" y="400074"/>
                  </a:lnTo>
                  <a:lnTo>
                    <a:pt x="1561101" y="400074"/>
                  </a:lnTo>
                  <a:lnTo>
                    <a:pt x="1581902" y="395874"/>
                  </a:lnTo>
                  <a:lnTo>
                    <a:pt x="1598888" y="384422"/>
                  </a:lnTo>
                  <a:lnTo>
                    <a:pt x="1610340" y="367435"/>
                  </a:lnTo>
                  <a:lnTo>
                    <a:pt x="1614539" y="346635"/>
                  </a:lnTo>
                  <a:lnTo>
                    <a:pt x="1614539" y="53437"/>
                  </a:lnTo>
                  <a:lnTo>
                    <a:pt x="1610340" y="32637"/>
                  </a:lnTo>
                  <a:lnTo>
                    <a:pt x="1598888" y="15651"/>
                  </a:lnTo>
                  <a:lnTo>
                    <a:pt x="1581902" y="4199"/>
                  </a:lnTo>
                  <a:lnTo>
                    <a:pt x="1561101" y="0"/>
                  </a:lnTo>
                  <a:close/>
                </a:path>
              </a:pathLst>
            </a:custGeom>
            <a:solidFill>
              <a:srgbClr val="E3F6F6">
                <a:alpha val="38038"/>
              </a:srgbClr>
            </a:solidFill>
          </p:spPr>
          <p:txBody>
            <a:bodyPr wrap="square" lIns="0" tIns="0" rIns="0" bIns="0" rtlCol="0"/>
            <a:lstStyle/>
            <a:p>
              <a:endParaRPr/>
            </a:p>
          </p:txBody>
        </p:sp>
        <p:sp>
          <p:nvSpPr>
            <p:cNvPr id="29" name="object 29"/>
            <p:cNvSpPr/>
            <p:nvPr/>
          </p:nvSpPr>
          <p:spPr>
            <a:xfrm>
              <a:off x="5370946" y="5438750"/>
              <a:ext cx="1614805" cy="400685"/>
            </a:xfrm>
            <a:custGeom>
              <a:avLst/>
              <a:gdLst/>
              <a:ahLst/>
              <a:cxnLst/>
              <a:rect l="l" t="t" r="r" b="b"/>
              <a:pathLst>
                <a:path w="1614804" h="400685">
                  <a:moveTo>
                    <a:pt x="0" y="53438"/>
                  </a:moveTo>
                  <a:lnTo>
                    <a:pt x="4199" y="32637"/>
                  </a:lnTo>
                  <a:lnTo>
                    <a:pt x="15651" y="15651"/>
                  </a:lnTo>
                  <a:lnTo>
                    <a:pt x="32637" y="4199"/>
                  </a:lnTo>
                  <a:lnTo>
                    <a:pt x="53438" y="0"/>
                  </a:lnTo>
                  <a:lnTo>
                    <a:pt x="1561102" y="0"/>
                  </a:lnTo>
                  <a:lnTo>
                    <a:pt x="1581902" y="4199"/>
                  </a:lnTo>
                  <a:lnTo>
                    <a:pt x="1598888" y="15651"/>
                  </a:lnTo>
                  <a:lnTo>
                    <a:pt x="1610340" y="32637"/>
                  </a:lnTo>
                  <a:lnTo>
                    <a:pt x="1614540" y="53438"/>
                  </a:lnTo>
                  <a:lnTo>
                    <a:pt x="1614540" y="346635"/>
                  </a:lnTo>
                  <a:lnTo>
                    <a:pt x="1610340" y="367436"/>
                  </a:lnTo>
                  <a:lnTo>
                    <a:pt x="1598888" y="384422"/>
                  </a:lnTo>
                  <a:lnTo>
                    <a:pt x="1581902" y="395874"/>
                  </a:lnTo>
                  <a:lnTo>
                    <a:pt x="1561102" y="400074"/>
                  </a:lnTo>
                  <a:lnTo>
                    <a:pt x="53438" y="400074"/>
                  </a:lnTo>
                  <a:lnTo>
                    <a:pt x="32637" y="395874"/>
                  </a:lnTo>
                  <a:lnTo>
                    <a:pt x="15651" y="384422"/>
                  </a:lnTo>
                  <a:lnTo>
                    <a:pt x="4199" y="367436"/>
                  </a:lnTo>
                  <a:lnTo>
                    <a:pt x="0" y="346635"/>
                  </a:lnTo>
                  <a:lnTo>
                    <a:pt x="0" y="53438"/>
                  </a:lnTo>
                  <a:close/>
                </a:path>
              </a:pathLst>
            </a:custGeom>
            <a:ln w="9525">
              <a:solidFill>
                <a:srgbClr val="6CD2D2"/>
              </a:solidFill>
            </a:ln>
          </p:spPr>
          <p:txBody>
            <a:bodyPr wrap="square" lIns="0" tIns="0" rIns="0" bIns="0" rtlCol="0"/>
            <a:lstStyle/>
            <a:p>
              <a:endParaRPr/>
            </a:p>
          </p:txBody>
        </p:sp>
        <p:sp>
          <p:nvSpPr>
            <p:cNvPr id="30" name="object 30"/>
            <p:cNvSpPr/>
            <p:nvPr/>
          </p:nvSpPr>
          <p:spPr>
            <a:xfrm>
              <a:off x="5370946" y="5861024"/>
              <a:ext cx="1614805" cy="416559"/>
            </a:xfrm>
            <a:custGeom>
              <a:avLst/>
              <a:gdLst/>
              <a:ahLst/>
              <a:cxnLst/>
              <a:rect l="l" t="t" r="r" b="b"/>
              <a:pathLst>
                <a:path w="1614804" h="416560">
                  <a:moveTo>
                    <a:pt x="1558980" y="0"/>
                  </a:moveTo>
                  <a:lnTo>
                    <a:pt x="55558" y="0"/>
                  </a:lnTo>
                  <a:lnTo>
                    <a:pt x="33932" y="4366"/>
                  </a:lnTo>
                  <a:lnTo>
                    <a:pt x="16272" y="16272"/>
                  </a:lnTo>
                  <a:lnTo>
                    <a:pt x="4366" y="33932"/>
                  </a:lnTo>
                  <a:lnTo>
                    <a:pt x="0" y="55558"/>
                  </a:lnTo>
                  <a:lnTo>
                    <a:pt x="0" y="360390"/>
                  </a:lnTo>
                  <a:lnTo>
                    <a:pt x="4366" y="382016"/>
                  </a:lnTo>
                  <a:lnTo>
                    <a:pt x="16272" y="399676"/>
                  </a:lnTo>
                  <a:lnTo>
                    <a:pt x="33932" y="411583"/>
                  </a:lnTo>
                  <a:lnTo>
                    <a:pt x="55558" y="415949"/>
                  </a:lnTo>
                  <a:lnTo>
                    <a:pt x="1558980" y="415949"/>
                  </a:lnTo>
                  <a:lnTo>
                    <a:pt x="1580606" y="411583"/>
                  </a:lnTo>
                  <a:lnTo>
                    <a:pt x="1598266" y="399676"/>
                  </a:lnTo>
                  <a:lnTo>
                    <a:pt x="1610173" y="382016"/>
                  </a:lnTo>
                  <a:lnTo>
                    <a:pt x="1614539" y="360390"/>
                  </a:lnTo>
                  <a:lnTo>
                    <a:pt x="1614539" y="55558"/>
                  </a:lnTo>
                  <a:lnTo>
                    <a:pt x="1610173" y="33932"/>
                  </a:lnTo>
                  <a:lnTo>
                    <a:pt x="1598266" y="16272"/>
                  </a:lnTo>
                  <a:lnTo>
                    <a:pt x="1580606" y="4366"/>
                  </a:lnTo>
                  <a:lnTo>
                    <a:pt x="1558980" y="0"/>
                  </a:lnTo>
                  <a:close/>
                </a:path>
              </a:pathLst>
            </a:custGeom>
            <a:solidFill>
              <a:srgbClr val="E3F6F6">
                <a:alpha val="38038"/>
              </a:srgbClr>
            </a:solidFill>
          </p:spPr>
          <p:txBody>
            <a:bodyPr wrap="square" lIns="0" tIns="0" rIns="0" bIns="0" rtlCol="0"/>
            <a:lstStyle/>
            <a:p>
              <a:endParaRPr/>
            </a:p>
          </p:txBody>
        </p:sp>
        <p:sp>
          <p:nvSpPr>
            <p:cNvPr id="31" name="object 31"/>
            <p:cNvSpPr/>
            <p:nvPr/>
          </p:nvSpPr>
          <p:spPr>
            <a:xfrm>
              <a:off x="5370946" y="5861024"/>
              <a:ext cx="1614805" cy="416559"/>
            </a:xfrm>
            <a:custGeom>
              <a:avLst/>
              <a:gdLst/>
              <a:ahLst/>
              <a:cxnLst/>
              <a:rect l="l" t="t" r="r" b="b"/>
              <a:pathLst>
                <a:path w="1614804" h="416560">
                  <a:moveTo>
                    <a:pt x="0" y="55558"/>
                  </a:moveTo>
                  <a:lnTo>
                    <a:pt x="4366" y="33932"/>
                  </a:lnTo>
                  <a:lnTo>
                    <a:pt x="16272" y="16272"/>
                  </a:lnTo>
                  <a:lnTo>
                    <a:pt x="33932" y="4366"/>
                  </a:lnTo>
                  <a:lnTo>
                    <a:pt x="55558" y="0"/>
                  </a:lnTo>
                  <a:lnTo>
                    <a:pt x="1558981" y="0"/>
                  </a:lnTo>
                  <a:lnTo>
                    <a:pt x="1580606" y="4366"/>
                  </a:lnTo>
                  <a:lnTo>
                    <a:pt x="1598267" y="16272"/>
                  </a:lnTo>
                  <a:lnTo>
                    <a:pt x="1610173" y="33932"/>
                  </a:lnTo>
                  <a:lnTo>
                    <a:pt x="1614540" y="55558"/>
                  </a:lnTo>
                  <a:lnTo>
                    <a:pt x="1614540" y="360390"/>
                  </a:lnTo>
                  <a:lnTo>
                    <a:pt x="1610173" y="382016"/>
                  </a:lnTo>
                  <a:lnTo>
                    <a:pt x="1598267" y="399676"/>
                  </a:lnTo>
                  <a:lnTo>
                    <a:pt x="1580606" y="411582"/>
                  </a:lnTo>
                  <a:lnTo>
                    <a:pt x="1558981" y="415949"/>
                  </a:lnTo>
                  <a:lnTo>
                    <a:pt x="55558" y="415949"/>
                  </a:lnTo>
                  <a:lnTo>
                    <a:pt x="33932" y="411582"/>
                  </a:lnTo>
                  <a:lnTo>
                    <a:pt x="16272" y="399676"/>
                  </a:lnTo>
                  <a:lnTo>
                    <a:pt x="4366" y="382016"/>
                  </a:lnTo>
                  <a:lnTo>
                    <a:pt x="0" y="360390"/>
                  </a:lnTo>
                  <a:lnTo>
                    <a:pt x="0" y="55558"/>
                  </a:lnTo>
                  <a:close/>
                </a:path>
              </a:pathLst>
            </a:custGeom>
            <a:ln w="9525">
              <a:solidFill>
                <a:srgbClr val="6CD2D2"/>
              </a:solidFill>
            </a:ln>
          </p:spPr>
          <p:txBody>
            <a:bodyPr wrap="square" lIns="0" tIns="0" rIns="0" bIns="0" rtlCol="0"/>
            <a:lstStyle/>
            <a:p>
              <a:endParaRPr/>
            </a:p>
          </p:txBody>
        </p:sp>
        <p:pic>
          <p:nvPicPr>
            <p:cNvPr id="32" name="object 32"/>
            <p:cNvPicPr/>
            <p:nvPr/>
          </p:nvPicPr>
          <p:blipFill>
            <a:blip r:embed="rId2" cstate="print"/>
            <a:stretch>
              <a:fillRect/>
            </a:stretch>
          </p:blipFill>
          <p:spPr>
            <a:xfrm>
              <a:off x="2916935" y="3880104"/>
              <a:ext cx="1697736" cy="990600"/>
            </a:xfrm>
            <a:prstGeom prst="rect">
              <a:avLst/>
            </a:prstGeom>
          </p:spPr>
        </p:pic>
        <p:pic>
          <p:nvPicPr>
            <p:cNvPr id="33" name="object 33"/>
            <p:cNvPicPr/>
            <p:nvPr/>
          </p:nvPicPr>
          <p:blipFill>
            <a:blip r:embed="rId3" cstate="print"/>
            <a:stretch>
              <a:fillRect/>
            </a:stretch>
          </p:blipFill>
          <p:spPr>
            <a:xfrm>
              <a:off x="3182111" y="4102607"/>
              <a:ext cx="950976" cy="618744"/>
            </a:xfrm>
            <a:prstGeom prst="rect">
              <a:avLst/>
            </a:prstGeom>
          </p:spPr>
        </p:pic>
        <p:sp>
          <p:nvSpPr>
            <p:cNvPr id="34" name="object 34"/>
            <p:cNvSpPr/>
            <p:nvPr/>
          </p:nvSpPr>
          <p:spPr>
            <a:xfrm>
              <a:off x="2972078" y="3930794"/>
              <a:ext cx="1582420" cy="847090"/>
            </a:xfrm>
            <a:custGeom>
              <a:avLst/>
              <a:gdLst/>
              <a:ahLst/>
              <a:cxnLst/>
              <a:rect l="l" t="t" r="r" b="b"/>
              <a:pathLst>
                <a:path w="1582420" h="847089">
                  <a:moveTo>
                    <a:pt x="1158828" y="0"/>
                  </a:moveTo>
                  <a:lnTo>
                    <a:pt x="1158828" y="211693"/>
                  </a:lnTo>
                  <a:lnTo>
                    <a:pt x="0" y="211693"/>
                  </a:lnTo>
                  <a:lnTo>
                    <a:pt x="0" y="635081"/>
                  </a:lnTo>
                  <a:lnTo>
                    <a:pt x="1158828" y="635081"/>
                  </a:lnTo>
                  <a:lnTo>
                    <a:pt x="1158828" y="846775"/>
                  </a:lnTo>
                  <a:lnTo>
                    <a:pt x="1582214" y="423388"/>
                  </a:lnTo>
                  <a:lnTo>
                    <a:pt x="1158828" y="0"/>
                  </a:lnTo>
                  <a:close/>
                </a:path>
              </a:pathLst>
            </a:custGeom>
            <a:solidFill>
              <a:srgbClr val="832B2D">
                <a:alpha val="61178"/>
              </a:srgbClr>
            </a:solidFill>
          </p:spPr>
          <p:txBody>
            <a:bodyPr wrap="square" lIns="0" tIns="0" rIns="0" bIns="0" rtlCol="0"/>
            <a:lstStyle/>
            <a:p>
              <a:endParaRPr/>
            </a:p>
          </p:txBody>
        </p:sp>
        <p:sp>
          <p:nvSpPr>
            <p:cNvPr id="35" name="object 35"/>
            <p:cNvSpPr/>
            <p:nvPr/>
          </p:nvSpPr>
          <p:spPr>
            <a:xfrm>
              <a:off x="2972078" y="3930794"/>
              <a:ext cx="1582420" cy="847090"/>
            </a:xfrm>
            <a:custGeom>
              <a:avLst/>
              <a:gdLst/>
              <a:ahLst/>
              <a:cxnLst/>
              <a:rect l="l" t="t" r="r" b="b"/>
              <a:pathLst>
                <a:path w="1582420" h="847089">
                  <a:moveTo>
                    <a:pt x="0" y="211694"/>
                  </a:moveTo>
                  <a:lnTo>
                    <a:pt x="1158829" y="211694"/>
                  </a:lnTo>
                  <a:lnTo>
                    <a:pt x="1158829" y="0"/>
                  </a:lnTo>
                  <a:lnTo>
                    <a:pt x="1582215" y="423388"/>
                  </a:lnTo>
                  <a:lnTo>
                    <a:pt x="1158829" y="846775"/>
                  </a:lnTo>
                  <a:lnTo>
                    <a:pt x="1158829" y="635080"/>
                  </a:lnTo>
                  <a:lnTo>
                    <a:pt x="0" y="635080"/>
                  </a:lnTo>
                  <a:lnTo>
                    <a:pt x="0" y="211694"/>
                  </a:lnTo>
                  <a:close/>
                </a:path>
              </a:pathLst>
            </a:custGeom>
            <a:ln w="25400">
              <a:solidFill>
                <a:srgbClr val="FFFFFF"/>
              </a:solidFill>
            </a:ln>
          </p:spPr>
          <p:txBody>
            <a:bodyPr wrap="square" lIns="0" tIns="0" rIns="0" bIns="0" rtlCol="0"/>
            <a:lstStyle/>
            <a:p>
              <a:endParaRPr/>
            </a:p>
          </p:txBody>
        </p:sp>
      </p:grpSp>
      <p:sp>
        <p:nvSpPr>
          <p:cNvPr id="36" name="object 36"/>
          <p:cNvSpPr txBox="1"/>
          <p:nvPr/>
        </p:nvSpPr>
        <p:spPr>
          <a:xfrm>
            <a:off x="5832796" y="5012741"/>
            <a:ext cx="1027176" cy="384721"/>
          </a:xfrm>
          <a:prstGeom prst="rect">
            <a:avLst/>
          </a:prstGeom>
        </p:spPr>
        <p:txBody>
          <a:bodyPr vert="horz" wrap="square" lIns="0" tIns="15240" rIns="0" bIns="0" rtlCol="0">
            <a:spAutoFit/>
          </a:bodyPr>
          <a:lstStyle/>
          <a:p>
            <a:pPr marL="45720">
              <a:spcBef>
                <a:spcPts val="120"/>
              </a:spcBef>
            </a:pPr>
            <a:r>
              <a:rPr sz="2400" b="1" spc="-90" dirty="0">
                <a:solidFill>
                  <a:srgbClr val="FFFFFF"/>
                </a:solidFill>
                <a:latin typeface="Arial"/>
                <a:cs typeface="Arial"/>
              </a:rPr>
              <a:t>MAP</a:t>
            </a:r>
            <a:r>
              <a:rPr sz="2520" spc="-134" baseline="41666" dirty="0">
                <a:latin typeface="Arial"/>
                <a:cs typeface="Arial"/>
              </a:rPr>
              <a:t>a</a:t>
            </a:r>
            <a:r>
              <a:rPr sz="2520" spc="-18" baseline="41666" dirty="0">
                <a:latin typeface="Arial"/>
                <a:cs typeface="Arial"/>
              </a:rPr>
              <a:t> </a:t>
            </a:r>
            <a:r>
              <a:rPr sz="2520" spc="-90" baseline="41666" dirty="0">
                <a:latin typeface="Arial"/>
                <a:cs typeface="Arial"/>
              </a:rPr>
              <a:t>1</a:t>
            </a:r>
            <a:endParaRPr sz="2520" baseline="41666">
              <a:latin typeface="Arial"/>
              <a:cs typeface="Arial"/>
            </a:endParaRPr>
          </a:p>
        </p:txBody>
      </p:sp>
      <p:grpSp>
        <p:nvGrpSpPr>
          <p:cNvPr id="37" name="object 37"/>
          <p:cNvGrpSpPr/>
          <p:nvPr/>
        </p:nvGrpSpPr>
        <p:grpSpPr>
          <a:xfrm>
            <a:off x="7823605" y="4656124"/>
            <a:ext cx="3262884" cy="1188720"/>
            <a:chOff x="4995671" y="3880103"/>
            <a:chExt cx="2719070" cy="990600"/>
          </a:xfrm>
        </p:grpSpPr>
        <p:pic>
          <p:nvPicPr>
            <p:cNvPr id="38" name="object 38"/>
            <p:cNvPicPr/>
            <p:nvPr/>
          </p:nvPicPr>
          <p:blipFill>
            <a:blip r:embed="rId4" cstate="print"/>
            <a:stretch>
              <a:fillRect/>
            </a:stretch>
          </p:blipFill>
          <p:spPr>
            <a:xfrm>
              <a:off x="4995671" y="3880103"/>
              <a:ext cx="2718816" cy="990600"/>
            </a:xfrm>
            <a:prstGeom prst="rect">
              <a:avLst/>
            </a:prstGeom>
          </p:spPr>
        </p:pic>
        <p:pic>
          <p:nvPicPr>
            <p:cNvPr id="39" name="object 39"/>
            <p:cNvPicPr/>
            <p:nvPr/>
          </p:nvPicPr>
          <p:blipFill>
            <a:blip r:embed="rId5" cstate="print"/>
            <a:stretch>
              <a:fillRect/>
            </a:stretch>
          </p:blipFill>
          <p:spPr>
            <a:xfrm>
              <a:off x="5513831" y="4102607"/>
              <a:ext cx="1466088" cy="618744"/>
            </a:xfrm>
            <a:prstGeom prst="rect">
              <a:avLst/>
            </a:prstGeom>
          </p:spPr>
        </p:pic>
        <p:sp>
          <p:nvSpPr>
            <p:cNvPr id="40" name="object 40"/>
            <p:cNvSpPr/>
            <p:nvPr/>
          </p:nvSpPr>
          <p:spPr>
            <a:xfrm>
              <a:off x="5050434" y="3930794"/>
              <a:ext cx="2605405" cy="847090"/>
            </a:xfrm>
            <a:custGeom>
              <a:avLst/>
              <a:gdLst/>
              <a:ahLst/>
              <a:cxnLst/>
              <a:rect l="l" t="t" r="r" b="b"/>
              <a:pathLst>
                <a:path w="2605404" h="847089">
                  <a:moveTo>
                    <a:pt x="2181825" y="0"/>
                  </a:moveTo>
                  <a:lnTo>
                    <a:pt x="2181825" y="211693"/>
                  </a:lnTo>
                  <a:lnTo>
                    <a:pt x="0" y="211693"/>
                  </a:lnTo>
                  <a:lnTo>
                    <a:pt x="0" y="635081"/>
                  </a:lnTo>
                  <a:lnTo>
                    <a:pt x="2181825" y="635081"/>
                  </a:lnTo>
                  <a:lnTo>
                    <a:pt x="2181825" y="846775"/>
                  </a:lnTo>
                  <a:lnTo>
                    <a:pt x="2605211" y="423387"/>
                  </a:lnTo>
                  <a:lnTo>
                    <a:pt x="2181825" y="0"/>
                  </a:lnTo>
                  <a:close/>
                </a:path>
              </a:pathLst>
            </a:custGeom>
            <a:solidFill>
              <a:srgbClr val="832B2D">
                <a:alpha val="61178"/>
              </a:srgbClr>
            </a:solidFill>
          </p:spPr>
          <p:txBody>
            <a:bodyPr wrap="square" lIns="0" tIns="0" rIns="0" bIns="0" rtlCol="0"/>
            <a:lstStyle/>
            <a:p>
              <a:endParaRPr/>
            </a:p>
          </p:txBody>
        </p:sp>
        <p:sp>
          <p:nvSpPr>
            <p:cNvPr id="41" name="object 41"/>
            <p:cNvSpPr/>
            <p:nvPr/>
          </p:nvSpPr>
          <p:spPr>
            <a:xfrm>
              <a:off x="5050434" y="3930794"/>
              <a:ext cx="2605405" cy="847090"/>
            </a:xfrm>
            <a:custGeom>
              <a:avLst/>
              <a:gdLst/>
              <a:ahLst/>
              <a:cxnLst/>
              <a:rect l="l" t="t" r="r" b="b"/>
              <a:pathLst>
                <a:path w="2605404" h="847089">
                  <a:moveTo>
                    <a:pt x="0" y="211693"/>
                  </a:moveTo>
                  <a:lnTo>
                    <a:pt x="2181826" y="211693"/>
                  </a:lnTo>
                  <a:lnTo>
                    <a:pt x="2181826" y="0"/>
                  </a:lnTo>
                  <a:lnTo>
                    <a:pt x="2605213" y="423387"/>
                  </a:lnTo>
                  <a:lnTo>
                    <a:pt x="2181826" y="846775"/>
                  </a:lnTo>
                  <a:lnTo>
                    <a:pt x="2181826" y="635081"/>
                  </a:lnTo>
                  <a:lnTo>
                    <a:pt x="0" y="635081"/>
                  </a:lnTo>
                  <a:lnTo>
                    <a:pt x="0" y="211693"/>
                  </a:lnTo>
                  <a:close/>
                </a:path>
              </a:pathLst>
            </a:custGeom>
            <a:ln w="25400">
              <a:solidFill>
                <a:srgbClr val="FFFFFF"/>
              </a:solidFill>
            </a:ln>
          </p:spPr>
          <p:txBody>
            <a:bodyPr wrap="square" lIns="0" tIns="0" rIns="0" bIns="0" rtlCol="0"/>
            <a:lstStyle/>
            <a:p>
              <a:endParaRPr/>
            </a:p>
          </p:txBody>
        </p:sp>
      </p:grpSp>
      <p:sp>
        <p:nvSpPr>
          <p:cNvPr id="42" name="object 42"/>
          <p:cNvSpPr txBox="1"/>
          <p:nvPr/>
        </p:nvSpPr>
        <p:spPr>
          <a:xfrm>
            <a:off x="8409584" y="4855464"/>
            <a:ext cx="1608582" cy="384721"/>
          </a:xfrm>
          <a:prstGeom prst="rect">
            <a:avLst/>
          </a:prstGeom>
        </p:spPr>
        <p:txBody>
          <a:bodyPr vert="horz" wrap="square" lIns="0" tIns="15240" rIns="0" bIns="0" rtlCol="0">
            <a:spAutoFit/>
          </a:bodyPr>
          <a:lstStyle/>
          <a:p>
            <a:pPr marL="45720">
              <a:spcBef>
                <a:spcPts val="120"/>
              </a:spcBef>
            </a:pPr>
            <a:r>
              <a:rPr sz="1680" spc="-18" dirty="0">
                <a:latin typeface="Arial"/>
                <a:cs typeface="Arial"/>
              </a:rPr>
              <a:t>a</a:t>
            </a:r>
            <a:r>
              <a:rPr sz="1680" spc="-114" dirty="0">
                <a:latin typeface="Arial"/>
                <a:cs typeface="Arial"/>
              </a:rPr>
              <a:t>b</a:t>
            </a:r>
            <a:r>
              <a:rPr sz="3600" b="1" spc="-2510" baseline="-29166" dirty="0">
                <a:solidFill>
                  <a:srgbClr val="FFFFFF"/>
                </a:solidFill>
                <a:latin typeface="Arial"/>
                <a:cs typeface="Arial"/>
              </a:rPr>
              <a:t>R</a:t>
            </a:r>
            <a:r>
              <a:rPr sz="1680" spc="-18" dirty="0">
                <a:latin typeface="Arial"/>
                <a:cs typeface="Arial"/>
              </a:rPr>
              <a:t>a</a:t>
            </a:r>
            <a:r>
              <a:rPr sz="1680" spc="-234" dirty="0">
                <a:latin typeface="Arial"/>
                <a:cs typeface="Arial"/>
              </a:rPr>
              <a:t>n</a:t>
            </a:r>
            <a:r>
              <a:rPr sz="3600" b="1" spc="-2132" baseline="-29166" dirty="0">
                <a:solidFill>
                  <a:srgbClr val="FFFFFF"/>
                </a:solidFill>
                <a:latin typeface="Arial"/>
                <a:cs typeface="Arial"/>
              </a:rPr>
              <a:t>E</a:t>
            </a:r>
            <a:r>
              <a:rPr sz="1680" spc="-18" dirty="0">
                <a:latin typeface="Arial"/>
                <a:cs typeface="Arial"/>
              </a:rPr>
              <a:t>d</a:t>
            </a:r>
            <a:r>
              <a:rPr sz="1680" spc="-486" dirty="0">
                <a:latin typeface="Arial"/>
                <a:cs typeface="Arial"/>
              </a:rPr>
              <a:t>o</a:t>
            </a:r>
            <a:r>
              <a:rPr sz="3600" b="1" spc="-1944" baseline="-29166" dirty="0">
                <a:solidFill>
                  <a:srgbClr val="FFFFFF"/>
                </a:solidFill>
                <a:latin typeface="Arial"/>
                <a:cs typeface="Arial"/>
              </a:rPr>
              <a:t>D</a:t>
            </a:r>
            <a:r>
              <a:rPr sz="1680" spc="-18" dirty="0">
                <a:latin typeface="Arial"/>
                <a:cs typeface="Arial"/>
              </a:rPr>
              <a:t>n</a:t>
            </a:r>
            <a:r>
              <a:rPr sz="1680" spc="-606" dirty="0">
                <a:latin typeface="Arial"/>
                <a:cs typeface="Arial"/>
              </a:rPr>
              <a:t>e</a:t>
            </a:r>
            <a:r>
              <a:rPr sz="3600" b="1" spc="-1754" baseline="-29166" dirty="0">
                <a:solidFill>
                  <a:srgbClr val="FFFFFF"/>
                </a:solidFill>
                <a:latin typeface="Arial"/>
                <a:cs typeface="Arial"/>
              </a:rPr>
              <a:t>U</a:t>
            </a:r>
            <a:r>
              <a:rPr sz="1680" spc="-12" dirty="0">
                <a:latin typeface="Arial"/>
                <a:cs typeface="Arial"/>
              </a:rPr>
              <a:t>d</a:t>
            </a:r>
            <a:r>
              <a:rPr sz="1680" spc="-210" dirty="0">
                <a:latin typeface="Arial"/>
                <a:cs typeface="Arial"/>
              </a:rPr>
              <a:t> </a:t>
            </a:r>
            <a:r>
              <a:rPr sz="3600" b="1" spc="-2267" baseline="-29166" dirty="0">
                <a:solidFill>
                  <a:srgbClr val="FFFFFF"/>
                </a:solidFill>
                <a:latin typeface="Arial"/>
                <a:cs typeface="Arial"/>
              </a:rPr>
              <a:t>C</a:t>
            </a:r>
            <a:r>
              <a:rPr sz="1680" dirty="0">
                <a:latin typeface="Arial"/>
                <a:cs typeface="Arial"/>
              </a:rPr>
              <a:t>1</a:t>
            </a:r>
            <a:r>
              <a:rPr sz="1680" spc="204" dirty="0">
                <a:latin typeface="Arial"/>
                <a:cs typeface="Arial"/>
              </a:rPr>
              <a:t> </a:t>
            </a:r>
            <a:r>
              <a:rPr sz="3600" b="1" spc="-90" baseline="-29166" dirty="0">
                <a:solidFill>
                  <a:srgbClr val="FFFFFF"/>
                </a:solidFill>
                <a:latin typeface="Arial"/>
                <a:cs typeface="Arial"/>
              </a:rPr>
              <a:t>E</a:t>
            </a:r>
            <a:endParaRPr sz="3600" baseline="-29166">
              <a:latin typeface="Arial"/>
              <a:cs typeface="Arial"/>
            </a:endParaRPr>
          </a:p>
        </p:txBody>
      </p:sp>
      <p:sp>
        <p:nvSpPr>
          <p:cNvPr id="43" name="TextBox 42">
            <a:extLst>
              <a:ext uri="{FF2B5EF4-FFF2-40B4-BE49-F238E27FC236}">
                <a16:creationId xmlns:a16="http://schemas.microsoft.com/office/drawing/2014/main" id="{FB510194-90A8-E2B4-02B7-D4A52DCB7465}"/>
              </a:ext>
            </a:extLst>
          </p:cNvPr>
          <p:cNvSpPr txBox="1"/>
          <p:nvPr/>
        </p:nvSpPr>
        <p:spPr>
          <a:xfrm>
            <a:off x="457200" y="7620000"/>
            <a:ext cx="312906" cy="369332"/>
          </a:xfrm>
          <a:prstGeom prst="rect">
            <a:avLst/>
          </a:prstGeom>
          <a:noFill/>
        </p:spPr>
        <p:txBody>
          <a:bodyPr wrap="none" rtlCol="0">
            <a:spAutoFit/>
          </a:bodyPr>
          <a:lstStyle/>
          <a:p>
            <a:fld id="{D6921B60-5932-4444-96F9-C59B9A75E9CC}" type="slidenum">
              <a:rPr lang="en-IN" smtClean="0"/>
              <a:t>35</a:t>
            </a:fld>
            <a:endParaRPr lang="en-IN"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Content Placeholder 2"/>
          <p:cNvSpPr>
            <a:spLocks noGrp="1"/>
          </p:cNvSpPr>
          <p:nvPr>
            <p:ph idx="1"/>
          </p:nvPr>
        </p:nvSpPr>
        <p:spPr>
          <a:xfrm>
            <a:off x="1859280" y="1676401"/>
            <a:ext cx="10668000" cy="4953000"/>
          </a:xfrm>
        </p:spPr>
        <p:txBody>
          <a:bodyPr/>
          <a:lstStyle/>
          <a:p>
            <a:pPr marL="489834" indent="-489834" defTabSz="1306221">
              <a:lnSpc>
                <a:spcPct val="150000"/>
              </a:lnSpc>
              <a:buFont typeface="Wingdings" pitchFamily="2" charset="2"/>
              <a:buChar char="Ø"/>
              <a:defRPr/>
            </a:pPr>
            <a:r>
              <a:rPr lang="en-US" altLang="en-US" sz="2900" dirty="0"/>
              <a:t>Hadoop cluster</a:t>
            </a:r>
          </a:p>
          <a:p>
            <a:pPr marL="489834" indent="-489834" defTabSz="1306221">
              <a:lnSpc>
                <a:spcPct val="150000"/>
              </a:lnSpc>
              <a:buFont typeface="Wingdings" pitchFamily="2" charset="2"/>
              <a:buChar char="Ø"/>
              <a:defRPr/>
            </a:pPr>
            <a:r>
              <a:rPr lang="en-US" altLang="en-US" sz="2900" dirty="0"/>
              <a:t>HDFS can read/write data with performance of 1TB/second</a:t>
            </a:r>
          </a:p>
          <a:p>
            <a:pPr marL="489834" indent="-489834" defTabSz="1306221">
              <a:lnSpc>
                <a:spcPct val="150000"/>
              </a:lnSpc>
              <a:buFont typeface="Wingdings" pitchFamily="2" charset="2"/>
              <a:buChar char="Ø"/>
              <a:defRPr/>
            </a:pPr>
            <a:r>
              <a:rPr lang="en-US" altLang="en-US" sz="2900" dirty="0"/>
              <a:t>Written block by block</a:t>
            </a:r>
          </a:p>
          <a:p>
            <a:pPr marL="489834" indent="-489834" defTabSz="1306221">
              <a:lnSpc>
                <a:spcPct val="150000"/>
              </a:lnSpc>
              <a:buFont typeface="Wingdings" pitchFamily="2" charset="2"/>
              <a:buChar char="Ø"/>
              <a:defRPr/>
            </a:pPr>
            <a:r>
              <a:rPr lang="en-US" altLang="en-US" sz="2900" dirty="0"/>
              <a:t>HDFS Block size = 128 MB</a:t>
            </a:r>
          </a:p>
          <a:p>
            <a:pPr marL="489834" indent="-489834" defTabSz="1306221">
              <a:lnSpc>
                <a:spcPct val="150000"/>
              </a:lnSpc>
              <a:buFont typeface="Wingdings" pitchFamily="2" charset="2"/>
              <a:buChar char="Ø"/>
              <a:defRPr/>
            </a:pPr>
            <a:r>
              <a:rPr lang="en-US" altLang="en-US" sz="2900" dirty="0"/>
              <a:t>HDFS on top of local file system</a:t>
            </a:r>
          </a:p>
          <a:p>
            <a:pPr marL="489834" indent="-489834" defTabSz="1306221">
              <a:lnSpc>
                <a:spcPct val="150000"/>
              </a:lnSpc>
              <a:buFont typeface="Wingdings" pitchFamily="2" charset="2"/>
              <a:buChar char="Ø"/>
              <a:defRPr/>
            </a:pPr>
            <a:r>
              <a:rPr lang="en-US" altLang="en-US" sz="2900" dirty="0"/>
              <a:t>Use Hadoop commands for your request to go to HDFS</a:t>
            </a:r>
          </a:p>
        </p:txBody>
      </p:sp>
      <p:sp>
        <p:nvSpPr>
          <p:cNvPr id="4" name="Title 3">
            <a:extLst>
              <a:ext uri="{FF2B5EF4-FFF2-40B4-BE49-F238E27FC236}">
                <a16:creationId xmlns:a16="http://schemas.microsoft.com/office/drawing/2014/main" id="{2B2AA62F-B365-D299-D454-6726EC2BD302}"/>
              </a:ext>
            </a:extLst>
          </p:cNvPr>
          <p:cNvSpPr>
            <a:spLocks noGrp="1"/>
          </p:cNvSpPr>
          <p:nvPr>
            <p:ph type="title"/>
          </p:nvPr>
        </p:nvSpPr>
        <p:spPr/>
        <p:txBody>
          <a:bodyPr/>
          <a:lstStyle/>
          <a:p>
            <a:r>
              <a:rPr lang="en-IN" dirty="0"/>
              <a:t>Hadoop details</a:t>
            </a:r>
          </a:p>
        </p:txBody>
      </p:sp>
      <p:sp>
        <p:nvSpPr>
          <p:cNvPr id="2" name="TextBox 1">
            <a:extLst>
              <a:ext uri="{FF2B5EF4-FFF2-40B4-BE49-F238E27FC236}">
                <a16:creationId xmlns:a16="http://schemas.microsoft.com/office/drawing/2014/main" id="{E5962FF4-5C2E-7253-41BE-59A042F46C80}"/>
              </a:ext>
            </a:extLst>
          </p:cNvPr>
          <p:cNvSpPr txBox="1"/>
          <p:nvPr/>
        </p:nvSpPr>
        <p:spPr>
          <a:xfrm>
            <a:off x="457200" y="7620000"/>
            <a:ext cx="312906" cy="369332"/>
          </a:xfrm>
          <a:prstGeom prst="rect">
            <a:avLst/>
          </a:prstGeom>
          <a:noFill/>
        </p:spPr>
        <p:txBody>
          <a:bodyPr wrap="none" rtlCol="0">
            <a:spAutoFit/>
          </a:bodyPr>
          <a:lstStyle/>
          <a:p>
            <a:fld id="{D6921B60-5932-4444-96F9-C59B9A75E9CC}" type="slidenum">
              <a:rPr lang="en-IN" smtClean="0"/>
              <a:t>36</a:t>
            </a:fld>
            <a:endParaRPr lang="en-IN" dirty="0"/>
          </a:p>
        </p:txBody>
      </p:sp>
    </p:spTree>
    <p:extLst>
      <p:ext uri="{BB962C8B-B14F-4D97-AF65-F5344CB8AC3E}">
        <p14:creationId xmlns:p14="http://schemas.microsoft.com/office/powerpoint/2010/main" val="3987049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animEffect transition="in" filter="fade">
                                      <p:cBhvr>
                                        <p:cTn id="7" dur="1000"/>
                                        <p:tgtEl>
                                          <p:spTgt spid="16387">
                                            <p:txEl>
                                              <p:pRg st="0" end="0"/>
                                            </p:txEl>
                                          </p:spTgt>
                                        </p:tgtEl>
                                      </p:cBhvr>
                                    </p:animEffect>
                                    <p:anim calcmode="lin" valueType="num">
                                      <p:cBhvr>
                                        <p:cTn id="8" dur="1000" fill="hold"/>
                                        <p:tgtEl>
                                          <p:spTgt spid="1638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38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387">
                                            <p:txEl>
                                              <p:pRg st="1" end="1"/>
                                            </p:txEl>
                                          </p:spTgt>
                                        </p:tgtEl>
                                        <p:attrNameLst>
                                          <p:attrName>style.visibility</p:attrName>
                                        </p:attrNameLst>
                                      </p:cBhvr>
                                      <p:to>
                                        <p:strVal val="visible"/>
                                      </p:to>
                                    </p:set>
                                    <p:animEffect transition="in" filter="fade">
                                      <p:cBhvr>
                                        <p:cTn id="14" dur="1000"/>
                                        <p:tgtEl>
                                          <p:spTgt spid="16387">
                                            <p:txEl>
                                              <p:pRg st="1" end="1"/>
                                            </p:txEl>
                                          </p:spTgt>
                                        </p:tgtEl>
                                      </p:cBhvr>
                                    </p:animEffect>
                                    <p:anim calcmode="lin" valueType="num">
                                      <p:cBhvr>
                                        <p:cTn id="15" dur="1000" fill="hold"/>
                                        <p:tgtEl>
                                          <p:spTgt spid="1638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638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387">
                                            <p:txEl>
                                              <p:pRg st="2" end="2"/>
                                            </p:txEl>
                                          </p:spTgt>
                                        </p:tgtEl>
                                        <p:attrNameLst>
                                          <p:attrName>style.visibility</p:attrName>
                                        </p:attrNameLst>
                                      </p:cBhvr>
                                      <p:to>
                                        <p:strVal val="visible"/>
                                      </p:to>
                                    </p:set>
                                    <p:animEffect transition="in" filter="fade">
                                      <p:cBhvr>
                                        <p:cTn id="21" dur="1000"/>
                                        <p:tgtEl>
                                          <p:spTgt spid="16387">
                                            <p:txEl>
                                              <p:pRg st="2" end="2"/>
                                            </p:txEl>
                                          </p:spTgt>
                                        </p:tgtEl>
                                      </p:cBhvr>
                                    </p:animEffect>
                                    <p:anim calcmode="lin" valueType="num">
                                      <p:cBhvr>
                                        <p:cTn id="22" dur="1000" fill="hold"/>
                                        <p:tgtEl>
                                          <p:spTgt spid="1638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638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6387">
                                            <p:txEl>
                                              <p:pRg st="3" end="3"/>
                                            </p:txEl>
                                          </p:spTgt>
                                        </p:tgtEl>
                                        <p:attrNameLst>
                                          <p:attrName>style.visibility</p:attrName>
                                        </p:attrNameLst>
                                      </p:cBhvr>
                                      <p:to>
                                        <p:strVal val="visible"/>
                                      </p:to>
                                    </p:set>
                                    <p:animEffect transition="in" filter="fade">
                                      <p:cBhvr>
                                        <p:cTn id="28" dur="1000"/>
                                        <p:tgtEl>
                                          <p:spTgt spid="16387">
                                            <p:txEl>
                                              <p:pRg st="3" end="3"/>
                                            </p:txEl>
                                          </p:spTgt>
                                        </p:tgtEl>
                                      </p:cBhvr>
                                    </p:animEffect>
                                    <p:anim calcmode="lin" valueType="num">
                                      <p:cBhvr>
                                        <p:cTn id="29" dur="1000" fill="hold"/>
                                        <p:tgtEl>
                                          <p:spTgt spid="1638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638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6387">
                                            <p:txEl>
                                              <p:pRg st="4" end="4"/>
                                            </p:txEl>
                                          </p:spTgt>
                                        </p:tgtEl>
                                        <p:attrNameLst>
                                          <p:attrName>style.visibility</p:attrName>
                                        </p:attrNameLst>
                                      </p:cBhvr>
                                      <p:to>
                                        <p:strVal val="visible"/>
                                      </p:to>
                                    </p:set>
                                    <p:animEffect transition="in" filter="fade">
                                      <p:cBhvr>
                                        <p:cTn id="35" dur="1000"/>
                                        <p:tgtEl>
                                          <p:spTgt spid="16387">
                                            <p:txEl>
                                              <p:pRg st="4" end="4"/>
                                            </p:txEl>
                                          </p:spTgt>
                                        </p:tgtEl>
                                      </p:cBhvr>
                                    </p:animEffect>
                                    <p:anim calcmode="lin" valueType="num">
                                      <p:cBhvr>
                                        <p:cTn id="36" dur="1000" fill="hold"/>
                                        <p:tgtEl>
                                          <p:spTgt spid="16387">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638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6387">
                                            <p:txEl>
                                              <p:pRg st="5" end="5"/>
                                            </p:txEl>
                                          </p:spTgt>
                                        </p:tgtEl>
                                        <p:attrNameLst>
                                          <p:attrName>style.visibility</p:attrName>
                                        </p:attrNameLst>
                                      </p:cBhvr>
                                      <p:to>
                                        <p:strVal val="visible"/>
                                      </p:to>
                                    </p:set>
                                    <p:animEffect transition="in" filter="fade">
                                      <p:cBhvr>
                                        <p:cTn id="42" dur="1000"/>
                                        <p:tgtEl>
                                          <p:spTgt spid="16387">
                                            <p:txEl>
                                              <p:pRg st="5" end="5"/>
                                            </p:txEl>
                                          </p:spTgt>
                                        </p:tgtEl>
                                      </p:cBhvr>
                                    </p:animEffect>
                                    <p:anim calcmode="lin" valueType="num">
                                      <p:cBhvr>
                                        <p:cTn id="43" dur="1000" fill="hold"/>
                                        <p:tgtEl>
                                          <p:spTgt spid="16387">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6387">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731520" y="152401"/>
            <a:ext cx="13167360" cy="1030504"/>
          </a:xfrm>
        </p:spPr>
        <p:txBody>
          <a:bodyPr/>
          <a:lstStyle/>
          <a:p>
            <a:r>
              <a:rPr lang="en-US" dirty="0"/>
              <a:t>Summary</a:t>
            </a:r>
          </a:p>
        </p:txBody>
      </p:sp>
      <p:sp>
        <p:nvSpPr>
          <p:cNvPr id="3" name="Content Placeholder 2"/>
          <p:cNvSpPr>
            <a:spLocks noGrp="1"/>
          </p:cNvSpPr>
          <p:nvPr>
            <p:ph idx="1"/>
          </p:nvPr>
        </p:nvSpPr>
        <p:spPr>
          <a:xfrm>
            <a:off x="1066800" y="1981200"/>
            <a:ext cx="11993880" cy="3733801"/>
          </a:xfrm>
        </p:spPr>
        <p:txBody>
          <a:bodyPr>
            <a:normAutofit/>
          </a:bodyPr>
          <a:lstStyle/>
          <a:p>
            <a:r>
              <a:rPr lang="en-US" sz="3200" b="0" dirty="0"/>
              <a:t>IDC predicts that the Global Data will grow from 33 Zettabytes (ZB) in 2018 to 175 ZB by 2025.</a:t>
            </a:r>
            <a:endParaRPr lang="en-US" sz="3200" dirty="0"/>
          </a:p>
          <a:p>
            <a:r>
              <a:rPr lang="en-US" sz="3200" b="0" dirty="0"/>
              <a:t>Hadoop handles huge volumes of data efficiently</a:t>
            </a:r>
          </a:p>
          <a:p>
            <a:r>
              <a:rPr lang="en-US" sz="3200" b="0" dirty="0"/>
              <a:t>Hadoop uses the power of distributed computing</a:t>
            </a:r>
          </a:p>
          <a:p>
            <a:r>
              <a:rPr lang="en-US" sz="3200" b="0" dirty="0"/>
              <a:t>HDFS, Yarn, MapReduce, Hive are main components of Hadoop</a:t>
            </a:r>
          </a:p>
          <a:p>
            <a:r>
              <a:rPr lang="en-US" sz="3200" b="0" dirty="0"/>
              <a:t>It is highly fault tolerant, reliable &amp; available</a:t>
            </a:r>
          </a:p>
        </p:txBody>
      </p:sp>
      <p:sp>
        <p:nvSpPr>
          <p:cNvPr id="2" name="TextBox 1">
            <a:extLst>
              <a:ext uri="{FF2B5EF4-FFF2-40B4-BE49-F238E27FC236}">
                <a16:creationId xmlns:a16="http://schemas.microsoft.com/office/drawing/2014/main" id="{7EAA6EA6-6C31-4403-685A-D8F80287F008}"/>
              </a:ext>
            </a:extLst>
          </p:cNvPr>
          <p:cNvSpPr txBox="1"/>
          <p:nvPr/>
        </p:nvSpPr>
        <p:spPr>
          <a:xfrm>
            <a:off x="457200" y="7620000"/>
            <a:ext cx="312906" cy="369332"/>
          </a:xfrm>
          <a:prstGeom prst="rect">
            <a:avLst/>
          </a:prstGeom>
          <a:noFill/>
        </p:spPr>
        <p:txBody>
          <a:bodyPr wrap="none" rtlCol="0">
            <a:spAutoFit/>
          </a:bodyPr>
          <a:lstStyle/>
          <a:p>
            <a:fld id="{D6921B60-5932-4444-96F9-C59B9A75E9CC}" type="slidenum">
              <a:rPr lang="en-IN" smtClean="0"/>
              <a:t>37</a:t>
            </a:fld>
            <a:endParaRPr lang="en-IN" dirty="0"/>
          </a:p>
        </p:txBody>
      </p:sp>
    </p:spTree>
    <p:extLst>
      <p:ext uri="{BB962C8B-B14F-4D97-AF65-F5344CB8AC3E}">
        <p14:creationId xmlns:p14="http://schemas.microsoft.com/office/powerpoint/2010/main" val="854093420"/>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defTabSz="856939">
              <a:defRPr/>
            </a:pPr>
            <a:r>
              <a:rPr lang="en-IN" dirty="0"/>
              <a:t>MapReduce programming </a:t>
            </a:r>
            <a:r>
              <a:rPr lang="en-US" altLang="en-US" sz="7200" dirty="0">
                <a:latin typeface="+mn-lt"/>
                <a:ea typeface="+mn-ea"/>
                <a:cs typeface="+mn-cs"/>
              </a:rPr>
              <a:t>– part II</a:t>
            </a:r>
          </a:p>
        </p:txBody>
      </p:sp>
      <p:pic>
        <p:nvPicPr>
          <p:cNvPr id="5" name="Picture 4" descr="E:\Images\elephant_sq - Copy.png"/>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21693" y="4655108"/>
            <a:ext cx="3041626" cy="267856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2E9943A-2428-7C8F-681C-DBA6574569E5}"/>
              </a:ext>
            </a:extLst>
          </p:cNvPr>
          <p:cNvSpPr txBox="1"/>
          <p:nvPr/>
        </p:nvSpPr>
        <p:spPr>
          <a:xfrm>
            <a:off x="457200" y="7631668"/>
            <a:ext cx="312906" cy="369332"/>
          </a:xfrm>
          <a:prstGeom prst="rect">
            <a:avLst/>
          </a:prstGeom>
          <a:noFill/>
        </p:spPr>
        <p:txBody>
          <a:bodyPr wrap="none" rtlCol="0">
            <a:spAutoFit/>
          </a:bodyPr>
          <a:lstStyle/>
          <a:p>
            <a:fld id="{D6921B60-5932-4444-96F9-C59B9A75E9CC}" type="slidenum">
              <a:rPr lang="en-IN" smtClean="0"/>
              <a:t>38</a:t>
            </a:fld>
            <a:endParaRPr lang="en-IN" dirty="0"/>
          </a:p>
        </p:txBody>
      </p:sp>
    </p:spTree>
    <p:extLst>
      <p:ext uri="{BB962C8B-B14F-4D97-AF65-F5344CB8AC3E}">
        <p14:creationId xmlns:p14="http://schemas.microsoft.com/office/powerpoint/2010/main" val="1932891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fltVal val="0"/>
                                          </p:val>
                                        </p:tav>
                                        <p:tav tm="100000">
                                          <p:val>
                                            <p:strVal val="#ppt_w"/>
                                          </p:val>
                                        </p:tav>
                                      </p:tavLst>
                                    </p:anim>
                                    <p:anim calcmode="lin" valueType="num">
                                      <p:cBhvr>
                                        <p:cTn id="13" dur="1000" fill="hold"/>
                                        <p:tgtEl>
                                          <p:spTgt spid="5"/>
                                        </p:tgtEl>
                                        <p:attrNameLst>
                                          <p:attrName>ppt_h</p:attrName>
                                        </p:attrNameLst>
                                      </p:cBhvr>
                                      <p:tavLst>
                                        <p:tav tm="0">
                                          <p:val>
                                            <p:fltVal val="0"/>
                                          </p:val>
                                        </p:tav>
                                        <p:tav tm="100000">
                                          <p:val>
                                            <p:strVal val="#ppt_h"/>
                                          </p:val>
                                        </p:tav>
                                      </p:tavLst>
                                    </p:anim>
                                    <p:animEffect transition="in" filter="fade">
                                      <p:cBhvr>
                                        <p:cTn id="14"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21" y="280193"/>
            <a:ext cx="13162967" cy="770196"/>
          </a:xfrm>
        </p:spPr>
        <p:txBody>
          <a:bodyPr>
            <a:normAutofit fontScale="90000"/>
          </a:bodyPr>
          <a:lstStyle/>
          <a:p>
            <a:r>
              <a:rPr lang="en-US" sz="4800" dirty="0"/>
              <a:t>HDFS Architecture</a:t>
            </a:r>
          </a:p>
        </p:txBody>
      </p:sp>
      <p:pic>
        <p:nvPicPr>
          <p:cNvPr id="101" name="Content Placeholder 100"/>
          <p:cNvPicPr>
            <a:picLocks noGrp="1" noChangeAspect="1"/>
          </p:cNvPicPr>
          <p:nvPr>
            <p:ph idx="1"/>
          </p:nvPr>
        </p:nvPicPr>
        <p:blipFill>
          <a:blip r:embed="rId3"/>
          <a:stretch>
            <a:fillRect/>
          </a:stretch>
        </p:blipFill>
        <p:spPr>
          <a:xfrm>
            <a:off x="2382158" y="1302434"/>
            <a:ext cx="9962242" cy="6065520"/>
          </a:xfrm>
          <a:prstGeom prst="rect">
            <a:avLst/>
          </a:prstGeom>
        </p:spPr>
      </p:pic>
      <p:sp>
        <p:nvSpPr>
          <p:cNvPr id="3" name="TextBox 2">
            <a:extLst>
              <a:ext uri="{FF2B5EF4-FFF2-40B4-BE49-F238E27FC236}">
                <a16:creationId xmlns:a16="http://schemas.microsoft.com/office/drawing/2014/main" id="{21F05520-5C64-D933-DDFD-6786362B09C3}"/>
              </a:ext>
            </a:extLst>
          </p:cNvPr>
          <p:cNvSpPr txBox="1"/>
          <p:nvPr/>
        </p:nvSpPr>
        <p:spPr>
          <a:xfrm>
            <a:off x="457200" y="7620000"/>
            <a:ext cx="312906" cy="369332"/>
          </a:xfrm>
          <a:prstGeom prst="rect">
            <a:avLst/>
          </a:prstGeom>
          <a:noFill/>
        </p:spPr>
        <p:txBody>
          <a:bodyPr wrap="none" rtlCol="0">
            <a:spAutoFit/>
          </a:bodyPr>
          <a:lstStyle/>
          <a:p>
            <a:fld id="{D6921B60-5932-4444-96F9-C59B9A75E9CC}" type="slidenum">
              <a:rPr lang="en-IN" smtClean="0"/>
              <a:t>39</a:t>
            </a:fld>
            <a:endParaRPr lang="en-IN" dirty="0"/>
          </a:p>
        </p:txBody>
      </p:sp>
    </p:spTree>
    <p:extLst>
      <p:ext uri="{BB962C8B-B14F-4D97-AF65-F5344CB8AC3E}">
        <p14:creationId xmlns:p14="http://schemas.microsoft.com/office/powerpoint/2010/main" val="1621826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082B3D6-7BC7-1C28-D10D-0A6D811985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914400"/>
            <a:ext cx="9715500" cy="6829425"/>
          </a:xfrm>
          <a:prstGeom prst="rect">
            <a:avLst/>
          </a:prstGeom>
        </p:spPr>
      </p:pic>
      <p:sp>
        <p:nvSpPr>
          <p:cNvPr id="2" name="TextBox 1">
            <a:extLst>
              <a:ext uri="{FF2B5EF4-FFF2-40B4-BE49-F238E27FC236}">
                <a16:creationId xmlns:a16="http://schemas.microsoft.com/office/drawing/2014/main" id="{4EB96B8B-9F95-A906-00F4-7C0827020794}"/>
              </a:ext>
            </a:extLst>
          </p:cNvPr>
          <p:cNvSpPr txBox="1"/>
          <p:nvPr/>
        </p:nvSpPr>
        <p:spPr>
          <a:xfrm>
            <a:off x="457200" y="7620000"/>
            <a:ext cx="312906" cy="369332"/>
          </a:xfrm>
          <a:prstGeom prst="rect">
            <a:avLst/>
          </a:prstGeom>
          <a:noFill/>
        </p:spPr>
        <p:txBody>
          <a:bodyPr wrap="none" rtlCol="0">
            <a:spAutoFit/>
          </a:bodyPr>
          <a:lstStyle/>
          <a:p>
            <a:fld id="{D6921B60-5932-4444-96F9-C59B9A75E9CC}" type="slidenum">
              <a:rPr lang="en-IN" smtClean="0"/>
              <a:t>4</a:t>
            </a:fld>
            <a:endParaRPr lang="en-IN" dirty="0"/>
          </a:p>
        </p:txBody>
      </p:sp>
    </p:spTree>
    <p:extLst>
      <p:ext uri="{BB962C8B-B14F-4D97-AF65-F5344CB8AC3E}">
        <p14:creationId xmlns:p14="http://schemas.microsoft.com/office/powerpoint/2010/main" val="277694302"/>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946CDF4-BC58-76AE-9C6B-F46FF413287D}"/>
              </a:ext>
            </a:extLst>
          </p:cNvPr>
          <p:cNvPicPr>
            <a:picLocks noChangeAspect="1"/>
          </p:cNvPicPr>
          <p:nvPr/>
        </p:nvPicPr>
        <p:blipFill>
          <a:blip r:embed="rId2"/>
          <a:stretch>
            <a:fillRect/>
          </a:stretch>
        </p:blipFill>
        <p:spPr>
          <a:xfrm>
            <a:off x="3699" y="0"/>
            <a:ext cx="14626701" cy="8229600"/>
          </a:xfrm>
          <a:prstGeom prst="rect">
            <a:avLst/>
          </a:prstGeom>
        </p:spPr>
      </p:pic>
      <p:sp>
        <p:nvSpPr>
          <p:cNvPr id="4" name="Title 3">
            <a:extLst>
              <a:ext uri="{FF2B5EF4-FFF2-40B4-BE49-F238E27FC236}">
                <a16:creationId xmlns:a16="http://schemas.microsoft.com/office/drawing/2014/main" id="{2B2AA62F-B365-D299-D454-6726EC2BD302}"/>
              </a:ext>
            </a:extLst>
          </p:cNvPr>
          <p:cNvSpPr>
            <a:spLocks noGrp="1"/>
          </p:cNvSpPr>
          <p:nvPr>
            <p:ph type="title"/>
          </p:nvPr>
        </p:nvSpPr>
        <p:spPr/>
        <p:txBody>
          <a:bodyPr/>
          <a:lstStyle/>
          <a:p>
            <a:r>
              <a:rPr lang="en-IN" dirty="0"/>
              <a:t>HDFS concepts</a:t>
            </a:r>
          </a:p>
        </p:txBody>
      </p:sp>
      <p:sp>
        <p:nvSpPr>
          <p:cNvPr id="8" name="TextBox 7">
            <a:extLst>
              <a:ext uri="{FF2B5EF4-FFF2-40B4-BE49-F238E27FC236}">
                <a16:creationId xmlns:a16="http://schemas.microsoft.com/office/drawing/2014/main" id="{FF2ABC5D-3B8B-4E7A-88B2-D19F4A70B9E8}"/>
              </a:ext>
            </a:extLst>
          </p:cNvPr>
          <p:cNvSpPr txBox="1"/>
          <p:nvPr/>
        </p:nvSpPr>
        <p:spPr>
          <a:xfrm>
            <a:off x="7543800" y="7851390"/>
            <a:ext cx="7403976" cy="369332"/>
          </a:xfrm>
          <a:prstGeom prst="rect">
            <a:avLst/>
          </a:prstGeom>
          <a:noFill/>
        </p:spPr>
        <p:txBody>
          <a:bodyPr wrap="square">
            <a:spAutoFit/>
          </a:bodyPr>
          <a:lstStyle/>
          <a:p>
            <a:r>
              <a:rPr lang="en-IN" dirty="0"/>
              <a:t>https://www.youtube.com/watch?v=nRX4_3qf3rc</a:t>
            </a:r>
          </a:p>
        </p:txBody>
      </p:sp>
      <p:sp>
        <p:nvSpPr>
          <p:cNvPr id="2" name="TextBox 1">
            <a:extLst>
              <a:ext uri="{FF2B5EF4-FFF2-40B4-BE49-F238E27FC236}">
                <a16:creationId xmlns:a16="http://schemas.microsoft.com/office/drawing/2014/main" id="{840AD30D-2EB3-4CFE-3445-53AD618947C5}"/>
              </a:ext>
            </a:extLst>
          </p:cNvPr>
          <p:cNvSpPr txBox="1"/>
          <p:nvPr/>
        </p:nvSpPr>
        <p:spPr>
          <a:xfrm>
            <a:off x="457200" y="6629400"/>
            <a:ext cx="312906" cy="369332"/>
          </a:xfrm>
          <a:prstGeom prst="rect">
            <a:avLst/>
          </a:prstGeom>
          <a:noFill/>
        </p:spPr>
        <p:txBody>
          <a:bodyPr wrap="none" rtlCol="0">
            <a:spAutoFit/>
          </a:bodyPr>
          <a:lstStyle/>
          <a:p>
            <a:fld id="{D6921B60-5932-4444-96F9-C59B9A75E9CC}" type="slidenum">
              <a:rPr lang="en-IN" smtClean="0"/>
              <a:t>40</a:t>
            </a:fld>
            <a:endParaRPr lang="en-IN" dirty="0"/>
          </a:p>
        </p:txBody>
      </p:sp>
    </p:spTree>
    <p:extLst>
      <p:ext uri="{BB962C8B-B14F-4D97-AF65-F5344CB8AC3E}">
        <p14:creationId xmlns:p14="http://schemas.microsoft.com/office/powerpoint/2010/main" val="13530019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2AA62F-B365-D299-D454-6726EC2BD302}"/>
              </a:ext>
            </a:extLst>
          </p:cNvPr>
          <p:cNvSpPr>
            <a:spLocks noGrp="1"/>
          </p:cNvSpPr>
          <p:nvPr>
            <p:ph type="title"/>
          </p:nvPr>
        </p:nvSpPr>
        <p:spPr/>
        <p:txBody>
          <a:bodyPr/>
          <a:lstStyle/>
          <a:p>
            <a:r>
              <a:rPr lang="en-IN" dirty="0"/>
              <a:t>HDFS High Availability</a:t>
            </a:r>
          </a:p>
        </p:txBody>
      </p:sp>
      <p:pic>
        <p:nvPicPr>
          <p:cNvPr id="3" name="Picture 2">
            <a:extLst>
              <a:ext uri="{FF2B5EF4-FFF2-40B4-BE49-F238E27FC236}">
                <a16:creationId xmlns:a16="http://schemas.microsoft.com/office/drawing/2014/main" id="{1E4ADC95-D5B0-C5D1-B920-6DC57BAA960F}"/>
              </a:ext>
            </a:extLst>
          </p:cNvPr>
          <p:cNvPicPr>
            <a:picLocks noChangeAspect="1"/>
          </p:cNvPicPr>
          <p:nvPr/>
        </p:nvPicPr>
        <p:blipFill>
          <a:blip r:embed="rId2"/>
          <a:stretch>
            <a:fillRect/>
          </a:stretch>
        </p:blipFill>
        <p:spPr>
          <a:xfrm>
            <a:off x="650532" y="1174599"/>
            <a:ext cx="13329335" cy="5880402"/>
          </a:xfrm>
          <a:prstGeom prst="rect">
            <a:avLst/>
          </a:prstGeom>
        </p:spPr>
      </p:pic>
      <p:sp>
        <p:nvSpPr>
          <p:cNvPr id="2" name="TextBox 1">
            <a:extLst>
              <a:ext uri="{FF2B5EF4-FFF2-40B4-BE49-F238E27FC236}">
                <a16:creationId xmlns:a16="http://schemas.microsoft.com/office/drawing/2014/main" id="{62A04E7E-149E-5A2F-0F24-6866E80A1837}"/>
              </a:ext>
            </a:extLst>
          </p:cNvPr>
          <p:cNvSpPr txBox="1"/>
          <p:nvPr/>
        </p:nvSpPr>
        <p:spPr>
          <a:xfrm>
            <a:off x="457200" y="7620000"/>
            <a:ext cx="312906" cy="369332"/>
          </a:xfrm>
          <a:prstGeom prst="rect">
            <a:avLst/>
          </a:prstGeom>
          <a:noFill/>
        </p:spPr>
        <p:txBody>
          <a:bodyPr wrap="none" rtlCol="0">
            <a:spAutoFit/>
          </a:bodyPr>
          <a:lstStyle/>
          <a:p>
            <a:fld id="{D6921B60-5932-4444-96F9-C59B9A75E9CC}" type="slidenum">
              <a:rPr lang="en-IN" smtClean="0"/>
              <a:t>41</a:t>
            </a:fld>
            <a:endParaRPr lang="en-IN" dirty="0"/>
          </a:p>
        </p:txBody>
      </p:sp>
    </p:spTree>
    <p:extLst>
      <p:ext uri="{BB962C8B-B14F-4D97-AF65-F5344CB8AC3E}">
        <p14:creationId xmlns:p14="http://schemas.microsoft.com/office/powerpoint/2010/main" val="2322395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2AA62F-B365-D299-D454-6726EC2BD302}"/>
              </a:ext>
            </a:extLst>
          </p:cNvPr>
          <p:cNvSpPr>
            <a:spLocks noGrp="1"/>
          </p:cNvSpPr>
          <p:nvPr>
            <p:ph type="title"/>
          </p:nvPr>
        </p:nvSpPr>
        <p:spPr/>
        <p:txBody>
          <a:bodyPr/>
          <a:lstStyle/>
          <a:p>
            <a:r>
              <a:rPr lang="en-IN" dirty="0"/>
              <a:t>Decomposing the data</a:t>
            </a:r>
          </a:p>
        </p:txBody>
      </p:sp>
      <p:pic>
        <p:nvPicPr>
          <p:cNvPr id="5" name="Picture 4">
            <a:extLst>
              <a:ext uri="{FF2B5EF4-FFF2-40B4-BE49-F238E27FC236}">
                <a16:creationId xmlns:a16="http://schemas.microsoft.com/office/drawing/2014/main" id="{F1485737-314C-336C-14ED-DC55488536CA}"/>
              </a:ext>
            </a:extLst>
          </p:cNvPr>
          <p:cNvPicPr>
            <a:picLocks noChangeAspect="1"/>
          </p:cNvPicPr>
          <p:nvPr/>
        </p:nvPicPr>
        <p:blipFill>
          <a:blip r:embed="rId2"/>
          <a:stretch>
            <a:fillRect/>
          </a:stretch>
        </p:blipFill>
        <p:spPr>
          <a:xfrm>
            <a:off x="1828800" y="1600200"/>
            <a:ext cx="11268093" cy="5780532"/>
          </a:xfrm>
          <a:prstGeom prst="rect">
            <a:avLst/>
          </a:prstGeom>
        </p:spPr>
      </p:pic>
      <p:sp>
        <p:nvSpPr>
          <p:cNvPr id="2" name="TextBox 1">
            <a:extLst>
              <a:ext uri="{FF2B5EF4-FFF2-40B4-BE49-F238E27FC236}">
                <a16:creationId xmlns:a16="http://schemas.microsoft.com/office/drawing/2014/main" id="{EC6190AC-0BFE-D449-5080-AE30C73B925E}"/>
              </a:ext>
            </a:extLst>
          </p:cNvPr>
          <p:cNvSpPr txBox="1"/>
          <p:nvPr/>
        </p:nvSpPr>
        <p:spPr>
          <a:xfrm>
            <a:off x="457200" y="7620000"/>
            <a:ext cx="312906" cy="369332"/>
          </a:xfrm>
          <a:prstGeom prst="rect">
            <a:avLst/>
          </a:prstGeom>
          <a:noFill/>
        </p:spPr>
        <p:txBody>
          <a:bodyPr wrap="none" rtlCol="0">
            <a:spAutoFit/>
          </a:bodyPr>
          <a:lstStyle/>
          <a:p>
            <a:fld id="{D6921B60-5932-4444-96F9-C59B9A75E9CC}" type="slidenum">
              <a:rPr lang="en-IN" smtClean="0"/>
              <a:t>42</a:t>
            </a:fld>
            <a:endParaRPr lang="en-IN" dirty="0"/>
          </a:p>
        </p:txBody>
      </p:sp>
    </p:spTree>
    <p:extLst>
      <p:ext uri="{BB962C8B-B14F-4D97-AF65-F5344CB8AC3E}">
        <p14:creationId xmlns:p14="http://schemas.microsoft.com/office/powerpoint/2010/main" val="42249524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2AA62F-B365-D299-D454-6726EC2BD302}"/>
              </a:ext>
            </a:extLst>
          </p:cNvPr>
          <p:cNvSpPr>
            <a:spLocks noGrp="1"/>
          </p:cNvSpPr>
          <p:nvPr>
            <p:ph type="title"/>
          </p:nvPr>
        </p:nvSpPr>
        <p:spPr/>
        <p:txBody>
          <a:bodyPr/>
          <a:lstStyle/>
          <a:p>
            <a:r>
              <a:rPr lang="en-IN" dirty="0"/>
              <a:t>Name Node</a:t>
            </a:r>
          </a:p>
        </p:txBody>
      </p:sp>
      <p:pic>
        <p:nvPicPr>
          <p:cNvPr id="5" name="Picture 4">
            <a:extLst>
              <a:ext uri="{FF2B5EF4-FFF2-40B4-BE49-F238E27FC236}">
                <a16:creationId xmlns:a16="http://schemas.microsoft.com/office/drawing/2014/main" id="{F5905D1A-C33D-4437-D993-5B5792E0281E}"/>
              </a:ext>
            </a:extLst>
          </p:cNvPr>
          <p:cNvPicPr>
            <a:picLocks noChangeAspect="1"/>
          </p:cNvPicPr>
          <p:nvPr/>
        </p:nvPicPr>
        <p:blipFill>
          <a:blip r:embed="rId2"/>
          <a:stretch>
            <a:fillRect/>
          </a:stretch>
        </p:blipFill>
        <p:spPr>
          <a:xfrm>
            <a:off x="904545" y="1489129"/>
            <a:ext cx="12821309" cy="6756747"/>
          </a:xfrm>
          <a:prstGeom prst="rect">
            <a:avLst/>
          </a:prstGeom>
        </p:spPr>
      </p:pic>
      <p:sp>
        <p:nvSpPr>
          <p:cNvPr id="2" name="TextBox 1">
            <a:extLst>
              <a:ext uri="{FF2B5EF4-FFF2-40B4-BE49-F238E27FC236}">
                <a16:creationId xmlns:a16="http://schemas.microsoft.com/office/drawing/2014/main" id="{3E8FE927-0DC7-668E-8229-F9ECD840558C}"/>
              </a:ext>
            </a:extLst>
          </p:cNvPr>
          <p:cNvSpPr txBox="1"/>
          <p:nvPr/>
        </p:nvSpPr>
        <p:spPr>
          <a:xfrm>
            <a:off x="457200" y="7620000"/>
            <a:ext cx="312906" cy="369332"/>
          </a:xfrm>
          <a:prstGeom prst="rect">
            <a:avLst/>
          </a:prstGeom>
          <a:noFill/>
        </p:spPr>
        <p:txBody>
          <a:bodyPr wrap="none" rtlCol="0">
            <a:spAutoFit/>
          </a:bodyPr>
          <a:lstStyle/>
          <a:p>
            <a:fld id="{D6921B60-5932-4444-96F9-C59B9A75E9CC}" type="slidenum">
              <a:rPr lang="en-IN" smtClean="0"/>
              <a:t>43</a:t>
            </a:fld>
            <a:endParaRPr lang="en-IN" dirty="0"/>
          </a:p>
        </p:txBody>
      </p:sp>
    </p:spTree>
    <p:extLst>
      <p:ext uri="{BB962C8B-B14F-4D97-AF65-F5344CB8AC3E}">
        <p14:creationId xmlns:p14="http://schemas.microsoft.com/office/powerpoint/2010/main" val="21851677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chor="t"/>
          <a:lstStyle/>
          <a:p>
            <a:r>
              <a:rPr lang="en-US" altLang="en-US" dirty="0"/>
              <a:t>Hive Performance</a:t>
            </a:r>
          </a:p>
        </p:txBody>
      </p:sp>
      <p:pic>
        <p:nvPicPr>
          <p:cNvPr id="9" name="Picture 8">
            <a:extLst>
              <a:ext uri="{FF2B5EF4-FFF2-40B4-BE49-F238E27FC236}">
                <a16:creationId xmlns:a16="http://schemas.microsoft.com/office/drawing/2014/main" id="{306C6883-495C-55BA-29AC-9195FF17ED67}"/>
              </a:ext>
            </a:extLst>
          </p:cNvPr>
          <p:cNvPicPr>
            <a:picLocks noChangeAspect="1"/>
          </p:cNvPicPr>
          <p:nvPr/>
        </p:nvPicPr>
        <p:blipFill>
          <a:blip r:embed="rId2"/>
          <a:stretch>
            <a:fillRect/>
          </a:stretch>
        </p:blipFill>
        <p:spPr>
          <a:xfrm>
            <a:off x="11923441" y="788256"/>
            <a:ext cx="2100318" cy="1816193"/>
          </a:xfrm>
          <a:prstGeom prst="rect">
            <a:avLst/>
          </a:prstGeom>
        </p:spPr>
      </p:pic>
      <p:pic>
        <p:nvPicPr>
          <p:cNvPr id="5" name="Picture 4">
            <a:extLst>
              <a:ext uri="{FF2B5EF4-FFF2-40B4-BE49-F238E27FC236}">
                <a16:creationId xmlns:a16="http://schemas.microsoft.com/office/drawing/2014/main" id="{3A852C3C-9927-05AE-A338-3C5DA20325D9}"/>
              </a:ext>
            </a:extLst>
          </p:cNvPr>
          <p:cNvPicPr>
            <a:picLocks noChangeAspect="1"/>
          </p:cNvPicPr>
          <p:nvPr/>
        </p:nvPicPr>
        <p:blipFill>
          <a:blip r:embed="rId3"/>
          <a:stretch>
            <a:fillRect/>
          </a:stretch>
        </p:blipFill>
        <p:spPr>
          <a:xfrm>
            <a:off x="2503780" y="2438400"/>
            <a:ext cx="9373082" cy="5423179"/>
          </a:xfrm>
          <a:prstGeom prst="rect">
            <a:avLst/>
          </a:prstGeom>
        </p:spPr>
      </p:pic>
      <p:sp>
        <p:nvSpPr>
          <p:cNvPr id="7" name="TextBox 6">
            <a:extLst>
              <a:ext uri="{FF2B5EF4-FFF2-40B4-BE49-F238E27FC236}">
                <a16:creationId xmlns:a16="http://schemas.microsoft.com/office/drawing/2014/main" id="{93CBBF55-81CA-05DA-6D6E-D50CBB320FD8}"/>
              </a:ext>
            </a:extLst>
          </p:cNvPr>
          <p:cNvSpPr txBox="1"/>
          <p:nvPr/>
        </p:nvSpPr>
        <p:spPr>
          <a:xfrm>
            <a:off x="457200" y="7620000"/>
            <a:ext cx="312906" cy="369332"/>
          </a:xfrm>
          <a:prstGeom prst="rect">
            <a:avLst/>
          </a:prstGeom>
          <a:noFill/>
        </p:spPr>
        <p:txBody>
          <a:bodyPr wrap="none" rtlCol="0">
            <a:spAutoFit/>
          </a:bodyPr>
          <a:lstStyle/>
          <a:p>
            <a:fld id="{D6921B60-5932-4444-96F9-C59B9A75E9CC}" type="slidenum">
              <a:rPr lang="en-IN" smtClean="0"/>
              <a:t>44</a:t>
            </a:fld>
            <a:endParaRPr lang="en-IN" dirty="0"/>
          </a:p>
        </p:txBody>
      </p:sp>
    </p:spTree>
    <p:extLst>
      <p:ext uri="{BB962C8B-B14F-4D97-AF65-F5344CB8AC3E}">
        <p14:creationId xmlns:p14="http://schemas.microsoft.com/office/powerpoint/2010/main" val="2752516957"/>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548640" y="0"/>
            <a:ext cx="13167360" cy="1371600"/>
          </a:xfrm>
        </p:spPr>
        <p:txBody>
          <a:bodyPr/>
          <a:lstStyle/>
          <a:p>
            <a:r>
              <a:rPr lang="en-US" dirty="0">
                <a:solidFill>
                  <a:schemeClr val="tx1"/>
                </a:solidFill>
              </a:rPr>
              <a:t>What is </a:t>
            </a:r>
            <a:r>
              <a:rPr lang="en-US" dirty="0"/>
              <a:t>Spark?</a:t>
            </a:r>
            <a:endParaRPr lang="en-US" dirty="0">
              <a:solidFill>
                <a:srgbClr val="00B050"/>
              </a:solidFill>
            </a:endParaRPr>
          </a:p>
        </p:txBody>
      </p:sp>
      <p:sp>
        <p:nvSpPr>
          <p:cNvPr id="3" name="Content Placeholder 2"/>
          <p:cNvSpPr>
            <a:spLocks noGrp="1"/>
          </p:cNvSpPr>
          <p:nvPr>
            <p:ph idx="1"/>
          </p:nvPr>
        </p:nvSpPr>
        <p:spPr>
          <a:xfrm>
            <a:off x="2057400" y="1600200"/>
            <a:ext cx="11125200" cy="3048000"/>
          </a:xfrm>
        </p:spPr>
        <p:txBody>
          <a:bodyPr>
            <a:normAutofit fontScale="85000" lnSpcReduction="20000"/>
          </a:bodyPr>
          <a:lstStyle/>
          <a:p>
            <a:pPr marL="0" indent="0" algn="ctr">
              <a:buNone/>
            </a:pPr>
            <a:r>
              <a:rPr lang="en-US" sz="3700" b="0" dirty="0">
                <a:solidFill>
                  <a:srgbClr val="0070C0"/>
                </a:solidFill>
              </a:rPr>
              <a:t> </a:t>
            </a:r>
            <a:r>
              <a:rPr lang="en-US" sz="3600" b="0" dirty="0">
                <a:solidFill>
                  <a:srgbClr val="0070C0"/>
                </a:solidFill>
              </a:rPr>
              <a:t>Apache Spark is a High performance cluster computing technology, designed for fast computation. It is based on Hadoop MapReduce and it extends the MapReduce model to efficiently use it for more types of computations, which includes interactive queries and stream processing. </a:t>
            </a:r>
            <a:r>
              <a:rPr lang="en-US" sz="3600" dirty="0">
                <a:solidFill>
                  <a:srgbClr val="00B050"/>
                </a:solidFill>
              </a:rPr>
              <a:t>The main feature of Spark is its in-memory cluster computing that increases the processing speed of an application.</a:t>
            </a:r>
            <a:r>
              <a:rPr lang="en-US" sz="3600" b="0" dirty="0">
                <a:solidFill>
                  <a:srgbClr val="0070C0"/>
                </a:solidFill>
              </a:rPr>
              <a:t> </a:t>
            </a:r>
          </a:p>
          <a:p>
            <a:pPr marL="0" indent="0" algn="ctr">
              <a:buNone/>
            </a:pPr>
            <a:endParaRPr lang="en-US" sz="3700" b="0" dirty="0">
              <a:solidFill>
                <a:srgbClr val="0070C0"/>
              </a:solidFill>
            </a:endParaRPr>
          </a:p>
        </p:txBody>
      </p:sp>
      <p:pic>
        <p:nvPicPr>
          <p:cNvPr id="4" name="Picture 3">
            <a:extLst>
              <a:ext uri="{FF2B5EF4-FFF2-40B4-BE49-F238E27FC236}">
                <a16:creationId xmlns:a16="http://schemas.microsoft.com/office/drawing/2014/main" id="{B2FEA398-F546-C64E-0A55-262EB2BCF74C}"/>
              </a:ext>
            </a:extLst>
          </p:cNvPr>
          <p:cNvPicPr>
            <a:picLocks noChangeAspect="1"/>
          </p:cNvPicPr>
          <p:nvPr/>
        </p:nvPicPr>
        <p:blipFill>
          <a:blip r:embed="rId3"/>
          <a:stretch>
            <a:fillRect/>
          </a:stretch>
        </p:blipFill>
        <p:spPr>
          <a:xfrm>
            <a:off x="3803469" y="4267200"/>
            <a:ext cx="7023461" cy="3676839"/>
          </a:xfrm>
          <a:prstGeom prst="rect">
            <a:avLst/>
          </a:prstGeom>
        </p:spPr>
      </p:pic>
      <p:sp>
        <p:nvSpPr>
          <p:cNvPr id="2" name="TextBox 1">
            <a:extLst>
              <a:ext uri="{FF2B5EF4-FFF2-40B4-BE49-F238E27FC236}">
                <a16:creationId xmlns:a16="http://schemas.microsoft.com/office/drawing/2014/main" id="{8166B037-DF86-0D55-BC63-078FC8AF46BD}"/>
              </a:ext>
            </a:extLst>
          </p:cNvPr>
          <p:cNvSpPr txBox="1"/>
          <p:nvPr/>
        </p:nvSpPr>
        <p:spPr>
          <a:xfrm>
            <a:off x="457200" y="7620000"/>
            <a:ext cx="312906" cy="369332"/>
          </a:xfrm>
          <a:prstGeom prst="rect">
            <a:avLst/>
          </a:prstGeom>
          <a:noFill/>
        </p:spPr>
        <p:txBody>
          <a:bodyPr wrap="none" rtlCol="0">
            <a:spAutoFit/>
          </a:bodyPr>
          <a:lstStyle/>
          <a:p>
            <a:fld id="{D6921B60-5932-4444-96F9-C59B9A75E9CC}" type="slidenum">
              <a:rPr lang="en-IN" smtClean="0"/>
              <a:t>45</a:t>
            </a:fld>
            <a:endParaRPr lang="en-IN" dirty="0"/>
          </a:p>
        </p:txBody>
      </p:sp>
    </p:spTree>
    <p:extLst>
      <p:ext uri="{BB962C8B-B14F-4D97-AF65-F5344CB8AC3E}">
        <p14:creationId xmlns:p14="http://schemas.microsoft.com/office/powerpoint/2010/main" val="2330618725"/>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548640" y="0"/>
            <a:ext cx="13167360" cy="1371600"/>
          </a:xfrm>
        </p:spPr>
        <p:txBody>
          <a:bodyPr/>
          <a:lstStyle/>
          <a:p>
            <a:r>
              <a:rPr lang="en-US" dirty="0">
                <a:solidFill>
                  <a:schemeClr val="tx1"/>
                </a:solidFill>
              </a:rPr>
              <a:t>What is </a:t>
            </a:r>
            <a:r>
              <a:rPr lang="en-US" dirty="0"/>
              <a:t>Spark?</a:t>
            </a:r>
            <a:endParaRPr lang="en-US" dirty="0">
              <a:solidFill>
                <a:srgbClr val="00B050"/>
              </a:solidFill>
            </a:endParaRPr>
          </a:p>
        </p:txBody>
      </p:sp>
      <p:sp>
        <p:nvSpPr>
          <p:cNvPr id="2" name="TextBox 1">
            <a:extLst>
              <a:ext uri="{FF2B5EF4-FFF2-40B4-BE49-F238E27FC236}">
                <a16:creationId xmlns:a16="http://schemas.microsoft.com/office/drawing/2014/main" id="{8166B037-DF86-0D55-BC63-078FC8AF46BD}"/>
              </a:ext>
            </a:extLst>
          </p:cNvPr>
          <p:cNvSpPr txBox="1"/>
          <p:nvPr/>
        </p:nvSpPr>
        <p:spPr>
          <a:xfrm>
            <a:off x="457200" y="7620000"/>
            <a:ext cx="312906" cy="369332"/>
          </a:xfrm>
          <a:prstGeom prst="rect">
            <a:avLst/>
          </a:prstGeom>
          <a:noFill/>
        </p:spPr>
        <p:txBody>
          <a:bodyPr wrap="none" rtlCol="0">
            <a:spAutoFit/>
          </a:bodyPr>
          <a:lstStyle/>
          <a:p>
            <a:fld id="{D6921B60-5932-4444-96F9-C59B9A75E9CC}" type="slidenum">
              <a:rPr lang="en-IN" smtClean="0"/>
              <a:t>46</a:t>
            </a:fld>
            <a:endParaRPr lang="en-IN" dirty="0"/>
          </a:p>
        </p:txBody>
      </p:sp>
      <p:graphicFrame>
        <p:nvGraphicFramePr>
          <p:cNvPr id="8" name="Table 8">
            <a:extLst>
              <a:ext uri="{FF2B5EF4-FFF2-40B4-BE49-F238E27FC236}">
                <a16:creationId xmlns:a16="http://schemas.microsoft.com/office/drawing/2014/main" id="{8968E26A-25F9-42B4-853C-E9DA6FE6B42E}"/>
              </a:ext>
            </a:extLst>
          </p:cNvPr>
          <p:cNvGraphicFramePr>
            <a:graphicFrameLocks noGrp="1"/>
          </p:cNvGraphicFramePr>
          <p:nvPr>
            <p:extLst>
              <p:ext uri="{D42A27DB-BD31-4B8C-83A1-F6EECF244321}">
                <p14:modId xmlns:p14="http://schemas.microsoft.com/office/powerpoint/2010/main" val="4123487144"/>
              </p:ext>
            </p:extLst>
          </p:nvPr>
        </p:nvGraphicFramePr>
        <p:xfrm>
          <a:off x="2590800" y="2590800"/>
          <a:ext cx="9144001" cy="3550920"/>
        </p:xfrm>
        <a:graphic>
          <a:graphicData uri="http://schemas.openxmlformats.org/drawingml/2006/table">
            <a:tbl>
              <a:tblPr firstRow="1" bandRow="1">
                <a:tableStyleId>{5C22544A-7EE6-4342-B048-85BDC9FD1C3A}</a:tableStyleId>
              </a:tblPr>
              <a:tblGrid>
                <a:gridCol w="3325091">
                  <a:extLst>
                    <a:ext uri="{9D8B030D-6E8A-4147-A177-3AD203B41FA5}">
                      <a16:colId xmlns:a16="http://schemas.microsoft.com/office/drawing/2014/main" val="2637354873"/>
                    </a:ext>
                  </a:extLst>
                </a:gridCol>
                <a:gridCol w="2909455">
                  <a:extLst>
                    <a:ext uri="{9D8B030D-6E8A-4147-A177-3AD203B41FA5}">
                      <a16:colId xmlns:a16="http://schemas.microsoft.com/office/drawing/2014/main" val="4241116218"/>
                    </a:ext>
                  </a:extLst>
                </a:gridCol>
                <a:gridCol w="2909455">
                  <a:extLst>
                    <a:ext uri="{9D8B030D-6E8A-4147-A177-3AD203B41FA5}">
                      <a16:colId xmlns:a16="http://schemas.microsoft.com/office/drawing/2014/main" val="3101872612"/>
                    </a:ext>
                  </a:extLst>
                </a:gridCol>
              </a:tblGrid>
              <a:tr h="294640">
                <a:tc>
                  <a:txBody>
                    <a:bodyPr/>
                    <a:lstStyle/>
                    <a:p>
                      <a:pPr algn="ctr"/>
                      <a:r>
                        <a:rPr lang="en-IN" dirty="0"/>
                        <a:t>Spark module</a:t>
                      </a:r>
                    </a:p>
                  </a:txBody>
                  <a:tcPr/>
                </a:tc>
                <a:tc>
                  <a:txBody>
                    <a:bodyPr/>
                    <a:lstStyle/>
                    <a:p>
                      <a:pPr algn="ctr"/>
                      <a:r>
                        <a:rPr lang="en-IN" dirty="0" err="1"/>
                        <a:t>Usecase</a:t>
                      </a:r>
                      <a:endParaRPr lang="en-IN" dirty="0"/>
                    </a:p>
                  </a:txBody>
                  <a:tcPr/>
                </a:tc>
                <a:tc>
                  <a:txBody>
                    <a:bodyPr/>
                    <a:lstStyle/>
                    <a:p>
                      <a:pPr algn="ctr"/>
                      <a:r>
                        <a:rPr lang="en-IN" dirty="0"/>
                        <a:t>Language</a:t>
                      </a:r>
                    </a:p>
                  </a:txBody>
                  <a:tcPr/>
                </a:tc>
                <a:extLst>
                  <a:ext uri="{0D108BD9-81ED-4DB2-BD59-A6C34878D82A}">
                    <a16:rowId xmlns:a16="http://schemas.microsoft.com/office/drawing/2014/main" val="3404666137"/>
                  </a:ext>
                </a:extLst>
              </a:tr>
              <a:tr h="370840">
                <a:tc>
                  <a:txBody>
                    <a:bodyPr/>
                    <a:lstStyle/>
                    <a:p>
                      <a:pPr marL="0" marR="0" lvl="0" indent="0" algn="ctr" defTabSz="146304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333333"/>
                          </a:solidFill>
                          <a:effectLst/>
                          <a:latin typeface="AmazonEmber"/>
                        </a:rPr>
                        <a:t>Spark Streaming</a:t>
                      </a:r>
                    </a:p>
                  </a:txBody>
                  <a:tcPr/>
                </a:tc>
                <a:tc>
                  <a:txBody>
                    <a:bodyPr/>
                    <a:lstStyle/>
                    <a:p>
                      <a:pPr algn="ctr"/>
                      <a:r>
                        <a:rPr lang="en-US" b="0" i="0" dirty="0">
                          <a:solidFill>
                            <a:srgbClr val="333333"/>
                          </a:solidFill>
                          <a:effectLst/>
                          <a:latin typeface="AmazonEmber"/>
                        </a:rPr>
                        <a:t>real-time analytics</a:t>
                      </a:r>
                      <a:endParaRPr lang="en-IN" dirty="0"/>
                    </a:p>
                  </a:txBody>
                  <a:tcPr/>
                </a:tc>
                <a:tc>
                  <a:txBody>
                    <a:bodyPr/>
                    <a:lstStyle/>
                    <a:p>
                      <a:pPr algn="ctr"/>
                      <a:r>
                        <a:rPr lang="en-IN" dirty="0"/>
                        <a:t>Python</a:t>
                      </a:r>
                    </a:p>
                  </a:txBody>
                  <a:tcPr/>
                </a:tc>
                <a:extLst>
                  <a:ext uri="{0D108BD9-81ED-4DB2-BD59-A6C34878D82A}">
                    <a16:rowId xmlns:a16="http://schemas.microsoft.com/office/drawing/2014/main" val="2177745185"/>
                  </a:ext>
                </a:extLst>
              </a:tr>
              <a:tr h="370840">
                <a:tc>
                  <a:txBody>
                    <a:bodyPr/>
                    <a:lstStyle/>
                    <a:p>
                      <a:pPr marL="0" marR="0" lvl="0" indent="0" algn="ctr" defTabSz="146304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333333"/>
                          </a:solidFill>
                          <a:effectLst/>
                          <a:latin typeface="AmazonEmber"/>
                        </a:rPr>
                        <a:t>Spark SQL</a:t>
                      </a:r>
                    </a:p>
                  </a:txBody>
                  <a:tcPr/>
                </a:tc>
                <a:tc>
                  <a:txBody>
                    <a:bodyPr/>
                    <a:lstStyle/>
                    <a:p>
                      <a:pPr algn="ctr"/>
                      <a:r>
                        <a:rPr lang="en-US" b="0" i="0" dirty="0">
                          <a:solidFill>
                            <a:srgbClr val="333333"/>
                          </a:solidFill>
                          <a:effectLst/>
                          <a:latin typeface="AmazonEmber"/>
                        </a:rPr>
                        <a:t>interactive queries</a:t>
                      </a:r>
                      <a:endParaRPr lang="en-IN" dirty="0"/>
                    </a:p>
                  </a:txBody>
                  <a:tcPr/>
                </a:tc>
                <a:tc>
                  <a:txBody>
                    <a:bodyPr/>
                    <a:lstStyle/>
                    <a:p>
                      <a:pPr algn="ctr"/>
                      <a:r>
                        <a:rPr lang="en-IN" dirty="0"/>
                        <a:t>Scala</a:t>
                      </a:r>
                    </a:p>
                  </a:txBody>
                  <a:tcPr/>
                </a:tc>
                <a:extLst>
                  <a:ext uri="{0D108BD9-81ED-4DB2-BD59-A6C34878D82A}">
                    <a16:rowId xmlns:a16="http://schemas.microsoft.com/office/drawing/2014/main" val="2064462943"/>
                  </a:ext>
                </a:extLst>
              </a:tr>
              <a:tr h="370840">
                <a:tc>
                  <a:txBody>
                    <a:bodyPr/>
                    <a:lstStyle/>
                    <a:p>
                      <a:pPr marL="0" marR="0" lvl="0" indent="0" algn="ctr" defTabSz="146304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333333"/>
                          </a:solidFill>
                          <a:effectLst/>
                          <a:latin typeface="AmazonEmber"/>
                        </a:rPr>
                        <a:t>Spark </a:t>
                      </a:r>
                      <a:r>
                        <a:rPr lang="en-US" b="0" i="0" dirty="0" err="1">
                          <a:solidFill>
                            <a:srgbClr val="333333"/>
                          </a:solidFill>
                          <a:effectLst/>
                          <a:latin typeface="AmazonEmber"/>
                        </a:rPr>
                        <a:t>MLlib</a:t>
                      </a:r>
                      <a:endParaRPr lang="en-US" b="0" i="0" dirty="0">
                        <a:solidFill>
                          <a:srgbClr val="333333"/>
                        </a:solidFill>
                        <a:effectLst/>
                        <a:latin typeface="AmazonEmber"/>
                      </a:endParaRPr>
                    </a:p>
                  </a:txBody>
                  <a:tcPr/>
                </a:tc>
                <a:tc>
                  <a:txBody>
                    <a:bodyPr/>
                    <a:lstStyle/>
                    <a:p>
                      <a:pPr algn="ctr"/>
                      <a:r>
                        <a:rPr lang="en-US" b="0" i="0" dirty="0">
                          <a:solidFill>
                            <a:srgbClr val="333333"/>
                          </a:solidFill>
                          <a:effectLst/>
                          <a:latin typeface="AmazonEmber"/>
                        </a:rPr>
                        <a:t>machine learning</a:t>
                      </a:r>
                      <a:endParaRPr lang="en-IN" dirty="0"/>
                    </a:p>
                  </a:txBody>
                  <a:tcPr/>
                </a:tc>
                <a:tc>
                  <a:txBody>
                    <a:bodyPr/>
                    <a:lstStyle/>
                    <a:p>
                      <a:pPr algn="ctr"/>
                      <a:r>
                        <a:rPr lang="en-IN" dirty="0"/>
                        <a:t> R, Python</a:t>
                      </a:r>
                    </a:p>
                  </a:txBody>
                  <a:tcPr/>
                </a:tc>
                <a:extLst>
                  <a:ext uri="{0D108BD9-81ED-4DB2-BD59-A6C34878D82A}">
                    <a16:rowId xmlns:a16="http://schemas.microsoft.com/office/drawing/2014/main" val="3449882123"/>
                  </a:ext>
                </a:extLst>
              </a:tr>
              <a:tr h="370840">
                <a:tc>
                  <a:txBody>
                    <a:bodyPr/>
                    <a:lstStyle/>
                    <a:p>
                      <a:pPr marL="0" marR="0" lvl="0" indent="0" algn="ctr" defTabSz="146304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333333"/>
                          </a:solidFill>
                          <a:effectLst/>
                          <a:latin typeface="AmazonEmber"/>
                        </a:rPr>
                        <a:t>Graph processing</a:t>
                      </a:r>
                    </a:p>
                  </a:txBody>
                  <a:tcPr/>
                </a:tc>
                <a:tc>
                  <a:txBody>
                    <a:bodyPr/>
                    <a:lstStyle/>
                    <a:p>
                      <a:pPr marL="0" marR="0" lvl="0" indent="0" algn="ctr" defTabSz="146304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AmazonEmber"/>
                        </a:rPr>
                        <a:t>Graph processing</a:t>
                      </a:r>
                    </a:p>
                  </a:txBody>
                  <a:tcPr/>
                </a:tc>
                <a:tc>
                  <a:txBody>
                    <a:bodyPr/>
                    <a:lstStyle/>
                    <a:p>
                      <a:pPr algn="ctr"/>
                      <a:r>
                        <a:rPr lang="en-IN" dirty="0"/>
                        <a:t>Graph X</a:t>
                      </a:r>
                    </a:p>
                  </a:txBody>
                  <a:tcPr/>
                </a:tc>
                <a:extLst>
                  <a:ext uri="{0D108BD9-81ED-4DB2-BD59-A6C34878D82A}">
                    <a16:rowId xmlns:a16="http://schemas.microsoft.com/office/drawing/2014/main" val="1856731787"/>
                  </a:ext>
                </a:extLst>
              </a:tr>
            </a:tbl>
          </a:graphicData>
        </a:graphic>
      </p:graphicFrame>
    </p:spTree>
    <p:extLst>
      <p:ext uri="{BB962C8B-B14F-4D97-AF65-F5344CB8AC3E}">
        <p14:creationId xmlns:p14="http://schemas.microsoft.com/office/powerpoint/2010/main" val="685670159"/>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548640" y="0"/>
            <a:ext cx="13167360" cy="1371600"/>
          </a:xfrm>
        </p:spPr>
        <p:txBody>
          <a:bodyPr/>
          <a:lstStyle/>
          <a:p>
            <a:r>
              <a:rPr lang="en-US" dirty="0"/>
              <a:t>Spark vs Hadoop</a:t>
            </a:r>
            <a:endParaRPr lang="en-US" dirty="0">
              <a:solidFill>
                <a:srgbClr val="00B050"/>
              </a:solidFill>
            </a:endParaRPr>
          </a:p>
        </p:txBody>
      </p:sp>
      <p:sp>
        <p:nvSpPr>
          <p:cNvPr id="2" name="TextBox 1">
            <a:extLst>
              <a:ext uri="{FF2B5EF4-FFF2-40B4-BE49-F238E27FC236}">
                <a16:creationId xmlns:a16="http://schemas.microsoft.com/office/drawing/2014/main" id="{8166B037-DF86-0D55-BC63-078FC8AF46BD}"/>
              </a:ext>
            </a:extLst>
          </p:cNvPr>
          <p:cNvSpPr txBox="1"/>
          <p:nvPr/>
        </p:nvSpPr>
        <p:spPr>
          <a:xfrm>
            <a:off x="457200" y="7620000"/>
            <a:ext cx="312906" cy="369332"/>
          </a:xfrm>
          <a:prstGeom prst="rect">
            <a:avLst/>
          </a:prstGeom>
          <a:noFill/>
        </p:spPr>
        <p:txBody>
          <a:bodyPr wrap="none" rtlCol="0">
            <a:spAutoFit/>
          </a:bodyPr>
          <a:lstStyle/>
          <a:p>
            <a:fld id="{D6921B60-5932-4444-96F9-C59B9A75E9CC}" type="slidenum">
              <a:rPr lang="en-IN" smtClean="0"/>
              <a:t>47</a:t>
            </a:fld>
            <a:endParaRPr lang="en-IN" dirty="0"/>
          </a:p>
        </p:txBody>
      </p:sp>
      <p:graphicFrame>
        <p:nvGraphicFramePr>
          <p:cNvPr id="8" name="Table 7">
            <a:extLst>
              <a:ext uri="{FF2B5EF4-FFF2-40B4-BE49-F238E27FC236}">
                <a16:creationId xmlns:a16="http://schemas.microsoft.com/office/drawing/2014/main" id="{F79CF62A-F395-5DF6-E649-D05D8C8B130A}"/>
              </a:ext>
            </a:extLst>
          </p:cNvPr>
          <p:cNvGraphicFramePr>
            <a:graphicFrameLocks noGrp="1"/>
          </p:cNvGraphicFramePr>
          <p:nvPr>
            <p:extLst>
              <p:ext uri="{D42A27DB-BD31-4B8C-83A1-F6EECF244321}">
                <p14:modId xmlns:p14="http://schemas.microsoft.com/office/powerpoint/2010/main" val="3809492109"/>
              </p:ext>
            </p:extLst>
          </p:nvPr>
        </p:nvGraphicFramePr>
        <p:xfrm>
          <a:off x="1905000" y="2190750"/>
          <a:ext cx="10643604" cy="1984848"/>
        </p:xfrm>
        <a:graphic>
          <a:graphicData uri="http://schemas.openxmlformats.org/drawingml/2006/table">
            <a:tbl>
              <a:tblPr/>
              <a:tblGrid>
                <a:gridCol w="5410200">
                  <a:extLst>
                    <a:ext uri="{9D8B030D-6E8A-4147-A177-3AD203B41FA5}">
                      <a16:colId xmlns:a16="http://schemas.microsoft.com/office/drawing/2014/main" val="3577508248"/>
                    </a:ext>
                  </a:extLst>
                </a:gridCol>
                <a:gridCol w="5233404">
                  <a:extLst>
                    <a:ext uri="{9D8B030D-6E8A-4147-A177-3AD203B41FA5}">
                      <a16:colId xmlns:a16="http://schemas.microsoft.com/office/drawing/2014/main" val="569621281"/>
                    </a:ext>
                  </a:extLst>
                </a:gridCol>
              </a:tblGrid>
              <a:tr h="1175738">
                <a:tc>
                  <a:txBody>
                    <a:bodyPr/>
                    <a:lstStyle/>
                    <a:p>
                      <a:endParaRPr lang="en-US" sz="2400" b="0" dirty="0">
                        <a:effectLst/>
                      </a:endParaRPr>
                    </a:p>
                  </a:txBody>
                  <a:tcPr marL="75854" marR="75854" marT="37927" marB="37927" anchor="ctr">
                    <a:lnL>
                      <a:noFill/>
                    </a:lnL>
                    <a:lnR>
                      <a:noFill/>
                    </a:lnR>
                    <a:lnT>
                      <a:noFill/>
                    </a:lnT>
                    <a:lnB>
                      <a:noFill/>
                    </a:lnB>
                    <a:solidFill>
                      <a:srgbClr val="FFFFFF"/>
                    </a:solidFill>
                  </a:tcPr>
                </a:tc>
                <a:tc>
                  <a:txBody>
                    <a:bodyPr/>
                    <a:lstStyle/>
                    <a:p>
                      <a:endParaRPr lang="en-US" sz="2400" b="0" dirty="0">
                        <a:effectLst/>
                      </a:endParaRPr>
                    </a:p>
                  </a:txBody>
                  <a:tcPr marL="75854" marR="75854" marT="37927" marB="37927" anchor="ctr">
                    <a:lnL>
                      <a:noFill/>
                    </a:lnL>
                    <a:lnR>
                      <a:noFill/>
                    </a:lnR>
                    <a:lnT>
                      <a:noFill/>
                    </a:lnT>
                    <a:lnB>
                      <a:noFill/>
                    </a:lnB>
                    <a:solidFill>
                      <a:srgbClr val="FFFFFF"/>
                    </a:solidFill>
                  </a:tcPr>
                </a:tc>
                <a:extLst>
                  <a:ext uri="{0D108BD9-81ED-4DB2-BD59-A6C34878D82A}">
                    <a16:rowId xmlns:a16="http://schemas.microsoft.com/office/drawing/2014/main" val="295860653"/>
                  </a:ext>
                </a:extLst>
              </a:tr>
              <a:tr h="809110">
                <a:tc>
                  <a:txBody>
                    <a:bodyPr/>
                    <a:lstStyle/>
                    <a:p>
                      <a:endParaRPr lang="en-US" sz="2400" b="0" dirty="0">
                        <a:effectLst/>
                      </a:endParaRPr>
                    </a:p>
                  </a:txBody>
                  <a:tcPr marL="75854" marR="75854" marT="37927" marB="37927" anchor="ctr">
                    <a:lnL>
                      <a:noFill/>
                    </a:lnL>
                    <a:lnR>
                      <a:noFill/>
                    </a:lnR>
                    <a:lnT>
                      <a:noFill/>
                    </a:lnT>
                    <a:lnB>
                      <a:noFill/>
                    </a:lnB>
                    <a:solidFill>
                      <a:srgbClr val="FFFFFF"/>
                    </a:solidFill>
                  </a:tcPr>
                </a:tc>
                <a:tc>
                  <a:txBody>
                    <a:bodyPr/>
                    <a:lstStyle/>
                    <a:p>
                      <a:endParaRPr lang="en-US" sz="2400" b="0" dirty="0">
                        <a:effectLst/>
                      </a:endParaRPr>
                    </a:p>
                  </a:txBody>
                  <a:tcPr marL="75854" marR="75854" marT="37927" marB="37927" anchor="ctr">
                    <a:lnL>
                      <a:noFill/>
                    </a:lnL>
                    <a:lnR>
                      <a:noFill/>
                    </a:lnR>
                    <a:lnT>
                      <a:noFill/>
                    </a:lnT>
                    <a:lnB>
                      <a:noFill/>
                    </a:lnB>
                    <a:solidFill>
                      <a:srgbClr val="FFFFFF"/>
                    </a:solidFill>
                  </a:tcPr>
                </a:tc>
                <a:extLst>
                  <a:ext uri="{0D108BD9-81ED-4DB2-BD59-A6C34878D82A}">
                    <a16:rowId xmlns:a16="http://schemas.microsoft.com/office/drawing/2014/main" val="996465372"/>
                  </a:ext>
                </a:extLst>
              </a:tr>
            </a:tbl>
          </a:graphicData>
        </a:graphic>
      </p:graphicFrame>
      <p:graphicFrame>
        <p:nvGraphicFramePr>
          <p:cNvPr id="10" name="Table 10">
            <a:extLst>
              <a:ext uri="{FF2B5EF4-FFF2-40B4-BE49-F238E27FC236}">
                <a16:creationId xmlns:a16="http://schemas.microsoft.com/office/drawing/2014/main" id="{431AFA25-5D41-DBED-E830-F9AC532EF50F}"/>
              </a:ext>
            </a:extLst>
          </p:cNvPr>
          <p:cNvGraphicFramePr>
            <a:graphicFrameLocks noGrp="1"/>
          </p:cNvGraphicFramePr>
          <p:nvPr>
            <p:extLst>
              <p:ext uri="{D42A27DB-BD31-4B8C-83A1-F6EECF244321}">
                <p14:modId xmlns:p14="http://schemas.microsoft.com/office/powerpoint/2010/main" val="3072512565"/>
              </p:ext>
            </p:extLst>
          </p:nvPr>
        </p:nvGraphicFramePr>
        <p:xfrm>
          <a:off x="2438400" y="1860664"/>
          <a:ext cx="9753600" cy="5683136"/>
        </p:xfrm>
        <a:graphic>
          <a:graphicData uri="http://schemas.openxmlformats.org/drawingml/2006/table">
            <a:tbl>
              <a:tblPr firstRow="1" bandRow="1">
                <a:tableStyleId>{5C22544A-7EE6-4342-B048-85BDC9FD1C3A}</a:tableStyleId>
              </a:tblPr>
              <a:tblGrid>
                <a:gridCol w="4876800">
                  <a:extLst>
                    <a:ext uri="{9D8B030D-6E8A-4147-A177-3AD203B41FA5}">
                      <a16:colId xmlns:a16="http://schemas.microsoft.com/office/drawing/2014/main" val="2723100294"/>
                    </a:ext>
                  </a:extLst>
                </a:gridCol>
                <a:gridCol w="4876800">
                  <a:extLst>
                    <a:ext uri="{9D8B030D-6E8A-4147-A177-3AD203B41FA5}">
                      <a16:colId xmlns:a16="http://schemas.microsoft.com/office/drawing/2014/main" val="2504451624"/>
                    </a:ext>
                  </a:extLst>
                </a:gridCol>
              </a:tblGrid>
              <a:tr h="0">
                <a:tc>
                  <a:txBody>
                    <a:bodyPr/>
                    <a:lstStyle/>
                    <a:p>
                      <a:pPr algn="ctr"/>
                      <a:r>
                        <a:rPr lang="en-IN" sz="2400" b="1" dirty="0">
                          <a:effectLst/>
                        </a:rPr>
                        <a:t>Apache Spark</a:t>
                      </a:r>
                      <a:endParaRPr lang="en-IN" sz="2400" b="0" dirty="0">
                        <a:effectLst/>
                      </a:endParaRPr>
                    </a:p>
                  </a:txBody>
                  <a:tcPr marL="75854" marR="75854" marT="37927" marB="379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b="1">
                          <a:effectLst/>
                        </a:rPr>
                        <a:t>Apache Hadoop</a:t>
                      </a:r>
                      <a:endParaRPr lang="en-IN" sz="2400" b="0">
                        <a:effectLst/>
                      </a:endParaRPr>
                    </a:p>
                  </a:txBody>
                  <a:tcPr marL="75854" marR="75854" marT="37927" marB="379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2689206"/>
                  </a:ext>
                </a:extLst>
              </a:tr>
              <a:tr h="0">
                <a:tc>
                  <a:txBody>
                    <a:bodyPr/>
                    <a:lstStyle/>
                    <a:p>
                      <a:pPr algn="ctr"/>
                      <a:r>
                        <a:rPr lang="en-US" sz="2400" b="0" dirty="0">
                          <a:effectLst/>
                        </a:rPr>
                        <a:t>Easy to program and does not require any abstractions.</a:t>
                      </a:r>
                    </a:p>
                  </a:txBody>
                  <a:tcPr marL="75854" marR="75854" marT="37927" marB="379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dirty="0">
                          <a:effectLst/>
                        </a:rPr>
                        <a:t>Difficult to program and requires abstractions.</a:t>
                      </a:r>
                    </a:p>
                  </a:txBody>
                  <a:tcPr marL="75854" marR="75854" marT="37927" marB="379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8054952"/>
                  </a:ext>
                </a:extLst>
              </a:tr>
              <a:tr h="0">
                <a:tc>
                  <a:txBody>
                    <a:bodyPr/>
                    <a:lstStyle/>
                    <a:p>
                      <a:pPr algn="ctr"/>
                      <a:r>
                        <a:rPr lang="en-US" sz="2400" b="0" dirty="0">
                          <a:effectLst/>
                        </a:rPr>
                        <a:t>Programmers can perform streaming, batch processing, and machine learning, all in the same cluster.</a:t>
                      </a:r>
                    </a:p>
                  </a:txBody>
                  <a:tcPr marL="75854" marR="75854" marT="37927" marB="379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dirty="0">
                          <a:effectLst/>
                        </a:rPr>
                        <a:t>It is used for generating reports that help find answers to historical queries.</a:t>
                      </a:r>
                    </a:p>
                  </a:txBody>
                  <a:tcPr marL="75854" marR="75854" marT="37927" marB="379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3643775"/>
                  </a:ext>
                </a:extLst>
              </a:tr>
              <a:tr h="0">
                <a:tc>
                  <a:txBody>
                    <a:bodyPr/>
                    <a:lstStyle/>
                    <a:p>
                      <a:pPr algn="ctr"/>
                      <a:r>
                        <a:rPr lang="en-US" sz="2400" b="0" dirty="0">
                          <a:effectLst/>
                        </a:rPr>
                        <a:t>It has an in-built interactive mode.</a:t>
                      </a:r>
                    </a:p>
                  </a:txBody>
                  <a:tcPr marL="75854" marR="75854" marT="37927" marB="379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dirty="0">
                          <a:effectLst/>
                        </a:rPr>
                        <a:t>No in-built interactive mode except for tools like </a:t>
                      </a:r>
                      <a:r>
                        <a:rPr lang="en-US" sz="2400" b="0" u="none" strike="noStrike" dirty="0">
                          <a:solidFill>
                            <a:srgbClr val="006EE5"/>
                          </a:solidFill>
                          <a:effectLst/>
                          <a:hlinkClick r:id="rId3" tooltip="Pig"/>
                        </a:rPr>
                        <a:t>Pig</a:t>
                      </a:r>
                      <a:r>
                        <a:rPr lang="en-US" sz="2400" b="0" dirty="0">
                          <a:effectLst/>
                        </a:rPr>
                        <a:t> and </a:t>
                      </a:r>
                      <a:r>
                        <a:rPr lang="en-US" sz="2400" b="0" u="none" strike="noStrike" dirty="0">
                          <a:solidFill>
                            <a:srgbClr val="006EE5"/>
                          </a:solidFill>
                          <a:effectLst/>
                          <a:hlinkClick r:id="rId4" tooltip="Hive"/>
                        </a:rPr>
                        <a:t>Hive</a:t>
                      </a:r>
                      <a:r>
                        <a:rPr lang="en-US" sz="2400" b="0" dirty="0">
                          <a:effectLst/>
                        </a:rPr>
                        <a:t>.</a:t>
                      </a:r>
                    </a:p>
                  </a:txBody>
                  <a:tcPr marL="75854" marR="75854" marT="37927" marB="379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8477980"/>
                  </a:ext>
                </a:extLst>
              </a:tr>
              <a:tr h="0">
                <a:tc>
                  <a:txBody>
                    <a:bodyPr/>
                    <a:lstStyle/>
                    <a:p>
                      <a:pPr marL="0" marR="0" lvl="0" indent="0" algn="ctr" defTabSz="1463040" rtl="0" eaLnBrk="1" fontAlgn="auto" latinLnBrk="0" hangingPunct="1">
                        <a:lnSpc>
                          <a:spcPct val="100000"/>
                        </a:lnSpc>
                        <a:spcBef>
                          <a:spcPts val="0"/>
                        </a:spcBef>
                        <a:spcAft>
                          <a:spcPts val="0"/>
                        </a:spcAft>
                        <a:buClrTx/>
                        <a:buSzTx/>
                        <a:buFontTx/>
                        <a:buNone/>
                        <a:tabLst/>
                        <a:defRPr/>
                      </a:pPr>
                      <a:r>
                        <a:rPr lang="en-US" sz="2400" b="1" kern="1200" dirty="0">
                          <a:solidFill>
                            <a:srgbClr val="00B050"/>
                          </a:solidFill>
                          <a:effectLst/>
                          <a:latin typeface="+mn-lt"/>
                          <a:ea typeface="+mn-ea"/>
                          <a:cs typeface="+mn-cs"/>
                        </a:rPr>
                        <a:t>Executes jobs 10 to 100 times faster than Hadoop MapReduce.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1463040" rtl="0" eaLnBrk="1" fontAlgn="auto" latinLnBrk="0" hangingPunct="1">
                        <a:lnSpc>
                          <a:spcPct val="100000"/>
                        </a:lnSpc>
                        <a:spcBef>
                          <a:spcPts val="0"/>
                        </a:spcBef>
                        <a:spcAft>
                          <a:spcPts val="0"/>
                        </a:spcAft>
                        <a:buClrTx/>
                        <a:buSzTx/>
                        <a:buFontTx/>
                        <a:buNone/>
                        <a:tabLst/>
                        <a:defRPr/>
                      </a:pPr>
                      <a:r>
                        <a:rPr lang="en-US" sz="2400" b="0" kern="1200" dirty="0">
                          <a:solidFill>
                            <a:schemeClr val="dk1"/>
                          </a:solidFill>
                          <a:effectLst/>
                          <a:latin typeface="+mn-lt"/>
                          <a:ea typeface="+mn-ea"/>
                          <a:cs typeface="+mn-cs"/>
                        </a:rPr>
                        <a:t>Hadoop MapReduce does not leverage the memory of the Hadoop cluster to the maximum.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1153170"/>
                  </a:ext>
                </a:extLst>
              </a:tr>
              <a:tr h="0">
                <a:tc>
                  <a:txBody>
                    <a:bodyPr/>
                    <a:lstStyle/>
                    <a:p>
                      <a:pPr marL="0" marR="0" lvl="0" indent="0" algn="ctr" defTabSz="1463040" rtl="0" eaLnBrk="1" fontAlgn="auto" latinLnBrk="0" hangingPunct="1">
                        <a:lnSpc>
                          <a:spcPct val="100000"/>
                        </a:lnSpc>
                        <a:spcBef>
                          <a:spcPts val="0"/>
                        </a:spcBef>
                        <a:spcAft>
                          <a:spcPts val="0"/>
                        </a:spcAft>
                        <a:buClrTx/>
                        <a:buSzTx/>
                        <a:buFontTx/>
                        <a:buNone/>
                        <a:tabLst/>
                        <a:defRPr/>
                      </a:pPr>
                      <a:r>
                        <a:rPr lang="en-US" sz="2400" b="0" dirty="0">
                          <a:effectLst/>
                        </a:rPr>
                        <a:t>Programmers can modify the data in real time through Spark streaming.</a:t>
                      </a:r>
                    </a:p>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1463040" rtl="0" eaLnBrk="1" fontAlgn="auto" latinLnBrk="0" hangingPunct="1">
                        <a:lnSpc>
                          <a:spcPct val="100000"/>
                        </a:lnSpc>
                        <a:spcBef>
                          <a:spcPts val="0"/>
                        </a:spcBef>
                        <a:spcAft>
                          <a:spcPts val="0"/>
                        </a:spcAft>
                        <a:buClrTx/>
                        <a:buSzTx/>
                        <a:buFontTx/>
                        <a:buNone/>
                        <a:tabLst/>
                        <a:defRPr/>
                      </a:pPr>
                      <a:r>
                        <a:rPr lang="en-US" sz="2400" b="0" kern="1200" dirty="0">
                          <a:solidFill>
                            <a:schemeClr val="dk1"/>
                          </a:solidFill>
                          <a:effectLst/>
                          <a:latin typeface="+mn-lt"/>
                          <a:ea typeface="+mn-ea"/>
                          <a:cs typeface="+mn-cs"/>
                        </a:rPr>
                        <a:t>It allows you to process just a batch of stored data.</a:t>
                      </a:r>
                    </a:p>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846723"/>
                  </a:ext>
                </a:extLst>
              </a:tr>
            </a:tbl>
          </a:graphicData>
        </a:graphic>
      </p:graphicFrame>
      <p:sp>
        <p:nvSpPr>
          <p:cNvPr id="11" name="TextBox 10">
            <a:extLst>
              <a:ext uri="{FF2B5EF4-FFF2-40B4-BE49-F238E27FC236}">
                <a16:creationId xmlns:a16="http://schemas.microsoft.com/office/drawing/2014/main" id="{EBE54005-7E04-3046-D68C-C9C91B2A5599}"/>
              </a:ext>
            </a:extLst>
          </p:cNvPr>
          <p:cNvSpPr txBox="1"/>
          <p:nvPr/>
        </p:nvSpPr>
        <p:spPr>
          <a:xfrm>
            <a:off x="8153400" y="7904218"/>
            <a:ext cx="2198038" cy="369332"/>
          </a:xfrm>
          <a:prstGeom prst="rect">
            <a:avLst/>
          </a:prstGeom>
          <a:noFill/>
        </p:spPr>
        <p:txBody>
          <a:bodyPr wrap="none" rtlCol="0">
            <a:spAutoFit/>
          </a:bodyPr>
          <a:lstStyle/>
          <a:p>
            <a:r>
              <a:rPr lang="en-IN" dirty="0"/>
              <a:t>Source - </a:t>
            </a:r>
            <a:r>
              <a:rPr lang="en-IN" dirty="0" err="1"/>
              <a:t>ProjectPro</a:t>
            </a:r>
            <a:endParaRPr lang="en-IN" dirty="0"/>
          </a:p>
        </p:txBody>
      </p:sp>
    </p:spTree>
    <p:extLst>
      <p:ext uri="{BB962C8B-B14F-4D97-AF65-F5344CB8AC3E}">
        <p14:creationId xmlns:p14="http://schemas.microsoft.com/office/powerpoint/2010/main" val="878412999"/>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548640" y="0"/>
            <a:ext cx="13167360" cy="1371600"/>
          </a:xfrm>
        </p:spPr>
        <p:txBody>
          <a:bodyPr/>
          <a:lstStyle/>
          <a:p>
            <a:r>
              <a:rPr lang="en-US" dirty="0">
                <a:solidFill>
                  <a:schemeClr val="tx1"/>
                </a:solidFill>
              </a:rPr>
              <a:t>What is Yarn</a:t>
            </a:r>
            <a:r>
              <a:rPr lang="en-US" dirty="0"/>
              <a:t>?</a:t>
            </a:r>
          </a:p>
        </p:txBody>
      </p:sp>
      <p:sp>
        <p:nvSpPr>
          <p:cNvPr id="3" name="Content Placeholder 2"/>
          <p:cNvSpPr>
            <a:spLocks noGrp="1"/>
          </p:cNvSpPr>
          <p:nvPr>
            <p:ph idx="1"/>
          </p:nvPr>
        </p:nvSpPr>
        <p:spPr>
          <a:xfrm>
            <a:off x="2324100" y="1769498"/>
            <a:ext cx="9982200" cy="2181805"/>
          </a:xfrm>
        </p:spPr>
        <p:txBody>
          <a:bodyPr>
            <a:normAutofit fontScale="92500" lnSpcReduction="10000"/>
          </a:bodyPr>
          <a:lstStyle/>
          <a:p>
            <a:pPr marL="0" indent="0" algn="ctr">
              <a:buNone/>
            </a:pPr>
            <a:r>
              <a:rPr lang="en-US" sz="3700" b="0" dirty="0">
                <a:solidFill>
                  <a:srgbClr val="0070C0"/>
                </a:solidFill>
              </a:rPr>
              <a:t>Yarn: Hadoop Yarn deployment means, simply, spark runs on Yarn without any pre-installation or root access required. It </a:t>
            </a:r>
            <a:r>
              <a:rPr lang="en-US" sz="3700" b="0" u="sng" dirty="0">
                <a:solidFill>
                  <a:srgbClr val="0070C0"/>
                </a:solidFill>
              </a:rPr>
              <a:t>helps to integrate Spark into Hadoop ecosystem or Hadoop stack</a:t>
            </a:r>
            <a:r>
              <a:rPr lang="en-US" sz="3700" b="0" dirty="0">
                <a:solidFill>
                  <a:srgbClr val="0070C0"/>
                </a:solidFill>
              </a:rPr>
              <a:t>.  </a:t>
            </a:r>
          </a:p>
        </p:txBody>
      </p:sp>
      <p:pic>
        <p:nvPicPr>
          <p:cNvPr id="4" name="Picture 3">
            <a:extLst>
              <a:ext uri="{FF2B5EF4-FFF2-40B4-BE49-F238E27FC236}">
                <a16:creationId xmlns:a16="http://schemas.microsoft.com/office/drawing/2014/main" id="{B2FEA398-F546-C64E-0A55-262EB2BCF74C}"/>
              </a:ext>
            </a:extLst>
          </p:cNvPr>
          <p:cNvPicPr>
            <a:picLocks noChangeAspect="1"/>
          </p:cNvPicPr>
          <p:nvPr/>
        </p:nvPicPr>
        <p:blipFill>
          <a:blip r:embed="rId2"/>
          <a:stretch>
            <a:fillRect/>
          </a:stretch>
        </p:blipFill>
        <p:spPr>
          <a:xfrm>
            <a:off x="3803469" y="4267200"/>
            <a:ext cx="7023461" cy="3676839"/>
          </a:xfrm>
          <a:prstGeom prst="rect">
            <a:avLst/>
          </a:prstGeom>
        </p:spPr>
      </p:pic>
      <p:sp>
        <p:nvSpPr>
          <p:cNvPr id="2" name="TextBox 1">
            <a:extLst>
              <a:ext uri="{FF2B5EF4-FFF2-40B4-BE49-F238E27FC236}">
                <a16:creationId xmlns:a16="http://schemas.microsoft.com/office/drawing/2014/main" id="{11109847-31AD-A4A7-A77A-871371B159BF}"/>
              </a:ext>
            </a:extLst>
          </p:cNvPr>
          <p:cNvSpPr txBox="1"/>
          <p:nvPr/>
        </p:nvSpPr>
        <p:spPr>
          <a:xfrm>
            <a:off x="457200" y="7620000"/>
            <a:ext cx="312906" cy="369332"/>
          </a:xfrm>
          <a:prstGeom prst="rect">
            <a:avLst/>
          </a:prstGeom>
          <a:noFill/>
        </p:spPr>
        <p:txBody>
          <a:bodyPr wrap="none" rtlCol="0">
            <a:spAutoFit/>
          </a:bodyPr>
          <a:lstStyle/>
          <a:p>
            <a:fld id="{D6921B60-5932-4444-96F9-C59B9A75E9CC}" type="slidenum">
              <a:rPr lang="en-IN" smtClean="0"/>
              <a:t>48</a:t>
            </a:fld>
            <a:endParaRPr lang="en-IN" dirty="0"/>
          </a:p>
        </p:txBody>
      </p:sp>
    </p:spTree>
    <p:extLst>
      <p:ext uri="{BB962C8B-B14F-4D97-AF65-F5344CB8AC3E}">
        <p14:creationId xmlns:p14="http://schemas.microsoft.com/office/powerpoint/2010/main" val="3513741317"/>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548640" y="0"/>
            <a:ext cx="13167360" cy="1371600"/>
          </a:xfrm>
        </p:spPr>
        <p:txBody>
          <a:bodyPr/>
          <a:lstStyle/>
          <a:p>
            <a:r>
              <a:rPr lang="en-US" dirty="0">
                <a:solidFill>
                  <a:schemeClr val="tx1"/>
                </a:solidFill>
              </a:rPr>
              <a:t>EMR</a:t>
            </a:r>
            <a:endParaRPr lang="en-US" dirty="0"/>
          </a:p>
        </p:txBody>
      </p:sp>
      <p:pic>
        <p:nvPicPr>
          <p:cNvPr id="8" name="Picture 7">
            <a:extLst>
              <a:ext uri="{FF2B5EF4-FFF2-40B4-BE49-F238E27FC236}">
                <a16:creationId xmlns:a16="http://schemas.microsoft.com/office/drawing/2014/main" id="{FE5F1650-66B2-2467-F136-024FDE0DF7D9}"/>
              </a:ext>
            </a:extLst>
          </p:cNvPr>
          <p:cNvPicPr>
            <a:picLocks noChangeAspect="1"/>
          </p:cNvPicPr>
          <p:nvPr/>
        </p:nvPicPr>
        <p:blipFill>
          <a:blip r:embed="rId2"/>
          <a:stretch>
            <a:fillRect/>
          </a:stretch>
        </p:blipFill>
        <p:spPr>
          <a:xfrm>
            <a:off x="1295400" y="2286000"/>
            <a:ext cx="12344400" cy="4708096"/>
          </a:xfrm>
          <a:prstGeom prst="rect">
            <a:avLst/>
          </a:prstGeom>
        </p:spPr>
      </p:pic>
      <p:sp>
        <p:nvSpPr>
          <p:cNvPr id="9" name="TextBox 8">
            <a:extLst>
              <a:ext uri="{FF2B5EF4-FFF2-40B4-BE49-F238E27FC236}">
                <a16:creationId xmlns:a16="http://schemas.microsoft.com/office/drawing/2014/main" id="{A5D06A3D-0239-2EBD-2FF5-4B5336F30F7E}"/>
              </a:ext>
            </a:extLst>
          </p:cNvPr>
          <p:cNvSpPr txBox="1"/>
          <p:nvPr/>
        </p:nvSpPr>
        <p:spPr>
          <a:xfrm>
            <a:off x="457200" y="7620000"/>
            <a:ext cx="312906" cy="369332"/>
          </a:xfrm>
          <a:prstGeom prst="rect">
            <a:avLst/>
          </a:prstGeom>
          <a:noFill/>
        </p:spPr>
        <p:txBody>
          <a:bodyPr wrap="none" rtlCol="0">
            <a:spAutoFit/>
          </a:bodyPr>
          <a:lstStyle/>
          <a:p>
            <a:fld id="{D6921B60-5932-4444-96F9-C59B9A75E9CC}" type="slidenum">
              <a:rPr lang="en-IN" smtClean="0"/>
              <a:t>49</a:t>
            </a:fld>
            <a:endParaRPr lang="en-IN" dirty="0"/>
          </a:p>
        </p:txBody>
      </p:sp>
    </p:spTree>
    <p:extLst>
      <p:ext uri="{BB962C8B-B14F-4D97-AF65-F5344CB8AC3E}">
        <p14:creationId xmlns:p14="http://schemas.microsoft.com/office/powerpoint/2010/main" val="317771950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DC629C-3844-B36F-DA45-99E2F5ED2579}"/>
              </a:ext>
            </a:extLst>
          </p:cNvPr>
          <p:cNvSpPr>
            <a:spLocks noGrp="1"/>
          </p:cNvSpPr>
          <p:nvPr>
            <p:ph type="title"/>
          </p:nvPr>
        </p:nvSpPr>
        <p:spPr>
          <a:xfrm>
            <a:off x="548640" y="0"/>
            <a:ext cx="13167360" cy="1371600"/>
          </a:xfrm>
        </p:spPr>
        <p:txBody>
          <a:bodyPr/>
          <a:lstStyle/>
          <a:p>
            <a:r>
              <a:rPr lang="en-US" dirty="0">
                <a:solidFill>
                  <a:schemeClr val="tx1"/>
                </a:solidFill>
              </a:rPr>
              <a:t>Structured Data</a:t>
            </a:r>
            <a:endParaRPr lang="en-US" dirty="0"/>
          </a:p>
        </p:txBody>
      </p:sp>
      <p:grpSp>
        <p:nvGrpSpPr>
          <p:cNvPr id="5" name="Group 4">
            <a:extLst>
              <a:ext uri="{FF2B5EF4-FFF2-40B4-BE49-F238E27FC236}">
                <a16:creationId xmlns:a16="http://schemas.microsoft.com/office/drawing/2014/main" id="{3952463D-8D1E-4AD2-E3A9-05E7331BEF84}"/>
              </a:ext>
            </a:extLst>
          </p:cNvPr>
          <p:cNvGrpSpPr/>
          <p:nvPr/>
        </p:nvGrpSpPr>
        <p:grpSpPr>
          <a:xfrm>
            <a:off x="3267075" y="1157287"/>
            <a:ext cx="8096250" cy="5915025"/>
            <a:chOff x="3267075" y="1157287"/>
            <a:chExt cx="8096250" cy="5915025"/>
          </a:xfrm>
        </p:grpSpPr>
        <p:pic>
          <p:nvPicPr>
            <p:cNvPr id="3" name="Picture 2">
              <a:extLst>
                <a:ext uri="{FF2B5EF4-FFF2-40B4-BE49-F238E27FC236}">
                  <a16:creationId xmlns:a16="http://schemas.microsoft.com/office/drawing/2014/main" id="{8B728F20-795E-B2B9-7CD2-19AD5DA2FF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7075" y="1157287"/>
              <a:ext cx="8096250" cy="5915025"/>
            </a:xfrm>
            <a:prstGeom prst="rect">
              <a:avLst/>
            </a:prstGeom>
          </p:spPr>
        </p:pic>
        <p:sp>
          <p:nvSpPr>
            <p:cNvPr id="2" name="Rectangle 1">
              <a:extLst>
                <a:ext uri="{FF2B5EF4-FFF2-40B4-BE49-F238E27FC236}">
                  <a16:creationId xmlns:a16="http://schemas.microsoft.com/office/drawing/2014/main" id="{EE359876-320C-07CF-D2C9-8297A1F5AA17}"/>
                </a:ext>
              </a:extLst>
            </p:cNvPr>
            <p:cNvSpPr/>
            <p:nvPr/>
          </p:nvSpPr>
          <p:spPr>
            <a:xfrm>
              <a:off x="3352800" y="1219200"/>
              <a:ext cx="533400" cy="609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 name="TextBox 5">
            <a:extLst>
              <a:ext uri="{FF2B5EF4-FFF2-40B4-BE49-F238E27FC236}">
                <a16:creationId xmlns:a16="http://schemas.microsoft.com/office/drawing/2014/main" id="{1EC05656-80E7-6A33-1029-92D8D6CED9C1}"/>
              </a:ext>
            </a:extLst>
          </p:cNvPr>
          <p:cNvSpPr txBox="1"/>
          <p:nvPr/>
        </p:nvSpPr>
        <p:spPr>
          <a:xfrm>
            <a:off x="457200" y="7620000"/>
            <a:ext cx="312906" cy="369332"/>
          </a:xfrm>
          <a:prstGeom prst="rect">
            <a:avLst/>
          </a:prstGeom>
          <a:noFill/>
        </p:spPr>
        <p:txBody>
          <a:bodyPr wrap="none" rtlCol="0">
            <a:spAutoFit/>
          </a:bodyPr>
          <a:lstStyle/>
          <a:p>
            <a:fld id="{D6921B60-5932-4444-96F9-C59B9A75E9CC}" type="slidenum">
              <a:rPr lang="en-IN" smtClean="0"/>
              <a:t>5</a:t>
            </a:fld>
            <a:endParaRPr lang="en-IN" dirty="0"/>
          </a:p>
        </p:txBody>
      </p:sp>
    </p:spTree>
    <p:extLst>
      <p:ext uri="{BB962C8B-B14F-4D97-AF65-F5344CB8AC3E}">
        <p14:creationId xmlns:p14="http://schemas.microsoft.com/office/powerpoint/2010/main" val="3543027945"/>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21" y="280193"/>
            <a:ext cx="13162967" cy="892115"/>
          </a:xfrm>
        </p:spPr>
        <p:txBody>
          <a:bodyPr>
            <a:normAutofit/>
          </a:bodyPr>
          <a:lstStyle/>
          <a:p>
            <a:r>
              <a:rPr lang="en-US" sz="4800" dirty="0"/>
              <a:t>Read Operation in HDFS</a:t>
            </a:r>
          </a:p>
        </p:txBody>
      </p:sp>
      <p:pic>
        <p:nvPicPr>
          <p:cNvPr id="14" name="Content Placeholder 13"/>
          <p:cNvPicPr>
            <a:picLocks noGrp="1" noChangeAspect="1"/>
          </p:cNvPicPr>
          <p:nvPr>
            <p:ph idx="1"/>
          </p:nvPr>
        </p:nvPicPr>
        <p:blipFill>
          <a:blip r:embed="rId3"/>
          <a:stretch>
            <a:fillRect/>
          </a:stretch>
        </p:blipFill>
        <p:spPr>
          <a:xfrm>
            <a:off x="2517620" y="1676400"/>
            <a:ext cx="9595159" cy="5840878"/>
          </a:xfrm>
          <a:prstGeom prst="rect">
            <a:avLst/>
          </a:prstGeom>
        </p:spPr>
      </p:pic>
    </p:spTree>
    <p:extLst>
      <p:ext uri="{BB962C8B-B14F-4D97-AF65-F5344CB8AC3E}">
        <p14:creationId xmlns:p14="http://schemas.microsoft.com/office/powerpoint/2010/main" val="10668949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21" y="280193"/>
            <a:ext cx="13162967" cy="892115"/>
          </a:xfrm>
        </p:spPr>
        <p:txBody>
          <a:bodyPr>
            <a:normAutofit/>
          </a:bodyPr>
          <a:lstStyle/>
          <a:p>
            <a:r>
              <a:rPr lang="en-US" sz="4800" dirty="0"/>
              <a:t>Write Operation in HDFS</a:t>
            </a:r>
          </a:p>
        </p:txBody>
      </p:sp>
      <p:sp>
        <p:nvSpPr>
          <p:cNvPr id="6" name="Slide Number Placeholder 5"/>
          <p:cNvSpPr>
            <a:spLocks noGrp="1"/>
          </p:cNvSpPr>
          <p:nvPr>
            <p:ph type="sldNum" sz="quarter" idx="4"/>
          </p:nvPr>
        </p:nvSpPr>
        <p:spPr>
          <a:xfrm>
            <a:off x="10913835" y="6356351"/>
            <a:ext cx="668565"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918391-D411-FE40-AAD7-861AE5233E0E}" type="slidenum">
              <a:rPr lang="en-US" smtClean="0">
                <a:solidFill>
                  <a:srgbClr val="0055A0">
                    <a:tint val="75000"/>
                  </a:srgbClr>
                </a:solidFill>
              </a:rPr>
              <a:pPr/>
              <a:t>51</a:t>
            </a:fld>
            <a:endParaRPr lang="en-US" dirty="0">
              <a:solidFill>
                <a:srgbClr val="0055A0">
                  <a:tint val="75000"/>
                </a:srgbClr>
              </a:solidFill>
            </a:endParaRPr>
          </a:p>
        </p:txBody>
      </p:sp>
      <p:pic>
        <p:nvPicPr>
          <p:cNvPr id="5" name="Content Placeholder 4"/>
          <p:cNvPicPr>
            <a:picLocks noGrp="1" noChangeAspect="1"/>
          </p:cNvPicPr>
          <p:nvPr>
            <p:ph idx="1"/>
          </p:nvPr>
        </p:nvPicPr>
        <p:blipFill>
          <a:blip r:embed="rId3"/>
          <a:stretch>
            <a:fillRect/>
          </a:stretch>
        </p:blipFill>
        <p:spPr>
          <a:xfrm>
            <a:off x="2807656" y="1790700"/>
            <a:ext cx="9010694" cy="5600700"/>
          </a:xfrm>
          <a:prstGeom prst="rect">
            <a:avLst/>
          </a:prstGeom>
        </p:spPr>
      </p:pic>
    </p:spTree>
    <p:extLst>
      <p:ext uri="{BB962C8B-B14F-4D97-AF65-F5344CB8AC3E}">
        <p14:creationId xmlns:p14="http://schemas.microsoft.com/office/powerpoint/2010/main" val="30534739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21" y="214544"/>
            <a:ext cx="13162967" cy="835844"/>
          </a:xfrm>
        </p:spPr>
        <p:txBody>
          <a:bodyPr>
            <a:noAutofit/>
          </a:bodyPr>
          <a:lstStyle/>
          <a:p>
            <a:r>
              <a:rPr lang="en-US" sz="4800" dirty="0"/>
              <a:t>HDFS Security</a:t>
            </a:r>
          </a:p>
        </p:txBody>
      </p:sp>
      <p:sp>
        <p:nvSpPr>
          <p:cNvPr id="3" name="Content Placeholder 2"/>
          <p:cNvSpPr>
            <a:spLocks noGrp="1"/>
          </p:cNvSpPr>
          <p:nvPr>
            <p:ph idx="1"/>
          </p:nvPr>
        </p:nvSpPr>
        <p:spPr>
          <a:xfrm>
            <a:off x="731520" y="1275471"/>
            <a:ext cx="13795717" cy="6112603"/>
          </a:xfrm>
        </p:spPr>
        <p:txBody>
          <a:bodyPr>
            <a:normAutofit/>
          </a:bodyPr>
          <a:lstStyle/>
          <a:p>
            <a:pPr>
              <a:buClr>
                <a:schemeClr val="tx2"/>
              </a:buClr>
            </a:pPr>
            <a:r>
              <a:rPr lang="de-CH" sz="2900" dirty="0"/>
              <a:t>Authentication to Hadoop</a:t>
            </a:r>
          </a:p>
          <a:p>
            <a:pPr lvl="1">
              <a:buClr>
                <a:schemeClr val="tx2"/>
              </a:buClr>
            </a:pPr>
            <a:r>
              <a:rPr lang="de-CH" sz="2400" dirty="0">
                <a:solidFill>
                  <a:schemeClr val="tx2"/>
                </a:solidFill>
              </a:rPr>
              <a:t>Simple – insecure way of using OS username to determine hadoop identity</a:t>
            </a:r>
          </a:p>
          <a:p>
            <a:pPr lvl="1">
              <a:buClr>
                <a:schemeClr val="tx2"/>
              </a:buClr>
            </a:pPr>
            <a:r>
              <a:rPr lang="de-CH" sz="2400" dirty="0">
                <a:solidFill>
                  <a:schemeClr val="tx2"/>
                </a:solidFill>
              </a:rPr>
              <a:t>Kerberos – authentication using kerberos ticket</a:t>
            </a:r>
          </a:p>
          <a:p>
            <a:pPr lvl="1">
              <a:buClr>
                <a:schemeClr val="tx2"/>
              </a:buClr>
            </a:pPr>
            <a:r>
              <a:rPr lang="de-CH" sz="2400" dirty="0">
                <a:solidFill>
                  <a:schemeClr val="tx2"/>
                </a:solidFill>
              </a:rPr>
              <a:t>Set by </a:t>
            </a:r>
            <a:r>
              <a:rPr lang="de-CH" sz="2400" dirty="0">
                <a:solidFill>
                  <a:schemeClr val="accent6"/>
                </a:solidFill>
                <a:latin typeface="Courier New" panose="02070309020205020404" pitchFamily="49" charset="0"/>
                <a:cs typeface="Courier New" panose="02070309020205020404" pitchFamily="49" charset="0"/>
              </a:rPr>
              <a:t>hadoop.security.authentication=simple|kerberos</a:t>
            </a:r>
            <a:endParaRPr lang="de-CH" sz="2880" dirty="0">
              <a:solidFill>
                <a:schemeClr val="accent6"/>
              </a:solidFill>
              <a:latin typeface="Courier New" panose="02070309020205020404" pitchFamily="49" charset="0"/>
              <a:cs typeface="Courier New" panose="02070309020205020404" pitchFamily="49" charset="0"/>
            </a:endParaRPr>
          </a:p>
          <a:p>
            <a:pPr>
              <a:buClr>
                <a:schemeClr val="tx2"/>
              </a:buClr>
            </a:pPr>
            <a:r>
              <a:rPr lang="de-CH" sz="2900" dirty="0"/>
              <a:t>File and Directory permissions are same like in POSIX</a:t>
            </a:r>
          </a:p>
          <a:p>
            <a:pPr lvl="1">
              <a:buClr>
                <a:schemeClr val="tx2"/>
              </a:buClr>
            </a:pPr>
            <a:r>
              <a:rPr lang="de-CH" sz="2400" dirty="0">
                <a:solidFill>
                  <a:schemeClr val="tx2"/>
                </a:solidFill>
              </a:rPr>
              <a:t>read (r), write (w), and execute (x) permissions</a:t>
            </a:r>
          </a:p>
          <a:p>
            <a:pPr lvl="1">
              <a:buClr>
                <a:schemeClr val="tx2"/>
              </a:buClr>
            </a:pPr>
            <a:r>
              <a:rPr lang="de-CH" sz="2400" dirty="0">
                <a:solidFill>
                  <a:schemeClr val="tx2"/>
                </a:solidFill>
              </a:rPr>
              <a:t>also has an owner, group and mode</a:t>
            </a:r>
          </a:p>
          <a:p>
            <a:pPr lvl="1">
              <a:buClr>
                <a:schemeClr val="tx2"/>
              </a:buClr>
            </a:pPr>
            <a:r>
              <a:rPr lang="de-CH" sz="2400" dirty="0">
                <a:solidFill>
                  <a:schemeClr val="tx2"/>
                </a:solidFill>
              </a:rPr>
              <a:t>enabled by default </a:t>
            </a:r>
            <a:r>
              <a:rPr lang="de-CH" sz="2400" dirty="0">
                <a:solidFill>
                  <a:schemeClr val="accent6"/>
                </a:solidFill>
                <a:latin typeface="Courier New" panose="02070309020205020404" pitchFamily="49" charset="0"/>
                <a:cs typeface="Courier New" panose="02070309020205020404" pitchFamily="49" charset="0"/>
              </a:rPr>
              <a:t>(dfs.permissions.enabled=true)</a:t>
            </a:r>
          </a:p>
          <a:p>
            <a:pPr>
              <a:buClr>
                <a:schemeClr val="tx2"/>
              </a:buClr>
            </a:pPr>
            <a:r>
              <a:rPr lang="de-CH" sz="2900" dirty="0"/>
              <a:t>ACLs are used for implemention permissions that differ from natural hierarchy of users and groups</a:t>
            </a:r>
          </a:p>
          <a:p>
            <a:pPr lvl="1">
              <a:buClr>
                <a:schemeClr val="tx2"/>
              </a:buClr>
            </a:pPr>
            <a:r>
              <a:rPr lang="de-CH" sz="2800" dirty="0">
                <a:solidFill>
                  <a:schemeClr val="tx2"/>
                </a:solidFill>
              </a:rPr>
              <a:t>enabled by </a:t>
            </a:r>
            <a:r>
              <a:rPr lang="de-CH" sz="2800" dirty="0">
                <a:solidFill>
                  <a:schemeClr val="accent6"/>
                </a:solidFill>
                <a:latin typeface="Courier New" panose="02070309020205020404" pitchFamily="49" charset="0"/>
                <a:cs typeface="Courier New" panose="02070309020205020404" pitchFamily="49" charset="0"/>
              </a:rPr>
              <a:t>dfs.namenode.acls.enabled=true</a:t>
            </a:r>
          </a:p>
          <a:p>
            <a:pPr lvl="1">
              <a:buClr>
                <a:schemeClr val="tx2"/>
              </a:buClr>
            </a:pPr>
            <a:endParaRPr lang="de-CH" sz="3200" dirty="0">
              <a:solidFill>
                <a:schemeClr val="tx2"/>
              </a:solidFill>
            </a:endParaRPr>
          </a:p>
        </p:txBody>
      </p:sp>
    </p:spTree>
    <p:extLst>
      <p:ext uri="{BB962C8B-B14F-4D97-AF65-F5344CB8AC3E}">
        <p14:creationId xmlns:p14="http://schemas.microsoft.com/office/powerpoint/2010/main" val="6574772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21" y="280193"/>
            <a:ext cx="13162967" cy="770196"/>
          </a:xfrm>
        </p:spPr>
        <p:txBody>
          <a:bodyPr>
            <a:normAutofit fontScale="90000"/>
          </a:bodyPr>
          <a:lstStyle/>
          <a:p>
            <a:r>
              <a:rPr lang="en-US" sz="4800" dirty="0"/>
              <a:t>Unique features of HDFS</a:t>
            </a:r>
          </a:p>
        </p:txBody>
      </p:sp>
      <p:sp>
        <p:nvSpPr>
          <p:cNvPr id="3" name="Content Placeholder 2"/>
          <p:cNvSpPr>
            <a:spLocks noGrp="1"/>
          </p:cNvSpPr>
          <p:nvPr>
            <p:ph idx="1"/>
          </p:nvPr>
        </p:nvSpPr>
        <p:spPr>
          <a:xfrm>
            <a:off x="731521" y="1154742"/>
            <a:ext cx="13162967" cy="6254244"/>
          </a:xfrm>
        </p:spPr>
        <p:txBody>
          <a:bodyPr>
            <a:normAutofit fontScale="70000" lnSpcReduction="20000"/>
          </a:bodyPr>
          <a:lstStyle/>
          <a:p>
            <a:pPr marL="58520" indent="0">
              <a:buClr>
                <a:schemeClr val="tx2"/>
              </a:buClr>
              <a:buNone/>
            </a:pPr>
            <a:endParaRPr lang="en-GB" sz="3840" dirty="0">
              <a:solidFill>
                <a:schemeClr val="tx2"/>
              </a:solidFill>
            </a:endParaRPr>
          </a:p>
          <a:p>
            <a:pPr>
              <a:buClr>
                <a:schemeClr val="tx2"/>
              </a:buClr>
            </a:pPr>
            <a:endParaRPr lang="en-GB" sz="3840" dirty="0">
              <a:solidFill>
                <a:schemeClr val="tx2"/>
              </a:solidFill>
            </a:endParaRPr>
          </a:p>
          <a:p>
            <a:pPr>
              <a:buClr>
                <a:schemeClr val="tx2"/>
              </a:buClr>
            </a:pPr>
            <a:r>
              <a:rPr lang="en-GB" sz="5200" b="0" u="sng" dirty="0"/>
              <a:t>Failure tolerant </a:t>
            </a:r>
            <a:r>
              <a:rPr lang="en-GB" sz="5200" b="0" dirty="0"/>
              <a:t>- data is duplicated across multiple </a:t>
            </a:r>
            <a:r>
              <a:rPr lang="en-GB" sz="5200" b="0" dirty="0" err="1"/>
              <a:t>DataNodes</a:t>
            </a:r>
            <a:r>
              <a:rPr lang="en-GB" sz="5200" b="0" dirty="0"/>
              <a:t> to protect against machine failures. The default is a replication factor of 3 (every block is stored on three machines).</a:t>
            </a:r>
          </a:p>
          <a:p>
            <a:pPr>
              <a:buClr>
                <a:schemeClr val="tx2"/>
              </a:buClr>
            </a:pPr>
            <a:r>
              <a:rPr lang="en-GB" sz="5200" b="0" u="sng" dirty="0"/>
              <a:t>Scalability </a:t>
            </a:r>
            <a:r>
              <a:rPr lang="en-GB" sz="5200" b="0" dirty="0"/>
              <a:t>- data transfers happen directly with the </a:t>
            </a:r>
            <a:r>
              <a:rPr lang="en-GB" sz="5200" b="0" dirty="0" err="1"/>
              <a:t>DataNodes</a:t>
            </a:r>
            <a:r>
              <a:rPr lang="en-GB" sz="5200" b="0" dirty="0"/>
              <a:t> so your read/write capacity scales fairly well with the number of </a:t>
            </a:r>
            <a:r>
              <a:rPr lang="en-GB" sz="5200" b="0" dirty="0" err="1"/>
              <a:t>DataNodes</a:t>
            </a:r>
            <a:endParaRPr lang="en-GB" sz="5200" b="0" dirty="0"/>
          </a:p>
          <a:p>
            <a:pPr>
              <a:buClr>
                <a:schemeClr val="tx2"/>
              </a:buClr>
            </a:pPr>
            <a:r>
              <a:rPr lang="en-GB" sz="5200" b="0" u="sng" dirty="0"/>
              <a:t>Space</a:t>
            </a:r>
            <a:r>
              <a:rPr lang="en-GB" sz="5200" b="0" dirty="0"/>
              <a:t> - need more disk space? Just add more </a:t>
            </a:r>
            <a:r>
              <a:rPr lang="en-GB" sz="5200" b="0" dirty="0" err="1"/>
              <a:t>DataNodes</a:t>
            </a:r>
            <a:r>
              <a:rPr lang="en-GB" sz="5200" b="0" dirty="0"/>
              <a:t> and re-balance</a:t>
            </a:r>
          </a:p>
          <a:p>
            <a:pPr>
              <a:buClr>
                <a:schemeClr val="tx2"/>
              </a:buClr>
            </a:pPr>
            <a:r>
              <a:rPr lang="en-GB" sz="5200" b="0" u="sng" dirty="0"/>
              <a:t>Industry standard </a:t>
            </a:r>
            <a:r>
              <a:rPr lang="en-GB" sz="5200" b="0" dirty="0"/>
              <a:t>- Other distributed applications are built on top of HDFS (HBase)</a:t>
            </a:r>
          </a:p>
          <a:p>
            <a:pPr>
              <a:buClr>
                <a:schemeClr val="tx2"/>
              </a:buClr>
            </a:pPr>
            <a:endParaRPr lang="en-GB" sz="5200" b="0" dirty="0"/>
          </a:p>
        </p:txBody>
      </p:sp>
    </p:spTree>
    <p:extLst>
      <p:ext uri="{BB962C8B-B14F-4D97-AF65-F5344CB8AC3E}">
        <p14:creationId xmlns:p14="http://schemas.microsoft.com/office/powerpoint/2010/main" val="15879692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HDFS – Data Organization</a:t>
            </a:r>
          </a:p>
        </p:txBody>
      </p:sp>
      <p:sp>
        <p:nvSpPr>
          <p:cNvPr id="3" name="Content Placeholder 2"/>
          <p:cNvSpPr>
            <a:spLocks noGrp="1"/>
          </p:cNvSpPr>
          <p:nvPr>
            <p:ph idx="1"/>
          </p:nvPr>
        </p:nvSpPr>
        <p:spPr>
          <a:xfrm>
            <a:off x="731521" y="1408725"/>
            <a:ext cx="13162967" cy="5782910"/>
          </a:xfrm>
        </p:spPr>
        <p:txBody>
          <a:bodyPr>
            <a:normAutofit/>
          </a:bodyPr>
          <a:lstStyle/>
          <a:p>
            <a:pPr>
              <a:buClr>
                <a:schemeClr val="tx2"/>
              </a:buClr>
            </a:pPr>
            <a:r>
              <a:rPr lang="en-GB" sz="2900" b="0" dirty="0"/>
              <a:t>Each file written into HDFS is split into data blocks</a:t>
            </a:r>
          </a:p>
          <a:p>
            <a:pPr>
              <a:buClr>
                <a:schemeClr val="tx2"/>
              </a:buClr>
            </a:pPr>
            <a:r>
              <a:rPr lang="en-GB" sz="2900" b="0" dirty="0"/>
              <a:t>Each block is stored on one or more nodes</a:t>
            </a:r>
          </a:p>
          <a:p>
            <a:pPr>
              <a:buClr>
                <a:schemeClr val="tx2"/>
              </a:buClr>
            </a:pPr>
            <a:r>
              <a:rPr lang="en-GB" sz="2900" b="0" dirty="0"/>
              <a:t>Each copy of the block is called replica</a:t>
            </a:r>
          </a:p>
          <a:p>
            <a:pPr>
              <a:buClr>
                <a:schemeClr val="tx2"/>
              </a:buClr>
            </a:pPr>
            <a:r>
              <a:rPr lang="en-GB" sz="2900" b="0" dirty="0"/>
              <a:t>Block placement policy</a:t>
            </a:r>
          </a:p>
          <a:p>
            <a:pPr lvl="1">
              <a:buClr>
                <a:schemeClr val="tx2"/>
              </a:buClr>
            </a:pPr>
            <a:r>
              <a:rPr lang="en-GB" sz="2400" b="0" dirty="0"/>
              <a:t>First replica is placed on the local node</a:t>
            </a:r>
          </a:p>
          <a:p>
            <a:pPr lvl="1">
              <a:buClr>
                <a:schemeClr val="tx2"/>
              </a:buClr>
            </a:pPr>
            <a:r>
              <a:rPr lang="en-GB" sz="2400" b="0" dirty="0"/>
              <a:t>Second replica is placed in a different rack</a:t>
            </a:r>
          </a:p>
          <a:p>
            <a:pPr lvl="1">
              <a:buClr>
                <a:schemeClr val="tx2"/>
              </a:buClr>
            </a:pPr>
            <a:r>
              <a:rPr lang="en-GB" sz="2400" b="0" dirty="0"/>
              <a:t>Third replica is placed in the same rack as the second replica</a:t>
            </a:r>
          </a:p>
          <a:p>
            <a:pPr>
              <a:buClr>
                <a:schemeClr val="tx2"/>
              </a:buClr>
            </a:pPr>
            <a:endParaRPr lang="en-GB" sz="3840" dirty="0">
              <a:solidFill>
                <a:schemeClr val="tx2"/>
              </a:solidFill>
            </a:endParaRPr>
          </a:p>
        </p:txBody>
      </p:sp>
      <p:sp>
        <p:nvSpPr>
          <p:cNvPr id="6" name="Slide Number Placeholder 5"/>
          <p:cNvSpPr>
            <a:spLocks noGrp="1"/>
          </p:cNvSpPr>
          <p:nvPr>
            <p:ph type="sldNum" sz="quarter" idx="4"/>
          </p:nvPr>
        </p:nvSpPr>
        <p:spPr>
          <a:xfrm>
            <a:off x="10913835" y="6356351"/>
            <a:ext cx="668565"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918391-D411-FE40-AAD7-861AE5233E0E}" type="slidenum">
              <a:rPr lang="en-US" smtClean="0">
                <a:solidFill>
                  <a:srgbClr val="0055A0">
                    <a:tint val="75000"/>
                  </a:srgbClr>
                </a:solidFill>
              </a:rPr>
              <a:pPr/>
              <a:t>54</a:t>
            </a:fld>
            <a:endParaRPr lang="en-US" dirty="0">
              <a:solidFill>
                <a:srgbClr val="0055A0">
                  <a:tint val="75000"/>
                </a:srgbClr>
              </a:solidFill>
            </a:endParaRPr>
          </a:p>
        </p:txBody>
      </p:sp>
    </p:spTree>
    <p:extLst>
      <p:ext uri="{BB962C8B-B14F-4D97-AF65-F5344CB8AC3E}">
        <p14:creationId xmlns:p14="http://schemas.microsoft.com/office/powerpoint/2010/main" val="17891720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21" y="280193"/>
            <a:ext cx="13162967" cy="935078"/>
          </a:xfrm>
        </p:spPr>
        <p:txBody>
          <a:bodyPr>
            <a:normAutofit/>
          </a:bodyPr>
          <a:lstStyle/>
          <a:p>
            <a:r>
              <a:rPr lang="en-US" sz="4800" dirty="0"/>
              <a:t>HDFS Configuration</a:t>
            </a:r>
          </a:p>
        </p:txBody>
      </p:sp>
      <p:sp>
        <p:nvSpPr>
          <p:cNvPr id="3" name="Content Placeholder 2"/>
          <p:cNvSpPr>
            <a:spLocks noGrp="1"/>
          </p:cNvSpPr>
          <p:nvPr>
            <p:ph idx="1"/>
          </p:nvPr>
        </p:nvSpPr>
        <p:spPr>
          <a:xfrm>
            <a:off x="731521" y="1215272"/>
            <a:ext cx="13162967" cy="6172801"/>
          </a:xfrm>
        </p:spPr>
        <p:txBody>
          <a:bodyPr>
            <a:normAutofit fontScale="47500" lnSpcReduction="20000"/>
          </a:bodyPr>
          <a:lstStyle/>
          <a:p>
            <a:pPr marL="58520" indent="0">
              <a:buClr>
                <a:schemeClr val="tx2"/>
              </a:buClr>
              <a:buNone/>
            </a:pPr>
            <a:r>
              <a:rPr lang="de-CH" sz="4560" b="0" dirty="0">
                <a:solidFill>
                  <a:schemeClr val="tx2"/>
                </a:solidFill>
              </a:rPr>
              <a:t>HDFS Defaults</a:t>
            </a:r>
          </a:p>
          <a:p>
            <a:pPr marL="58520" indent="0">
              <a:buClr>
                <a:schemeClr val="tx2"/>
              </a:buClr>
              <a:buNone/>
            </a:pPr>
            <a:endParaRPr lang="de-CH" sz="3840" b="0" dirty="0">
              <a:solidFill>
                <a:schemeClr val="tx2"/>
              </a:solidFill>
            </a:endParaRPr>
          </a:p>
          <a:p>
            <a:pPr>
              <a:buClr>
                <a:schemeClr val="tx2"/>
              </a:buClr>
            </a:pPr>
            <a:r>
              <a:rPr lang="de-CH" sz="3840" b="0" dirty="0">
                <a:solidFill>
                  <a:schemeClr val="tx2"/>
                </a:solidFill>
              </a:rPr>
              <a:t>Block Size – 128 MB</a:t>
            </a:r>
          </a:p>
          <a:p>
            <a:pPr>
              <a:buClr>
                <a:schemeClr val="tx2"/>
              </a:buClr>
            </a:pPr>
            <a:r>
              <a:rPr lang="de-CH" sz="3840" b="0" dirty="0">
                <a:solidFill>
                  <a:schemeClr val="tx2"/>
                </a:solidFill>
              </a:rPr>
              <a:t>Replication Factor – 3</a:t>
            </a:r>
          </a:p>
          <a:p>
            <a:pPr>
              <a:buClr>
                <a:schemeClr val="tx2"/>
              </a:buClr>
            </a:pPr>
            <a:r>
              <a:rPr lang="de-CH" sz="3840" b="0" dirty="0">
                <a:solidFill>
                  <a:schemeClr val="tx2"/>
                </a:solidFill>
              </a:rPr>
              <a:t>Web UI Port – 50070</a:t>
            </a:r>
          </a:p>
          <a:p>
            <a:pPr marL="58520" indent="0">
              <a:buClr>
                <a:schemeClr val="tx2"/>
              </a:buClr>
              <a:buNone/>
            </a:pPr>
            <a:endParaRPr lang="de-CH" sz="3840" b="0" dirty="0">
              <a:solidFill>
                <a:schemeClr val="tx2"/>
              </a:solidFill>
            </a:endParaRPr>
          </a:p>
          <a:p>
            <a:pPr marL="58520" indent="0">
              <a:buClr>
                <a:schemeClr val="tx2"/>
              </a:buClr>
              <a:buNone/>
            </a:pPr>
            <a:r>
              <a:rPr lang="de-CH" sz="4560" b="0" dirty="0">
                <a:solidFill>
                  <a:schemeClr val="tx2"/>
                </a:solidFill>
              </a:rPr>
              <a:t>HDFS conf file</a:t>
            </a:r>
            <a:r>
              <a:rPr lang="de-CH" sz="4560" dirty="0">
                <a:solidFill>
                  <a:schemeClr val="tx2"/>
                </a:solidFill>
              </a:rPr>
              <a:t> - </a:t>
            </a:r>
            <a:r>
              <a:rPr lang="de-CH" sz="3480" dirty="0">
                <a:solidFill>
                  <a:schemeClr val="bg2">
                    <a:lumMod val="10000"/>
                  </a:schemeClr>
                </a:solidFill>
                <a:latin typeface="Courier New" panose="02070309020205020404" pitchFamily="49" charset="0"/>
                <a:cs typeface="Courier New" panose="02070309020205020404" pitchFamily="49" charset="0"/>
              </a:rPr>
              <a:t>/etc/hadoop/conf/hdfs-site.xml</a:t>
            </a:r>
          </a:p>
          <a:p>
            <a:pPr marL="58520" indent="0">
              <a:buClr>
                <a:schemeClr val="tx2"/>
              </a:buClr>
              <a:buNone/>
            </a:pPr>
            <a:r>
              <a:rPr lang="en-GB" sz="2400" dirty="0">
                <a:solidFill>
                  <a:schemeClr val="bg2">
                    <a:lumMod val="10000"/>
                  </a:schemeClr>
                </a:solidFill>
                <a:latin typeface="Courier New" panose="02070309020205020404" pitchFamily="49" charset="0"/>
                <a:cs typeface="Courier New" panose="02070309020205020404" pitchFamily="49" charset="0"/>
              </a:rPr>
              <a:t> </a:t>
            </a:r>
            <a:r>
              <a:rPr lang="en-GB" sz="2760" dirty="0">
                <a:solidFill>
                  <a:schemeClr val="bg2">
                    <a:lumMod val="10000"/>
                  </a:schemeClr>
                </a:solidFill>
                <a:latin typeface="Courier New" panose="02070309020205020404" pitchFamily="49" charset="0"/>
                <a:cs typeface="Courier New" panose="02070309020205020404" pitchFamily="49" charset="0"/>
              </a:rPr>
              <a:t>&lt;property&gt;</a:t>
            </a:r>
          </a:p>
          <a:p>
            <a:pPr marL="58520" indent="0">
              <a:buClr>
                <a:schemeClr val="tx2"/>
              </a:buClr>
              <a:buNone/>
            </a:pPr>
            <a:r>
              <a:rPr lang="en-GB" sz="2760" dirty="0">
                <a:solidFill>
                  <a:schemeClr val="bg2">
                    <a:lumMod val="10000"/>
                  </a:schemeClr>
                </a:solidFill>
                <a:latin typeface="Courier New" panose="02070309020205020404" pitchFamily="49" charset="0"/>
                <a:cs typeface="Courier New" panose="02070309020205020404" pitchFamily="49" charset="0"/>
              </a:rPr>
              <a:t>    &lt;name&gt;</a:t>
            </a:r>
            <a:r>
              <a:rPr lang="en-GB" sz="2760" dirty="0" err="1">
                <a:solidFill>
                  <a:schemeClr val="bg2">
                    <a:lumMod val="10000"/>
                  </a:schemeClr>
                </a:solidFill>
                <a:latin typeface="Courier New" panose="02070309020205020404" pitchFamily="49" charset="0"/>
                <a:cs typeface="Courier New" panose="02070309020205020404" pitchFamily="49" charset="0"/>
              </a:rPr>
              <a:t>dfs.namenode.name.dir</a:t>
            </a:r>
            <a:r>
              <a:rPr lang="en-GB" sz="2760" dirty="0">
                <a:solidFill>
                  <a:schemeClr val="bg2">
                    <a:lumMod val="10000"/>
                  </a:schemeClr>
                </a:solidFill>
                <a:latin typeface="Courier New" panose="02070309020205020404" pitchFamily="49" charset="0"/>
                <a:cs typeface="Courier New" panose="02070309020205020404" pitchFamily="49" charset="0"/>
              </a:rPr>
              <a:t>&lt;/name&gt;</a:t>
            </a:r>
          </a:p>
          <a:p>
            <a:pPr marL="58520" indent="0">
              <a:buClr>
                <a:schemeClr val="tx2"/>
              </a:buClr>
              <a:buNone/>
            </a:pPr>
            <a:r>
              <a:rPr lang="en-GB" sz="2760" dirty="0">
                <a:solidFill>
                  <a:schemeClr val="bg2">
                    <a:lumMod val="10000"/>
                  </a:schemeClr>
                </a:solidFill>
                <a:latin typeface="Courier New" panose="02070309020205020404" pitchFamily="49" charset="0"/>
                <a:cs typeface="Courier New" panose="02070309020205020404" pitchFamily="49" charset="0"/>
              </a:rPr>
              <a:t>    &lt;value&gt;file:///data1/cloudera/dfs/nn,file:///data2/cloudera/dfs/nn&lt;/value&gt;</a:t>
            </a:r>
          </a:p>
          <a:p>
            <a:pPr marL="58520" indent="0">
              <a:buClr>
                <a:schemeClr val="tx2"/>
              </a:buClr>
              <a:buNone/>
            </a:pPr>
            <a:r>
              <a:rPr lang="en-GB" sz="2760" dirty="0">
                <a:solidFill>
                  <a:schemeClr val="bg2">
                    <a:lumMod val="10000"/>
                  </a:schemeClr>
                </a:solidFill>
                <a:latin typeface="Courier New" panose="02070309020205020404" pitchFamily="49" charset="0"/>
                <a:cs typeface="Courier New" panose="02070309020205020404" pitchFamily="49" charset="0"/>
              </a:rPr>
              <a:t> &lt;/property&gt;</a:t>
            </a:r>
          </a:p>
          <a:p>
            <a:pPr marL="58520" indent="0">
              <a:buClr>
                <a:schemeClr val="tx2"/>
              </a:buClr>
              <a:buNone/>
            </a:pPr>
            <a:r>
              <a:rPr lang="en-GB" sz="2760" dirty="0">
                <a:solidFill>
                  <a:schemeClr val="bg2">
                    <a:lumMod val="10000"/>
                  </a:schemeClr>
                </a:solidFill>
                <a:latin typeface="Courier New" panose="02070309020205020404" pitchFamily="49" charset="0"/>
                <a:cs typeface="Courier New" panose="02070309020205020404" pitchFamily="49" charset="0"/>
              </a:rPr>
              <a:t> </a:t>
            </a:r>
          </a:p>
          <a:p>
            <a:pPr marL="58520" indent="0">
              <a:buClr>
                <a:schemeClr val="tx2"/>
              </a:buClr>
              <a:buNone/>
            </a:pPr>
            <a:r>
              <a:rPr lang="en-GB" sz="2760" dirty="0">
                <a:solidFill>
                  <a:schemeClr val="bg2">
                    <a:lumMod val="10000"/>
                  </a:schemeClr>
                </a:solidFill>
                <a:latin typeface="Courier New" panose="02070309020205020404" pitchFamily="49" charset="0"/>
                <a:cs typeface="Courier New" panose="02070309020205020404" pitchFamily="49" charset="0"/>
              </a:rPr>
              <a:t> &lt;property&gt;</a:t>
            </a:r>
          </a:p>
          <a:p>
            <a:pPr marL="58520" indent="0">
              <a:buClr>
                <a:schemeClr val="tx2"/>
              </a:buClr>
              <a:buNone/>
            </a:pPr>
            <a:r>
              <a:rPr lang="en-GB" sz="2760" dirty="0">
                <a:solidFill>
                  <a:schemeClr val="bg2">
                    <a:lumMod val="10000"/>
                  </a:schemeClr>
                </a:solidFill>
                <a:latin typeface="Courier New" panose="02070309020205020404" pitchFamily="49" charset="0"/>
                <a:cs typeface="Courier New" panose="02070309020205020404" pitchFamily="49" charset="0"/>
              </a:rPr>
              <a:t>    &lt;name&gt;</a:t>
            </a:r>
            <a:r>
              <a:rPr lang="en-GB" sz="2760" dirty="0" err="1">
                <a:solidFill>
                  <a:schemeClr val="bg2">
                    <a:lumMod val="10000"/>
                  </a:schemeClr>
                </a:solidFill>
                <a:latin typeface="Courier New" panose="02070309020205020404" pitchFamily="49" charset="0"/>
                <a:cs typeface="Courier New" panose="02070309020205020404" pitchFamily="49" charset="0"/>
              </a:rPr>
              <a:t>dfs.blocksize</a:t>
            </a:r>
            <a:r>
              <a:rPr lang="en-GB" sz="2760" dirty="0">
                <a:solidFill>
                  <a:schemeClr val="bg2">
                    <a:lumMod val="10000"/>
                  </a:schemeClr>
                </a:solidFill>
                <a:latin typeface="Courier New" panose="02070309020205020404" pitchFamily="49" charset="0"/>
                <a:cs typeface="Courier New" panose="02070309020205020404" pitchFamily="49" charset="0"/>
              </a:rPr>
              <a:t>&lt;/name&gt;</a:t>
            </a:r>
          </a:p>
          <a:p>
            <a:pPr marL="58520" indent="0">
              <a:buClr>
                <a:schemeClr val="tx2"/>
              </a:buClr>
              <a:buNone/>
            </a:pPr>
            <a:r>
              <a:rPr lang="en-GB" sz="2760" dirty="0">
                <a:solidFill>
                  <a:schemeClr val="bg2">
                    <a:lumMod val="10000"/>
                  </a:schemeClr>
                </a:solidFill>
                <a:latin typeface="Courier New" panose="02070309020205020404" pitchFamily="49" charset="0"/>
                <a:cs typeface="Courier New" panose="02070309020205020404" pitchFamily="49" charset="0"/>
              </a:rPr>
              <a:t>    &lt;value&gt;268435456&lt;/value&gt;</a:t>
            </a:r>
          </a:p>
          <a:p>
            <a:pPr marL="58520" indent="0">
              <a:buClr>
                <a:schemeClr val="tx2"/>
              </a:buClr>
              <a:buNone/>
            </a:pPr>
            <a:r>
              <a:rPr lang="en-GB" sz="2760" dirty="0">
                <a:solidFill>
                  <a:schemeClr val="bg2">
                    <a:lumMod val="10000"/>
                  </a:schemeClr>
                </a:solidFill>
                <a:latin typeface="Courier New" panose="02070309020205020404" pitchFamily="49" charset="0"/>
                <a:cs typeface="Courier New" panose="02070309020205020404" pitchFamily="49" charset="0"/>
              </a:rPr>
              <a:t> &lt;/property&gt;</a:t>
            </a:r>
          </a:p>
          <a:p>
            <a:pPr marL="58520" indent="0">
              <a:buClr>
                <a:schemeClr val="tx2"/>
              </a:buClr>
              <a:buNone/>
            </a:pPr>
            <a:endParaRPr lang="en-GB" sz="2760" dirty="0">
              <a:solidFill>
                <a:schemeClr val="bg2">
                  <a:lumMod val="10000"/>
                </a:schemeClr>
              </a:solidFill>
              <a:latin typeface="Courier New" panose="02070309020205020404" pitchFamily="49" charset="0"/>
              <a:cs typeface="Courier New" panose="02070309020205020404" pitchFamily="49" charset="0"/>
            </a:endParaRPr>
          </a:p>
          <a:p>
            <a:pPr marL="58520" indent="0">
              <a:buClr>
                <a:schemeClr val="tx2"/>
              </a:buClr>
              <a:buNone/>
            </a:pPr>
            <a:r>
              <a:rPr lang="en-GB" sz="2760" dirty="0">
                <a:solidFill>
                  <a:schemeClr val="bg2">
                    <a:lumMod val="10000"/>
                  </a:schemeClr>
                </a:solidFill>
                <a:latin typeface="Courier New" panose="02070309020205020404" pitchFamily="49" charset="0"/>
                <a:cs typeface="Courier New" panose="02070309020205020404" pitchFamily="49" charset="0"/>
              </a:rPr>
              <a:t> &lt;property&gt;</a:t>
            </a:r>
          </a:p>
          <a:p>
            <a:pPr marL="58520" indent="0">
              <a:buClr>
                <a:schemeClr val="tx2"/>
              </a:buClr>
              <a:buNone/>
            </a:pPr>
            <a:r>
              <a:rPr lang="en-GB" sz="2760" dirty="0">
                <a:solidFill>
                  <a:schemeClr val="bg2">
                    <a:lumMod val="10000"/>
                  </a:schemeClr>
                </a:solidFill>
                <a:latin typeface="Courier New" panose="02070309020205020404" pitchFamily="49" charset="0"/>
                <a:cs typeface="Courier New" panose="02070309020205020404" pitchFamily="49" charset="0"/>
              </a:rPr>
              <a:t>    &lt;name&gt;</a:t>
            </a:r>
            <a:r>
              <a:rPr lang="en-GB" sz="2760" dirty="0" err="1">
                <a:solidFill>
                  <a:schemeClr val="bg2">
                    <a:lumMod val="10000"/>
                  </a:schemeClr>
                </a:solidFill>
                <a:latin typeface="Courier New" panose="02070309020205020404" pitchFamily="49" charset="0"/>
                <a:cs typeface="Courier New" panose="02070309020205020404" pitchFamily="49" charset="0"/>
              </a:rPr>
              <a:t>dfs.replication</a:t>
            </a:r>
            <a:r>
              <a:rPr lang="en-GB" sz="2760" dirty="0">
                <a:solidFill>
                  <a:schemeClr val="bg2">
                    <a:lumMod val="10000"/>
                  </a:schemeClr>
                </a:solidFill>
                <a:latin typeface="Courier New" panose="02070309020205020404" pitchFamily="49" charset="0"/>
                <a:cs typeface="Courier New" panose="02070309020205020404" pitchFamily="49" charset="0"/>
              </a:rPr>
              <a:t>&lt;/name&gt;</a:t>
            </a:r>
          </a:p>
          <a:p>
            <a:pPr marL="58520" indent="0">
              <a:buClr>
                <a:schemeClr val="tx2"/>
              </a:buClr>
              <a:buNone/>
            </a:pPr>
            <a:r>
              <a:rPr lang="en-GB" sz="2760" dirty="0">
                <a:solidFill>
                  <a:schemeClr val="bg2">
                    <a:lumMod val="10000"/>
                  </a:schemeClr>
                </a:solidFill>
                <a:latin typeface="Courier New" panose="02070309020205020404" pitchFamily="49" charset="0"/>
                <a:cs typeface="Courier New" panose="02070309020205020404" pitchFamily="49" charset="0"/>
              </a:rPr>
              <a:t>    &lt;value&gt;3&lt;/value&gt;</a:t>
            </a:r>
          </a:p>
          <a:p>
            <a:pPr marL="58520" indent="0">
              <a:buClr>
                <a:schemeClr val="tx2"/>
              </a:buClr>
              <a:buNone/>
            </a:pPr>
            <a:r>
              <a:rPr lang="en-GB" sz="2760" dirty="0">
                <a:solidFill>
                  <a:schemeClr val="bg2">
                    <a:lumMod val="10000"/>
                  </a:schemeClr>
                </a:solidFill>
                <a:latin typeface="Courier New" panose="02070309020205020404" pitchFamily="49" charset="0"/>
                <a:cs typeface="Courier New" panose="02070309020205020404" pitchFamily="49" charset="0"/>
              </a:rPr>
              <a:t> &lt;/property&gt;</a:t>
            </a:r>
          </a:p>
          <a:p>
            <a:pPr marL="58520" indent="0">
              <a:buClr>
                <a:schemeClr val="tx2"/>
              </a:buClr>
              <a:buNone/>
            </a:pPr>
            <a:endParaRPr lang="en-GB" sz="2760" dirty="0">
              <a:solidFill>
                <a:schemeClr val="bg2">
                  <a:lumMod val="10000"/>
                </a:schemeClr>
              </a:solidFill>
              <a:latin typeface="Courier New" panose="02070309020205020404" pitchFamily="49" charset="0"/>
              <a:cs typeface="Courier New" panose="02070309020205020404" pitchFamily="49" charset="0"/>
            </a:endParaRPr>
          </a:p>
          <a:p>
            <a:pPr marL="58520" indent="0">
              <a:buClr>
                <a:schemeClr val="tx2"/>
              </a:buClr>
              <a:buNone/>
            </a:pPr>
            <a:r>
              <a:rPr lang="en-GB" sz="2760" dirty="0">
                <a:solidFill>
                  <a:schemeClr val="bg2">
                    <a:lumMod val="10000"/>
                  </a:schemeClr>
                </a:solidFill>
                <a:latin typeface="Courier New" panose="02070309020205020404" pitchFamily="49" charset="0"/>
                <a:cs typeface="Courier New" panose="02070309020205020404" pitchFamily="49" charset="0"/>
              </a:rPr>
              <a:t> &lt;property&gt;</a:t>
            </a:r>
          </a:p>
          <a:p>
            <a:pPr marL="58520" indent="0">
              <a:buClr>
                <a:schemeClr val="tx2"/>
              </a:buClr>
              <a:buNone/>
            </a:pPr>
            <a:r>
              <a:rPr lang="en-GB" sz="2760" dirty="0">
                <a:solidFill>
                  <a:schemeClr val="bg2">
                    <a:lumMod val="10000"/>
                  </a:schemeClr>
                </a:solidFill>
                <a:latin typeface="Courier New" panose="02070309020205020404" pitchFamily="49" charset="0"/>
                <a:cs typeface="Courier New" panose="02070309020205020404" pitchFamily="49" charset="0"/>
              </a:rPr>
              <a:t>    &lt;name&gt;</a:t>
            </a:r>
            <a:r>
              <a:rPr lang="en-GB" sz="2760" dirty="0" err="1">
                <a:solidFill>
                  <a:schemeClr val="bg2">
                    <a:lumMod val="10000"/>
                  </a:schemeClr>
                </a:solidFill>
                <a:latin typeface="Courier New" panose="02070309020205020404" pitchFamily="49" charset="0"/>
                <a:cs typeface="Courier New" panose="02070309020205020404" pitchFamily="49" charset="0"/>
              </a:rPr>
              <a:t>dfs.namenode.http</a:t>
            </a:r>
            <a:r>
              <a:rPr lang="en-GB" sz="2760" dirty="0">
                <a:solidFill>
                  <a:schemeClr val="bg2">
                    <a:lumMod val="10000"/>
                  </a:schemeClr>
                </a:solidFill>
                <a:latin typeface="Courier New" panose="02070309020205020404" pitchFamily="49" charset="0"/>
                <a:cs typeface="Courier New" panose="02070309020205020404" pitchFamily="49" charset="0"/>
              </a:rPr>
              <a:t>-address&lt;/name&gt;</a:t>
            </a:r>
          </a:p>
          <a:p>
            <a:pPr marL="58520" indent="0">
              <a:buClr>
                <a:schemeClr val="tx2"/>
              </a:buClr>
              <a:buNone/>
            </a:pPr>
            <a:r>
              <a:rPr lang="en-GB" sz="2760" dirty="0">
                <a:solidFill>
                  <a:schemeClr val="bg2">
                    <a:lumMod val="10000"/>
                  </a:schemeClr>
                </a:solidFill>
                <a:latin typeface="Courier New" panose="02070309020205020404" pitchFamily="49" charset="0"/>
                <a:cs typeface="Courier New" panose="02070309020205020404" pitchFamily="49" charset="0"/>
              </a:rPr>
              <a:t>    &lt;value&gt;itracXXX.cern.ch:50070&lt;/value&gt;</a:t>
            </a:r>
          </a:p>
          <a:p>
            <a:pPr marL="58520" indent="0">
              <a:buClr>
                <a:schemeClr val="tx2"/>
              </a:buClr>
              <a:buNone/>
            </a:pPr>
            <a:r>
              <a:rPr lang="en-GB" sz="2760" dirty="0">
                <a:solidFill>
                  <a:schemeClr val="bg2">
                    <a:lumMod val="10000"/>
                  </a:schemeClr>
                </a:solidFill>
                <a:latin typeface="Courier New" panose="02070309020205020404" pitchFamily="49" charset="0"/>
                <a:cs typeface="Courier New" panose="02070309020205020404" pitchFamily="49" charset="0"/>
              </a:rPr>
              <a:t> &lt;/property&gt;</a:t>
            </a:r>
            <a:endParaRPr lang="de-CH" sz="2760" dirty="0">
              <a:solidFill>
                <a:schemeClr val="tx2"/>
              </a:solidFill>
            </a:endParaRPr>
          </a:p>
          <a:p>
            <a:pPr>
              <a:buClr>
                <a:schemeClr val="tx2"/>
              </a:buClr>
            </a:pPr>
            <a:endParaRPr lang="en-GB" sz="3840" dirty="0">
              <a:solidFill>
                <a:schemeClr val="tx2"/>
              </a:solidFill>
            </a:endParaRPr>
          </a:p>
        </p:txBody>
      </p:sp>
    </p:spTree>
    <p:extLst>
      <p:ext uri="{BB962C8B-B14F-4D97-AF65-F5344CB8AC3E}">
        <p14:creationId xmlns:p14="http://schemas.microsoft.com/office/powerpoint/2010/main" val="26277480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21" y="280192"/>
            <a:ext cx="13162967" cy="954368"/>
          </a:xfrm>
        </p:spPr>
        <p:txBody>
          <a:bodyPr>
            <a:normAutofit/>
          </a:bodyPr>
          <a:lstStyle/>
          <a:p>
            <a:r>
              <a:rPr lang="en-US" sz="4800" dirty="0"/>
              <a:t>Interfaces to HDFS</a:t>
            </a:r>
          </a:p>
        </p:txBody>
      </p:sp>
      <p:sp>
        <p:nvSpPr>
          <p:cNvPr id="3" name="Content Placeholder 2"/>
          <p:cNvSpPr>
            <a:spLocks noGrp="1"/>
          </p:cNvSpPr>
          <p:nvPr>
            <p:ph idx="1"/>
          </p:nvPr>
        </p:nvSpPr>
        <p:spPr>
          <a:xfrm>
            <a:off x="731521" y="1500556"/>
            <a:ext cx="13162967" cy="5691079"/>
          </a:xfrm>
        </p:spPr>
        <p:txBody>
          <a:bodyPr>
            <a:normAutofit/>
          </a:bodyPr>
          <a:lstStyle/>
          <a:p>
            <a:r>
              <a:rPr lang="en-US" sz="4320" b="0" dirty="0"/>
              <a:t>Java API </a:t>
            </a:r>
            <a:r>
              <a:rPr lang="en-US" sz="3840" b="0" dirty="0">
                <a:solidFill>
                  <a:srgbClr val="191919"/>
                </a:solidFill>
                <a:latin typeface="Courier New"/>
                <a:cs typeface="Courier New"/>
              </a:rPr>
              <a:t>(</a:t>
            </a:r>
            <a:r>
              <a:rPr lang="en-US" sz="3840" b="0" dirty="0" err="1">
                <a:solidFill>
                  <a:srgbClr val="191919"/>
                </a:solidFill>
                <a:latin typeface="Courier New"/>
                <a:cs typeface="Courier New"/>
              </a:rPr>
              <a:t>DistributedFileSystem</a:t>
            </a:r>
            <a:r>
              <a:rPr lang="en-US" sz="3840" b="0" dirty="0">
                <a:solidFill>
                  <a:srgbClr val="191919"/>
                </a:solidFill>
                <a:latin typeface="Courier New"/>
                <a:cs typeface="Courier New"/>
              </a:rPr>
              <a:t>)</a:t>
            </a:r>
          </a:p>
          <a:p>
            <a:r>
              <a:rPr lang="en-US" sz="4320" b="0" dirty="0"/>
              <a:t>C wrapper </a:t>
            </a:r>
            <a:r>
              <a:rPr lang="en-US" sz="3840" b="0" dirty="0">
                <a:solidFill>
                  <a:srgbClr val="191919"/>
                </a:solidFill>
                <a:latin typeface="Courier New"/>
                <a:cs typeface="Courier New"/>
              </a:rPr>
              <a:t>(</a:t>
            </a:r>
            <a:r>
              <a:rPr lang="en-US" sz="3840" b="0" dirty="0" err="1">
                <a:solidFill>
                  <a:srgbClr val="191919"/>
                </a:solidFill>
                <a:latin typeface="Courier New"/>
                <a:cs typeface="Courier New"/>
              </a:rPr>
              <a:t>libhdfs</a:t>
            </a:r>
            <a:r>
              <a:rPr lang="en-US" sz="3840" b="0" dirty="0">
                <a:solidFill>
                  <a:srgbClr val="191919"/>
                </a:solidFill>
                <a:latin typeface="Courier New"/>
                <a:cs typeface="Courier New"/>
              </a:rPr>
              <a:t>)</a:t>
            </a:r>
          </a:p>
          <a:p>
            <a:r>
              <a:rPr lang="en-US" sz="4320" b="0" dirty="0"/>
              <a:t>HTTP protocol</a:t>
            </a:r>
          </a:p>
          <a:p>
            <a:r>
              <a:rPr lang="en-US" sz="4320" b="0" dirty="0"/>
              <a:t>WebDAV protocol</a:t>
            </a:r>
          </a:p>
          <a:p>
            <a:r>
              <a:rPr lang="en-US" sz="4320" b="0" dirty="0"/>
              <a:t>Shell Commands</a:t>
            </a:r>
          </a:p>
          <a:p>
            <a:pPr marL="58520" indent="0">
              <a:buNone/>
            </a:pPr>
            <a:r>
              <a:rPr lang="en-US" sz="4320" b="0" dirty="0"/>
              <a:t>However the command line is one of the simplest and most familiar</a:t>
            </a:r>
          </a:p>
        </p:txBody>
      </p:sp>
    </p:spTree>
    <p:extLst>
      <p:ext uri="{BB962C8B-B14F-4D97-AF65-F5344CB8AC3E}">
        <p14:creationId xmlns:p14="http://schemas.microsoft.com/office/powerpoint/2010/main" val="35979204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HDFS – Shell Commands</a:t>
            </a:r>
          </a:p>
        </p:txBody>
      </p:sp>
      <p:sp>
        <p:nvSpPr>
          <p:cNvPr id="3" name="Content Placeholder 2"/>
          <p:cNvSpPr>
            <a:spLocks noGrp="1"/>
          </p:cNvSpPr>
          <p:nvPr>
            <p:ph idx="1"/>
          </p:nvPr>
        </p:nvSpPr>
        <p:spPr>
          <a:xfrm>
            <a:off x="731521" y="1408725"/>
            <a:ext cx="13162967" cy="5782910"/>
          </a:xfrm>
        </p:spPr>
        <p:txBody>
          <a:bodyPr>
            <a:normAutofit/>
          </a:bodyPr>
          <a:lstStyle/>
          <a:p>
            <a:pPr marL="58520" indent="0">
              <a:buClr>
                <a:schemeClr val="tx2"/>
              </a:buClr>
              <a:buNone/>
            </a:pPr>
            <a:r>
              <a:rPr lang="de-CH" sz="3840" b="0" dirty="0">
                <a:solidFill>
                  <a:schemeClr val="tx2"/>
                </a:solidFill>
              </a:rPr>
              <a:t>There are two types of shell commands</a:t>
            </a:r>
          </a:p>
          <a:p>
            <a:pPr marL="58520" indent="0">
              <a:buClr>
                <a:schemeClr val="tx2"/>
              </a:buClr>
              <a:buNone/>
            </a:pPr>
            <a:r>
              <a:rPr lang="de-CH" sz="3840" b="0" dirty="0">
                <a:solidFill>
                  <a:schemeClr val="tx2"/>
                </a:solidFill>
              </a:rPr>
              <a:t>User Commands</a:t>
            </a:r>
          </a:p>
          <a:p>
            <a:pPr marL="716872" lvl="1" indent="0">
              <a:buClr>
                <a:schemeClr val="tx2"/>
              </a:buClr>
              <a:buNone/>
            </a:pPr>
            <a:r>
              <a:rPr lang="de-CH" sz="3200" b="0" dirty="0">
                <a:solidFill>
                  <a:srgbClr val="191919"/>
                </a:solidFill>
                <a:latin typeface="Courier New"/>
                <a:cs typeface="Courier New"/>
              </a:rPr>
              <a:t>hdfs dfs </a:t>
            </a:r>
            <a:r>
              <a:rPr lang="de-CH" sz="3200" b="0" dirty="0">
                <a:solidFill>
                  <a:schemeClr val="tx2"/>
                </a:solidFill>
              </a:rPr>
              <a:t>– runs filesystem commands on the HDFS</a:t>
            </a:r>
          </a:p>
          <a:p>
            <a:pPr marL="716872" lvl="1" indent="0">
              <a:buClr>
                <a:schemeClr val="tx2"/>
              </a:buClr>
              <a:buNone/>
            </a:pPr>
            <a:r>
              <a:rPr lang="de-CH" sz="3200" b="0" dirty="0">
                <a:solidFill>
                  <a:srgbClr val="191919"/>
                </a:solidFill>
                <a:latin typeface="Courier New"/>
                <a:cs typeface="Courier New"/>
              </a:rPr>
              <a:t>hdfs fsck </a:t>
            </a:r>
            <a:r>
              <a:rPr lang="de-CH" sz="3200" b="0" dirty="0">
                <a:solidFill>
                  <a:schemeClr val="tx2"/>
                </a:solidFill>
              </a:rPr>
              <a:t>– runs a HDFS filesystem checking command</a:t>
            </a:r>
          </a:p>
          <a:p>
            <a:pPr marL="58520" indent="0">
              <a:buClr>
                <a:schemeClr val="tx2"/>
              </a:buClr>
              <a:buNone/>
            </a:pPr>
            <a:r>
              <a:rPr lang="de-CH" sz="3840" b="0" dirty="0">
                <a:solidFill>
                  <a:schemeClr val="tx2"/>
                </a:solidFill>
              </a:rPr>
              <a:t>Administration Commands</a:t>
            </a:r>
          </a:p>
          <a:p>
            <a:pPr marL="716872" lvl="1" indent="0">
              <a:buClr>
                <a:schemeClr val="tx2"/>
              </a:buClr>
              <a:buNone/>
            </a:pPr>
            <a:r>
              <a:rPr lang="de-CH" sz="3200" b="0" dirty="0">
                <a:solidFill>
                  <a:srgbClr val="191919"/>
                </a:solidFill>
                <a:latin typeface="Courier New"/>
                <a:cs typeface="Courier New"/>
              </a:rPr>
              <a:t>hdfs dfsadmin </a:t>
            </a:r>
            <a:r>
              <a:rPr lang="de-CH" sz="3200" b="0" dirty="0">
                <a:solidFill>
                  <a:schemeClr val="tx2"/>
                </a:solidFill>
              </a:rPr>
              <a:t>– runs HDFS administration commands</a:t>
            </a:r>
            <a:endParaRPr lang="en-GB" sz="3200" b="0" dirty="0">
              <a:solidFill>
                <a:schemeClr val="tx2"/>
              </a:solidFill>
            </a:endParaRPr>
          </a:p>
        </p:txBody>
      </p:sp>
      <p:sp>
        <p:nvSpPr>
          <p:cNvPr id="6" name="Slide Number Placeholder 5"/>
          <p:cNvSpPr>
            <a:spLocks noGrp="1"/>
          </p:cNvSpPr>
          <p:nvPr>
            <p:ph type="sldNum" sz="quarter" idx="4"/>
          </p:nvPr>
        </p:nvSpPr>
        <p:spPr>
          <a:xfrm>
            <a:off x="10913835" y="6356351"/>
            <a:ext cx="668565"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918391-D411-FE40-AAD7-861AE5233E0E}" type="slidenum">
              <a:rPr lang="en-US" smtClean="0">
                <a:solidFill>
                  <a:srgbClr val="0055A0">
                    <a:tint val="75000"/>
                  </a:srgbClr>
                </a:solidFill>
              </a:rPr>
              <a:pPr/>
              <a:t>57</a:t>
            </a:fld>
            <a:endParaRPr lang="en-US" dirty="0">
              <a:solidFill>
                <a:srgbClr val="0055A0">
                  <a:tint val="75000"/>
                </a:srgbClr>
              </a:solidFill>
            </a:endParaRPr>
          </a:p>
        </p:txBody>
      </p:sp>
    </p:spTree>
    <p:extLst>
      <p:ext uri="{BB962C8B-B14F-4D97-AF65-F5344CB8AC3E}">
        <p14:creationId xmlns:p14="http://schemas.microsoft.com/office/powerpoint/2010/main" val="20321501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731520" y="152401"/>
            <a:ext cx="13167360" cy="1030504"/>
          </a:xfrm>
        </p:spPr>
        <p:txBody>
          <a:bodyPr/>
          <a:lstStyle/>
          <a:p>
            <a:r>
              <a:rPr lang="en-US" dirty="0"/>
              <a:t>Summary</a:t>
            </a:r>
          </a:p>
        </p:txBody>
      </p:sp>
      <p:sp>
        <p:nvSpPr>
          <p:cNvPr id="3" name="Content Placeholder 2"/>
          <p:cNvSpPr>
            <a:spLocks noGrp="1"/>
          </p:cNvSpPr>
          <p:nvPr>
            <p:ph idx="1"/>
          </p:nvPr>
        </p:nvSpPr>
        <p:spPr>
          <a:xfrm>
            <a:off x="1066800" y="1981200"/>
            <a:ext cx="11993880" cy="3733801"/>
          </a:xfrm>
        </p:spPr>
        <p:txBody>
          <a:bodyPr>
            <a:normAutofit/>
          </a:bodyPr>
          <a:lstStyle/>
          <a:p>
            <a:r>
              <a:rPr lang="en-US" sz="3200" b="0" dirty="0"/>
              <a:t>Spark with in-memory-compute, performs extremely fast</a:t>
            </a:r>
          </a:p>
        </p:txBody>
      </p:sp>
      <p:sp>
        <p:nvSpPr>
          <p:cNvPr id="2" name="TextBox 1">
            <a:extLst>
              <a:ext uri="{FF2B5EF4-FFF2-40B4-BE49-F238E27FC236}">
                <a16:creationId xmlns:a16="http://schemas.microsoft.com/office/drawing/2014/main" id="{7EAA6EA6-6C31-4403-685A-D8F80287F008}"/>
              </a:ext>
            </a:extLst>
          </p:cNvPr>
          <p:cNvSpPr txBox="1"/>
          <p:nvPr/>
        </p:nvSpPr>
        <p:spPr>
          <a:xfrm>
            <a:off x="457200" y="7620000"/>
            <a:ext cx="312906" cy="369332"/>
          </a:xfrm>
          <a:prstGeom prst="rect">
            <a:avLst/>
          </a:prstGeom>
          <a:noFill/>
        </p:spPr>
        <p:txBody>
          <a:bodyPr wrap="none" rtlCol="0">
            <a:spAutoFit/>
          </a:bodyPr>
          <a:lstStyle/>
          <a:p>
            <a:fld id="{D6921B60-5932-4444-96F9-C59B9A75E9CC}" type="slidenum">
              <a:rPr lang="en-IN" smtClean="0"/>
              <a:t>58</a:t>
            </a:fld>
            <a:endParaRPr lang="en-IN" dirty="0"/>
          </a:p>
        </p:txBody>
      </p:sp>
    </p:spTree>
    <p:extLst>
      <p:ext uri="{BB962C8B-B14F-4D97-AF65-F5344CB8AC3E}">
        <p14:creationId xmlns:p14="http://schemas.microsoft.com/office/powerpoint/2010/main" val="1662104969"/>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731520" y="152401"/>
            <a:ext cx="13167360" cy="1030504"/>
          </a:xfrm>
        </p:spPr>
        <p:txBody>
          <a:bodyPr/>
          <a:lstStyle/>
          <a:p>
            <a:r>
              <a:rPr lang="en-US" dirty="0"/>
              <a:t>Quiz</a:t>
            </a:r>
          </a:p>
        </p:txBody>
      </p:sp>
      <p:sp>
        <p:nvSpPr>
          <p:cNvPr id="3" name="Content Placeholder 2"/>
          <p:cNvSpPr>
            <a:spLocks noGrp="1"/>
          </p:cNvSpPr>
          <p:nvPr>
            <p:ph idx="1"/>
          </p:nvPr>
        </p:nvSpPr>
        <p:spPr>
          <a:xfrm>
            <a:off x="1417320" y="1295400"/>
            <a:ext cx="11993880" cy="6324600"/>
          </a:xfrm>
        </p:spPr>
        <p:txBody>
          <a:bodyPr>
            <a:normAutofit fontScale="92500"/>
          </a:bodyPr>
          <a:lstStyle/>
          <a:p>
            <a:pPr marL="0" indent="0">
              <a:buNone/>
            </a:pPr>
            <a:r>
              <a:rPr lang="en-US" sz="2400" b="0" dirty="0"/>
              <a:t>An online retail company wants to perform analytics on data in large Amazon S3 objects using Amazon EMR. An Apache Spark job repeatedly queries the same data to populate an analytics dashboard. The analytics team wants to minimize the time to load the data and create the dashboard. Which approaches could improve the performance? (Select TWO.) </a:t>
            </a:r>
          </a:p>
          <a:p>
            <a:pPr marL="0" indent="0">
              <a:buNone/>
            </a:pPr>
            <a:endParaRPr lang="en-US" sz="2400" b="0" dirty="0"/>
          </a:p>
          <a:p>
            <a:pPr marL="457200" indent="-457200">
              <a:buAutoNum type="alphaUcParenR"/>
            </a:pPr>
            <a:r>
              <a:rPr lang="en-US" sz="2400" b="0" dirty="0"/>
              <a:t>Copy the source data into Amazon Redshift and rewrite the Apache Spark code to create analytical reports by querying Amazon Redshift.</a:t>
            </a:r>
          </a:p>
          <a:p>
            <a:pPr marL="457200" indent="-457200">
              <a:buAutoNum type="alphaUcParenR"/>
            </a:pPr>
            <a:endParaRPr lang="en-US" sz="2400" b="0" dirty="0"/>
          </a:p>
          <a:p>
            <a:pPr marL="457200" indent="-457200">
              <a:buAutoNum type="alphaUcParenR"/>
            </a:pPr>
            <a:r>
              <a:rPr lang="en-US" sz="2400" b="0" dirty="0"/>
              <a:t>Copy the source data from Amazon S3 into Hadoop Distributed File System (HDFS) using s3distcp.</a:t>
            </a:r>
          </a:p>
          <a:p>
            <a:pPr marL="457200" indent="-457200">
              <a:buAutoNum type="alphaUcParenR"/>
            </a:pPr>
            <a:endParaRPr lang="en-US" sz="2400" b="0" dirty="0"/>
          </a:p>
          <a:p>
            <a:pPr marL="0" indent="0">
              <a:buNone/>
            </a:pPr>
            <a:r>
              <a:rPr lang="en-US" sz="2400" b="0" dirty="0"/>
              <a:t>C)    Load the data into Spark </a:t>
            </a:r>
            <a:r>
              <a:rPr lang="en-US" sz="2400" b="0" dirty="0" err="1"/>
              <a:t>DataFrames</a:t>
            </a:r>
            <a:r>
              <a:rPr lang="en-US" sz="2400" b="0" dirty="0"/>
              <a:t>.</a:t>
            </a:r>
          </a:p>
          <a:p>
            <a:pPr marL="0" indent="0">
              <a:buNone/>
            </a:pPr>
            <a:endParaRPr lang="en-US" sz="2400" b="0" dirty="0"/>
          </a:p>
          <a:p>
            <a:pPr marL="0" indent="0">
              <a:buNone/>
            </a:pPr>
            <a:r>
              <a:rPr lang="en-US" sz="2400" b="0" dirty="0"/>
              <a:t>D)    Stream the data into Amazon Kinesis and use the Kinesis Connector Library (KCL) in multiple Spark jobs to perform analytical jobs.</a:t>
            </a:r>
          </a:p>
          <a:p>
            <a:pPr marL="0" indent="0">
              <a:buNone/>
            </a:pPr>
            <a:endParaRPr lang="en-US" sz="2400" b="0" dirty="0"/>
          </a:p>
          <a:p>
            <a:pPr marL="0" indent="0">
              <a:buNone/>
            </a:pPr>
            <a:r>
              <a:rPr lang="en-US" sz="2400" b="0" dirty="0"/>
              <a:t>E)    Use Amazon S3 Select to retrieve the data necessary for the dashboards from the S3 objects.</a:t>
            </a:r>
            <a:endParaRPr lang="en-US" sz="6600" b="0" dirty="0"/>
          </a:p>
        </p:txBody>
      </p:sp>
      <p:sp>
        <p:nvSpPr>
          <p:cNvPr id="2" name="TextBox 1">
            <a:extLst>
              <a:ext uri="{FF2B5EF4-FFF2-40B4-BE49-F238E27FC236}">
                <a16:creationId xmlns:a16="http://schemas.microsoft.com/office/drawing/2014/main" id="{7EAA6EA6-6C31-4403-685A-D8F80287F008}"/>
              </a:ext>
            </a:extLst>
          </p:cNvPr>
          <p:cNvSpPr txBox="1"/>
          <p:nvPr/>
        </p:nvSpPr>
        <p:spPr>
          <a:xfrm>
            <a:off x="457200" y="7620000"/>
            <a:ext cx="312906" cy="369332"/>
          </a:xfrm>
          <a:prstGeom prst="rect">
            <a:avLst/>
          </a:prstGeom>
          <a:noFill/>
        </p:spPr>
        <p:txBody>
          <a:bodyPr wrap="none" rtlCol="0">
            <a:spAutoFit/>
          </a:bodyPr>
          <a:lstStyle/>
          <a:p>
            <a:fld id="{D6921B60-5932-4444-96F9-C59B9A75E9CC}" type="slidenum">
              <a:rPr lang="en-IN" smtClean="0"/>
              <a:t>59</a:t>
            </a:fld>
            <a:endParaRPr lang="en-IN" dirty="0"/>
          </a:p>
        </p:txBody>
      </p:sp>
    </p:spTree>
    <p:extLst>
      <p:ext uri="{BB962C8B-B14F-4D97-AF65-F5344CB8AC3E}">
        <p14:creationId xmlns:p14="http://schemas.microsoft.com/office/powerpoint/2010/main" val="90296061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548640" y="0"/>
            <a:ext cx="13167360" cy="1371600"/>
          </a:xfrm>
        </p:spPr>
        <p:txBody>
          <a:bodyPr/>
          <a:lstStyle/>
          <a:p>
            <a:r>
              <a:rPr lang="en-US" dirty="0">
                <a:solidFill>
                  <a:schemeClr val="tx1"/>
                </a:solidFill>
              </a:rPr>
              <a:t>What is </a:t>
            </a:r>
            <a:r>
              <a:rPr lang="en-US" dirty="0"/>
              <a:t>Hadoop?</a:t>
            </a:r>
            <a:br>
              <a:rPr lang="en-US" dirty="0"/>
            </a:br>
            <a:r>
              <a:rPr lang="en-US" sz="4000" dirty="0"/>
              <a:t>inventor is Doug Cutting</a:t>
            </a:r>
            <a:endParaRPr lang="en-US" dirty="0"/>
          </a:p>
        </p:txBody>
      </p:sp>
      <p:sp>
        <p:nvSpPr>
          <p:cNvPr id="3" name="Content Placeholder 2"/>
          <p:cNvSpPr>
            <a:spLocks noGrp="1"/>
          </p:cNvSpPr>
          <p:nvPr>
            <p:ph idx="1"/>
          </p:nvPr>
        </p:nvSpPr>
        <p:spPr>
          <a:xfrm>
            <a:off x="4472373" y="2507202"/>
            <a:ext cx="6278880" cy="2181805"/>
          </a:xfrm>
        </p:spPr>
        <p:txBody>
          <a:bodyPr>
            <a:normAutofit fontScale="92500" lnSpcReduction="10000"/>
          </a:bodyPr>
          <a:lstStyle/>
          <a:p>
            <a:pPr marL="0" indent="0">
              <a:buNone/>
            </a:pPr>
            <a:r>
              <a:rPr lang="en-US" sz="3700" b="0" dirty="0"/>
              <a:t>An Open Source framework that allows distributed processing of large data-sets across the cluster of commodity hardware</a:t>
            </a:r>
          </a:p>
        </p:txBody>
      </p:sp>
      <p:pic>
        <p:nvPicPr>
          <p:cNvPr id="6" name="Picture 4" descr="http://infospace.ischool.syr.edu/files/2014/12/952fc26af9244c575b2ce416ed3f7d6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86400" y="5715000"/>
            <a:ext cx="4250826" cy="206243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FAC5731-1F28-0175-E063-C3726B20B80F}"/>
              </a:ext>
            </a:extLst>
          </p:cNvPr>
          <p:cNvSpPr txBox="1"/>
          <p:nvPr/>
        </p:nvSpPr>
        <p:spPr>
          <a:xfrm>
            <a:off x="457200" y="7620000"/>
            <a:ext cx="312906" cy="369332"/>
          </a:xfrm>
          <a:prstGeom prst="rect">
            <a:avLst/>
          </a:prstGeom>
          <a:noFill/>
        </p:spPr>
        <p:txBody>
          <a:bodyPr wrap="none" rtlCol="0">
            <a:spAutoFit/>
          </a:bodyPr>
          <a:lstStyle/>
          <a:p>
            <a:fld id="{D6921B60-5932-4444-96F9-C59B9A75E9CC}" type="slidenum">
              <a:rPr lang="en-IN" smtClean="0"/>
              <a:t>6</a:t>
            </a:fld>
            <a:endParaRPr lang="en-IN" dirty="0"/>
          </a:p>
        </p:txBody>
      </p:sp>
    </p:spTree>
    <p:extLst>
      <p:ext uri="{BB962C8B-B14F-4D97-AF65-F5344CB8AC3E}">
        <p14:creationId xmlns:p14="http://schemas.microsoft.com/office/powerpoint/2010/main" val="4270621877"/>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21" y="280193"/>
            <a:ext cx="13162967" cy="1012238"/>
          </a:xfrm>
        </p:spPr>
        <p:txBody>
          <a:bodyPr>
            <a:normAutofit/>
          </a:bodyPr>
          <a:lstStyle/>
          <a:p>
            <a:r>
              <a:rPr lang="en-US" sz="4800" dirty="0"/>
              <a:t>HDFS – User Commands (</a:t>
            </a:r>
            <a:r>
              <a:rPr lang="en-US" sz="4800" dirty="0" err="1"/>
              <a:t>dfs</a:t>
            </a:r>
            <a:r>
              <a:rPr lang="en-US" sz="4800" dirty="0"/>
              <a:t>)</a:t>
            </a:r>
          </a:p>
        </p:txBody>
      </p:sp>
      <p:sp>
        <p:nvSpPr>
          <p:cNvPr id="3" name="Content Placeholder 2"/>
          <p:cNvSpPr>
            <a:spLocks noGrp="1"/>
          </p:cNvSpPr>
          <p:nvPr>
            <p:ph idx="1"/>
          </p:nvPr>
        </p:nvSpPr>
        <p:spPr>
          <a:xfrm>
            <a:off x="731521" y="1408724"/>
            <a:ext cx="13162967" cy="5940769"/>
          </a:xfrm>
        </p:spPr>
        <p:txBody>
          <a:bodyPr>
            <a:normAutofit/>
          </a:bodyPr>
          <a:lstStyle/>
          <a:p>
            <a:pPr marL="58520" indent="0">
              <a:buClr>
                <a:schemeClr val="tx2"/>
              </a:buClr>
              <a:buNone/>
            </a:pPr>
            <a:r>
              <a:rPr lang="de-CH" sz="3840" b="0" dirty="0">
                <a:solidFill>
                  <a:schemeClr val="tx2"/>
                </a:solidFill>
              </a:rPr>
              <a:t>List directory contents</a:t>
            </a:r>
          </a:p>
          <a:p>
            <a:pPr marL="58520" indent="0">
              <a:buClr>
                <a:schemeClr val="tx2"/>
              </a:buClr>
              <a:buNone/>
            </a:pPr>
            <a:endParaRPr lang="de-CH" sz="3840" dirty="0">
              <a:solidFill>
                <a:schemeClr val="bg2">
                  <a:lumMod val="10000"/>
                </a:schemeClr>
              </a:solidFill>
              <a:latin typeface="Courier New"/>
              <a:cs typeface="Courier New"/>
            </a:endParaRPr>
          </a:p>
          <a:p>
            <a:pPr marL="58520" indent="0">
              <a:buClr>
                <a:schemeClr val="tx2"/>
              </a:buClr>
              <a:buNone/>
            </a:pPr>
            <a:endParaRPr lang="de-CH" sz="3840" dirty="0">
              <a:solidFill>
                <a:schemeClr val="bg2">
                  <a:lumMod val="10000"/>
                </a:schemeClr>
              </a:solidFill>
              <a:latin typeface="Courier New"/>
              <a:cs typeface="Courier New"/>
            </a:endParaRPr>
          </a:p>
          <a:p>
            <a:pPr marL="58520" indent="0">
              <a:buClr>
                <a:schemeClr val="tx2"/>
              </a:buClr>
              <a:buNone/>
            </a:pPr>
            <a:endParaRPr lang="de-CH" sz="2880" dirty="0">
              <a:solidFill>
                <a:schemeClr val="tx2"/>
              </a:solidFill>
            </a:endParaRPr>
          </a:p>
          <a:p>
            <a:pPr marL="58520" indent="0">
              <a:buClr>
                <a:schemeClr val="tx2"/>
              </a:buClr>
              <a:buNone/>
            </a:pPr>
            <a:r>
              <a:rPr lang="de-CH" sz="3840" b="0" dirty="0">
                <a:solidFill>
                  <a:schemeClr val="tx2"/>
                </a:solidFill>
              </a:rPr>
              <a:t>Display the disk space used by files</a:t>
            </a:r>
          </a:p>
          <a:p>
            <a:pPr marL="58520" indent="0">
              <a:buClr>
                <a:schemeClr val="tx2"/>
              </a:buClr>
              <a:buNone/>
            </a:pPr>
            <a:endParaRPr lang="de-CH" sz="3840" b="0" dirty="0">
              <a:solidFill>
                <a:schemeClr val="bg2">
                  <a:lumMod val="10000"/>
                </a:schemeClr>
              </a:solidFill>
              <a:latin typeface="Courier New"/>
              <a:cs typeface="Courier New"/>
            </a:endParaRPr>
          </a:p>
          <a:p>
            <a:pPr marL="58520" indent="0">
              <a:buClr>
                <a:schemeClr val="tx2"/>
              </a:buClr>
              <a:buNone/>
            </a:pPr>
            <a:endParaRPr lang="de-CH" sz="3840" dirty="0">
              <a:solidFill>
                <a:schemeClr val="bg2">
                  <a:lumMod val="10000"/>
                </a:schemeClr>
              </a:solidFill>
              <a:latin typeface="Courier New"/>
              <a:cs typeface="Courier New"/>
            </a:endParaRPr>
          </a:p>
          <a:p>
            <a:pPr marL="58520" indent="0">
              <a:buClr>
                <a:schemeClr val="tx2"/>
              </a:buClr>
              <a:buNone/>
            </a:pPr>
            <a:endParaRPr lang="de-CH" sz="3840" dirty="0">
              <a:solidFill>
                <a:schemeClr val="bg2">
                  <a:lumMod val="10000"/>
                </a:schemeClr>
              </a:solidFill>
              <a:latin typeface="Courier New"/>
              <a:cs typeface="Courier New"/>
            </a:endParaRPr>
          </a:p>
        </p:txBody>
      </p:sp>
      <p:sp>
        <p:nvSpPr>
          <p:cNvPr id="6" name="Slide Number Placeholder 5"/>
          <p:cNvSpPr>
            <a:spLocks noGrp="1"/>
          </p:cNvSpPr>
          <p:nvPr>
            <p:ph type="sldNum" sz="quarter" idx="4"/>
          </p:nvPr>
        </p:nvSpPr>
        <p:spPr>
          <a:xfrm>
            <a:off x="10913835" y="6356351"/>
            <a:ext cx="668565"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918391-D411-FE40-AAD7-861AE5233E0E}" type="slidenum">
              <a:rPr lang="en-US" smtClean="0">
                <a:solidFill>
                  <a:srgbClr val="0055A0">
                    <a:tint val="75000"/>
                  </a:srgbClr>
                </a:solidFill>
              </a:rPr>
              <a:pPr/>
              <a:t>60</a:t>
            </a:fld>
            <a:endParaRPr lang="en-US" dirty="0">
              <a:solidFill>
                <a:srgbClr val="0055A0">
                  <a:tint val="75000"/>
                </a:srgbClr>
              </a:solidFill>
            </a:endParaRPr>
          </a:p>
        </p:txBody>
      </p:sp>
      <p:sp>
        <p:nvSpPr>
          <p:cNvPr id="4" name="Footer Placeholder 3"/>
          <p:cNvSpPr>
            <a:spLocks noGrp="1"/>
          </p:cNvSpPr>
          <p:nvPr>
            <p:ph type="ftr" sz="quarter" idx="3"/>
          </p:nvPr>
        </p:nvSpPr>
        <p:spPr>
          <a:xfrm>
            <a:off x="6910341" y="6356351"/>
            <a:ext cx="3860800" cy="365125"/>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0055A0">
                    <a:tint val="75000"/>
                  </a:srgbClr>
                </a:solidFill>
              </a:rPr>
              <a:t>Introduction to HDFS</a:t>
            </a:r>
            <a:endParaRPr lang="en-US" dirty="0">
              <a:solidFill>
                <a:srgbClr val="0055A0">
                  <a:tint val="75000"/>
                </a:srgbClr>
              </a:solidFill>
            </a:endParaRPr>
          </a:p>
        </p:txBody>
      </p:sp>
      <p:sp>
        <p:nvSpPr>
          <p:cNvPr id="8" name="TextBox 7"/>
          <p:cNvSpPr txBox="1"/>
          <p:nvPr/>
        </p:nvSpPr>
        <p:spPr>
          <a:xfrm>
            <a:off x="897552" y="2168338"/>
            <a:ext cx="10419062" cy="1634948"/>
          </a:xfrm>
          <a:prstGeom prst="rect">
            <a:avLst/>
          </a:prstGeom>
          <a:solidFill>
            <a:schemeClr val="accent1"/>
          </a:solidFill>
          <a:ln w="25400">
            <a:solidFill>
              <a:srgbClr val="0055A0"/>
            </a:solidFill>
          </a:ln>
        </p:spPr>
        <p:txBody>
          <a:bodyPr wrap="square" lIns="216000" tIns="151200" rIns="216000" bIns="151200" rtlCol="0">
            <a:spAutoFit/>
          </a:bodyPr>
          <a:lstStyle/>
          <a:p>
            <a:pPr marL="58520">
              <a:buClr>
                <a:schemeClr val="tx2"/>
              </a:buClr>
            </a:pPr>
            <a:r>
              <a:rPr lang="de-CH" sz="2880" dirty="0">
                <a:solidFill>
                  <a:schemeClr val="bg2">
                    <a:lumMod val="10000"/>
                  </a:schemeClr>
                </a:solidFill>
                <a:latin typeface="Courier New"/>
                <a:cs typeface="Courier New"/>
              </a:rPr>
              <a:t>hdfs dfs –ls</a:t>
            </a:r>
          </a:p>
          <a:p>
            <a:pPr marL="58520">
              <a:buClr>
                <a:schemeClr val="tx2"/>
              </a:buClr>
            </a:pPr>
            <a:r>
              <a:rPr lang="de-CH" sz="2880" dirty="0">
                <a:solidFill>
                  <a:schemeClr val="bg2">
                    <a:lumMod val="10000"/>
                  </a:schemeClr>
                </a:solidFill>
                <a:latin typeface="Courier New"/>
                <a:cs typeface="Courier New"/>
              </a:rPr>
              <a:t>hdfs dfs -ls /</a:t>
            </a:r>
          </a:p>
          <a:p>
            <a:pPr marL="58520">
              <a:buClr>
                <a:schemeClr val="tx2"/>
              </a:buClr>
            </a:pPr>
            <a:r>
              <a:rPr lang="de-CH" sz="2880" dirty="0">
                <a:solidFill>
                  <a:schemeClr val="bg2">
                    <a:lumMod val="10000"/>
                  </a:schemeClr>
                </a:solidFill>
                <a:latin typeface="Courier New"/>
                <a:cs typeface="Courier New"/>
              </a:rPr>
              <a:t>hdfs dfs -ls -R /var</a:t>
            </a:r>
          </a:p>
        </p:txBody>
      </p:sp>
      <p:sp>
        <p:nvSpPr>
          <p:cNvPr id="9" name="TextBox 8"/>
          <p:cNvSpPr txBox="1"/>
          <p:nvPr/>
        </p:nvSpPr>
        <p:spPr>
          <a:xfrm>
            <a:off x="897552" y="4828149"/>
            <a:ext cx="10419062" cy="2078146"/>
          </a:xfrm>
          <a:prstGeom prst="rect">
            <a:avLst/>
          </a:prstGeom>
          <a:solidFill>
            <a:schemeClr val="accent1"/>
          </a:solidFill>
          <a:ln w="25400">
            <a:solidFill>
              <a:srgbClr val="0055A0"/>
            </a:solidFill>
          </a:ln>
        </p:spPr>
        <p:txBody>
          <a:bodyPr wrap="square" lIns="216000" tIns="151200" rIns="216000" bIns="151200" rtlCol="0">
            <a:spAutoFit/>
          </a:bodyPr>
          <a:lstStyle/>
          <a:p>
            <a:pPr marL="58520">
              <a:buClr>
                <a:schemeClr val="tx2"/>
              </a:buClr>
            </a:pPr>
            <a:r>
              <a:rPr lang="de-CH" sz="2880" dirty="0">
                <a:solidFill>
                  <a:schemeClr val="bg2">
                    <a:lumMod val="10000"/>
                  </a:schemeClr>
                </a:solidFill>
                <a:latin typeface="Courier New"/>
                <a:cs typeface="Courier New"/>
              </a:rPr>
              <a:t>hdfs dfs -du -h /</a:t>
            </a:r>
          </a:p>
          <a:p>
            <a:pPr marL="58520">
              <a:buClr>
                <a:schemeClr val="tx2"/>
              </a:buClr>
            </a:pPr>
            <a:r>
              <a:rPr lang="de-CH" sz="2880" dirty="0">
                <a:solidFill>
                  <a:schemeClr val="bg2">
                    <a:lumMod val="10000"/>
                  </a:schemeClr>
                </a:solidFill>
                <a:latin typeface="Courier New"/>
                <a:cs typeface="Courier New"/>
              </a:rPr>
              <a:t>hdfs dfs -du /hbase/data/hbase/namespace/</a:t>
            </a:r>
          </a:p>
          <a:p>
            <a:pPr marL="58520">
              <a:buClr>
                <a:schemeClr val="tx2"/>
              </a:buClr>
            </a:pPr>
            <a:r>
              <a:rPr lang="de-CH" sz="2880" dirty="0">
                <a:solidFill>
                  <a:schemeClr val="bg2">
                    <a:lumMod val="10000"/>
                  </a:schemeClr>
                </a:solidFill>
                <a:latin typeface="Courier New"/>
                <a:cs typeface="Courier New"/>
              </a:rPr>
              <a:t>hdfs dfs -du -h /hbase/data/hbase/namespace/</a:t>
            </a:r>
          </a:p>
          <a:p>
            <a:pPr marL="58520">
              <a:buClr>
                <a:schemeClr val="tx2"/>
              </a:buClr>
            </a:pPr>
            <a:r>
              <a:rPr lang="de-CH" sz="2880" dirty="0">
                <a:solidFill>
                  <a:schemeClr val="bg2">
                    <a:lumMod val="10000"/>
                  </a:schemeClr>
                </a:solidFill>
                <a:latin typeface="Courier New"/>
                <a:cs typeface="Courier New"/>
              </a:rPr>
              <a:t>hdfs dfs -du -s /hbase/data/hbase/namespace/</a:t>
            </a:r>
          </a:p>
        </p:txBody>
      </p:sp>
    </p:spTree>
    <p:extLst>
      <p:ext uri="{BB962C8B-B14F-4D97-AF65-F5344CB8AC3E}">
        <p14:creationId xmlns:p14="http://schemas.microsoft.com/office/powerpoint/2010/main" val="35147250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228" y="241612"/>
            <a:ext cx="13162967" cy="1128532"/>
          </a:xfrm>
        </p:spPr>
        <p:txBody>
          <a:bodyPr>
            <a:normAutofit/>
          </a:bodyPr>
          <a:lstStyle/>
          <a:p>
            <a:r>
              <a:rPr lang="en-US" sz="4800" dirty="0"/>
              <a:t>HDFS – User Commands (</a:t>
            </a:r>
            <a:r>
              <a:rPr lang="en-US" sz="4800" dirty="0" err="1"/>
              <a:t>dfs</a:t>
            </a:r>
            <a:r>
              <a:rPr lang="en-US" sz="4800" dirty="0"/>
              <a:t>)</a:t>
            </a:r>
          </a:p>
        </p:txBody>
      </p:sp>
      <p:sp>
        <p:nvSpPr>
          <p:cNvPr id="3" name="Content Placeholder 2"/>
          <p:cNvSpPr>
            <a:spLocks noGrp="1"/>
          </p:cNvSpPr>
          <p:nvPr>
            <p:ph idx="1"/>
          </p:nvPr>
        </p:nvSpPr>
        <p:spPr>
          <a:xfrm>
            <a:off x="731520" y="1215271"/>
            <a:ext cx="13430707" cy="6099930"/>
          </a:xfrm>
        </p:spPr>
        <p:txBody>
          <a:bodyPr>
            <a:noAutofit/>
          </a:bodyPr>
          <a:lstStyle/>
          <a:p>
            <a:pPr marL="58520" indent="0">
              <a:buClr>
                <a:schemeClr val="tx2"/>
              </a:buClr>
              <a:buNone/>
            </a:pPr>
            <a:endParaRPr lang="de-CH" sz="2880" dirty="0">
              <a:solidFill>
                <a:schemeClr val="tx2"/>
              </a:solidFill>
            </a:endParaRPr>
          </a:p>
          <a:p>
            <a:pPr marL="58520" indent="0">
              <a:buClr>
                <a:schemeClr val="tx2"/>
              </a:buClr>
              <a:buNone/>
            </a:pPr>
            <a:r>
              <a:rPr lang="de-CH" sz="3840" b="0" dirty="0">
                <a:solidFill>
                  <a:schemeClr val="tx2"/>
                </a:solidFill>
              </a:rPr>
              <a:t>Copy data to HDFS</a:t>
            </a:r>
          </a:p>
          <a:p>
            <a:pPr marL="58520" indent="0">
              <a:buClr>
                <a:schemeClr val="tx2"/>
              </a:buClr>
              <a:buNone/>
            </a:pPr>
            <a:endParaRPr lang="de-CH" sz="2400" dirty="0">
              <a:solidFill>
                <a:schemeClr val="bg2">
                  <a:lumMod val="10000"/>
                </a:schemeClr>
              </a:solidFill>
              <a:latin typeface="Courier New"/>
              <a:cs typeface="Courier New"/>
            </a:endParaRPr>
          </a:p>
          <a:p>
            <a:pPr marL="58520" indent="0">
              <a:buClr>
                <a:schemeClr val="tx2"/>
              </a:buClr>
              <a:buNone/>
            </a:pPr>
            <a:endParaRPr lang="de-CH" sz="2400" dirty="0">
              <a:solidFill>
                <a:schemeClr val="bg2">
                  <a:lumMod val="10000"/>
                </a:schemeClr>
              </a:solidFill>
              <a:latin typeface="Courier New"/>
              <a:cs typeface="Courier New"/>
            </a:endParaRPr>
          </a:p>
          <a:p>
            <a:pPr marL="58520" indent="0">
              <a:buClr>
                <a:schemeClr val="tx2"/>
              </a:buClr>
              <a:buNone/>
            </a:pPr>
            <a:endParaRPr lang="de-CH" sz="2400" dirty="0">
              <a:solidFill>
                <a:schemeClr val="bg2">
                  <a:lumMod val="10000"/>
                </a:schemeClr>
              </a:solidFill>
              <a:latin typeface="Courier New"/>
              <a:cs typeface="Courier New"/>
            </a:endParaRPr>
          </a:p>
          <a:p>
            <a:pPr marL="58520" indent="0">
              <a:buClr>
                <a:schemeClr val="tx2"/>
              </a:buClr>
              <a:buNone/>
            </a:pPr>
            <a:endParaRPr lang="de-CH" sz="2400" dirty="0">
              <a:solidFill>
                <a:schemeClr val="bg2">
                  <a:lumMod val="10000"/>
                </a:schemeClr>
              </a:solidFill>
              <a:latin typeface="Courier New"/>
              <a:cs typeface="Courier New"/>
            </a:endParaRPr>
          </a:p>
          <a:p>
            <a:pPr marL="58520" indent="0">
              <a:buClr>
                <a:schemeClr val="tx2"/>
              </a:buClr>
              <a:buNone/>
            </a:pPr>
            <a:endParaRPr lang="de-CH" sz="2880" dirty="0">
              <a:solidFill>
                <a:schemeClr val="tx2"/>
              </a:solidFill>
            </a:endParaRPr>
          </a:p>
          <a:p>
            <a:pPr marL="58520" indent="0">
              <a:buClr>
                <a:schemeClr val="tx2"/>
              </a:buClr>
              <a:buNone/>
            </a:pPr>
            <a:r>
              <a:rPr lang="de-CH" sz="3840" b="0" dirty="0">
                <a:solidFill>
                  <a:schemeClr val="tx2"/>
                </a:solidFill>
              </a:rPr>
              <a:t>Copy the file back to local filesystem</a:t>
            </a:r>
          </a:p>
          <a:p>
            <a:pPr marL="58520" indent="0">
              <a:buClr>
                <a:schemeClr val="tx2"/>
              </a:buClr>
              <a:buNone/>
            </a:pPr>
            <a:endParaRPr lang="de-CH" sz="2400" dirty="0">
              <a:solidFill>
                <a:schemeClr val="bg2">
                  <a:lumMod val="10000"/>
                </a:schemeClr>
              </a:solidFill>
              <a:latin typeface="Courier New"/>
              <a:cs typeface="Courier New"/>
            </a:endParaRPr>
          </a:p>
        </p:txBody>
      </p:sp>
      <p:sp>
        <p:nvSpPr>
          <p:cNvPr id="4" name="Footer Placeholder 3"/>
          <p:cNvSpPr>
            <a:spLocks noGrp="1"/>
          </p:cNvSpPr>
          <p:nvPr>
            <p:ph type="ftr" sz="quarter" idx="3"/>
          </p:nvPr>
        </p:nvSpPr>
        <p:spPr>
          <a:xfrm>
            <a:off x="6910341" y="6356351"/>
            <a:ext cx="3860800" cy="365125"/>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0055A0">
                    <a:tint val="75000"/>
                  </a:srgbClr>
                </a:solidFill>
              </a:rPr>
              <a:t>Introduction to HDFS</a:t>
            </a:r>
            <a:endParaRPr lang="en-US" dirty="0">
              <a:solidFill>
                <a:srgbClr val="0055A0">
                  <a:tint val="75000"/>
                </a:srgbClr>
              </a:solidFill>
            </a:endParaRPr>
          </a:p>
        </p:txBody>
      </p:sp>
      <p:sp>
        <p:nvSpPr>
          <p:cNvPr id="5" name="Slide Number Placeholder 4"/>
          <p:cNvSpPr>
            <a:spLocks noGrp="1"/>
          </p:cNvSpPr>
          <p:nvPr>
            <p:ph type="sldNum" sz="quarter" idx="4"/>
          </p:nvPr>
        </p:nvSpPr>
        <p:spPr>
          <a:xfrm>
            <a:off x="10913835" y="6356351"/>
            <a:ext cx="668565"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918391-D411-FE40-AAD7-861AE5233E0E}" type="slidenum">
              <a:rPr lang="en-US" smtClean="0">
                <a:solidFill>
                  <a:srgbClr val="0055A0">
                    <a:tint val="75000"/>
                  </a:srgbClr>
                </a:solidFill>
              </a:rPr>
              <a:pPr/>
              <a:t>61</a:t>
            </a:fld>
            <a:endParaRPr lang="en-US" dirty="0">
              <a:solidFill>
                <a:srgbClr val="0055A0">
                  <a:tint val="75000"/>
                </a:srgbClr>
              </a:solidFill>
            </a:endParaRPr>
          </a:p>
        </p:txBody>
      </p:sp>
      <p:sp>
        <p:nvSpPr>
          <p:cNvPr id="6" name="TextBox 5"/>
          <p:cNvSpPr txBox="1"/>
          <p:nvPr/>
        </p:nvSpPr>
        <p:spPr>
          <a:xfrm>
            <a:off x="941443" y="2460946"/>
            <a:ext cx="13220784" cy="2078146"/>
          </a:xfrm>
          <a:prstGeom prst="rect">
            <a:avLst/>
          </a:prstGeom>
          <a:solidFill>
            <a:schemeClr val="accent1"/>
          </a:solidFill>
          <a:ln w="25400">
            <a:solidFill>
              <a:srgbClr val="0055A0"/>
            </a:solidFill>
          </a:ln>
        </p:spPr>
        <p:txBody>
          <a:bodyPr wrap="square" lIns="216000" tIns="151200" rIns="216000" bIns="151200" rtlCol="0">
            <a:spAutoFit/>
          </a:bodyPr>
          <a:lstStyle/>
          <a:p>
            <a:pPr marL="58520">
              <a:buClr>
                <a:schemeClr val="tx2"/>
              </a:buClr>
            </a:pPr>
            <a:r>
              <a:rPr lang="de-CH" sz="2880" dirty="0">
                <a:solidFill>
                  <a:schemeClr val="bg2">
                    <a:lumMod val="10000"/>
                  </a:schemeClr>
                </a:solidFill>
                <a:latin typeface="Courier New"/>
                <a:cs typeface="Courier New"/>
              </a:rPr>
              <a:t>hdfs dfs -mkdir tdata</a:t>
            </a:r>
          </a:p>
          <a:p>
            <a:pPr marL="58520">
              <a:buClr>
                <a:schemeClr val="tx2"/>
              </a:buClr>
            </a:pPr>
            <a:r>
              <a:rPr lang="de-CH" sz="2880" dirty="0">
                <a:solidFill>
                  <a:schemeClr val="bg2">
                    <a:lumMod val="10000"/>
                  </a:schemeClr>
                </a:solidFill>
                <a:latin typeface="Courier New"/>
                <a:cs typeface="Courier New"/>
              </a:rPr>
              <a:t>hdfs dfs -ls</a:t>
            </a:r>
          </a:p>
          <a:p>
            <a:pPr marL="58520">
              <a:buClr>
                <a:schemeClr val="tx2"/>
              </a:buClr>
            </a:pPr>
            <a:r>
              <a:rPr lang="de-CH" sz="2880" dirty="0">
                <a:solidFill>
                  <a:schemeClr val="bg2">
                    <a:lumMod val="10000"/>
                  </a:schemeClr>
                </a:solidFill>
                <a:latin typeface="Courier New"/>
                <a:cs typeface="Courier New"/>
              </a:rPr>
              <a:t>hdfs dfs -copyFromLocal tutorials/data/geneva.csv tdata</a:t>
            </a:r>
          </a:p>
          <a:p>
            <a:pPr marL="58520">
              <a:buClr>
                <a:schemeClr val="tx2"/>
              </a:buClr>
            </a:pPr>
            <a:r>
              <a:rPr lang="de-CH" sz="2880" dirty="0">
                <a:solidFill>
                  <a:schemeClr val="bg2">
                    <a:lumMod val="10000"/>
                  </a:schemeClr>
                </a:solidFill>
                <a:latin typeface="Courier New"/>
                <a:cs typeface="Courier New"/>
              </a:rPr>
              <a:t>hdfs dfs -ls –R</a:t>
            </a:r>
          </a:p>
        </p:txBody>
      </p:sp>
      <p:sp>
        <p:nvSpPr>
          <p:cNvPr id="7" name="TextBox 6"/>
          <p:cNvSpPr txBox="1"/>
          <p:nvPr/>
        </p:nvSpPr>
        <p:spPr>
          <a:xfrm>
            <a:off x="941443" y="5365817"/>
            <a:ext cx="13220784" cy="1634948"/>
          </a:xfrm>
          <a:prstGeom prst="rect">
            <a:avLst/>
          </a:prstGeom>
          <a:solidFill>
            <a:schemeClr val="accent1"/>
          </a:solidFill>
          <a:ln w="25400">
            <a:solidFill>
              <a:srgbClr val="0055A0"/>
            </a:solidFill>
          </a:ln>
        </p:spPr>
        <p:txBody>
          <a:bodyPr wrap="square" lIns="216000" tIns="151200" rIns="216000" bIns="151200" rtlCol="0">
            <a:spAutoFit/>
          </a:bodyPr>
          <a:lstStyle/>
          <a:p>
            <a:pPr marL="58520">
              <a:buClr>
                <a:schemeClr val="tx2"/>
              </a:buClr>
            </a:pPr>
            <a:r>
              <a:rPr lang="de-CH" sz="2880" dirty="0">
                <a:solidFill>
                  <a:schemeClr val="bg2">
                    <a:lumMod val="10000"/>
                  </a:schemeClr>
                </a:solidFill>
                <a:latin typeface="Courier New"/>
                <a:cs typeface="Courier New"/>
              </a:rPr>
              <a:t>cd tutorials/data/</a:t>
            </a:r>
          </a:p>
          <a:p>
            <a:pPr marL="58520">
              <a:buClr>
                <a:schemeClr val="tx2"/>
              </a:buClr>
            </a:pPr>
            <a:r>
              <a:rPr lang="de-CH" sz="2880" dirty="0">
                <a:solidFill>
                  <a:schemeClr val="bg2">
                    <a:lumMod val="10000"/>
                  </a:schemeClr>
                </a:solidFill>
                <a:latin typeface="Courier New"/>
                <a:cs typeface="Courier New"/>
              </a:rPr>
              <a:t>hdfs dfs –copyToLocal tdata/geneva.csv geneva.csv.hdfs</a:t>
            </a:r>
          </a:p>
          <a:p>
            <a:pPr marL="58520">
              <a:buClr>
                <a:schemeClr val="tx2"/>
              </a:buClr>
            </a:pPr>
            <a:r>
              <a:rPr lang="de-CH" sz="2880" dirty="0">
                <a:solidFill>
                  <a:schemeClr val="bg2">
                    <a:lumMod val="10000"/>
                  </a:schemeClr>
                </a:solidFill>
                <a:latin typeface="Courier New"/>
                <a:cs typeface="Courier New"/>
              </a:rPr>
              <a:t>md5sum geneva.csv geneva.csv.hdfs</a:t>
            </a:r>
          </a:p>
        </p:txBody>
      </p:sp>
    </p:spTree>
    <p:extLst>
      <p:ext uri="{BB962C8B-B14F-4D97-AF65-F5344CB8AC3E}">
        <p14:creationId xmlns:p14="http://schemas.microsoft.com/office/powerpoint/2010/main" val="22816881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HDFS – User Commands (</a:t>
            </a:r>
            <a:r>
              <a:rPr lang="en-US" sz="4800" dirty="0" err="1"/>
              <a:t>acls</a:t>
            </a:r>
            <a:r>
              <a:rPr lang="en-US" sz="4800" dirty="0"/>
              <a:t>)</a:t>
            </a:r>
          </a:p>
        </p:txBody>
      </p:sp>
      <p:sp>
        <p:nvSpPr>
          <p:cNvPr id="3" name="Content Placeholder 2"/>
          <p:cNvSpPr>
            <a:spLocks noGrp="1"/>
          </p:cNvSpPr>
          <p:nvPr>
            <p:ph idx="1"/>
          </p:nvPr>
        </p:nvSpPr>
        <p:spPr>
          <a:xfrm>
            <a:off x="731521" y="1369592"/>
            <a:ext cx="13162967" cy="5927668"/>
          </a:xfrm>
        </p:spPr>
        <p:txBody>
          <a:bodyPr>
            <a:noAutofit/>
          </a:bodyPr>
          <a:lstStyle/>
          <a:p>
            <a:pPr marL="58520" indent="0">
              <a:buClr>
                <a:schemeClr val="tx2"/>
              </a:buClr>
              <a:buNone/>
            </a:pPr>
            <a:r>
              <a:rPr lang="de-CH" sz="3840" b="0" dirty="0">
                <a:solidFill>
                  <a:schemeClr val="tx2"/>
                </a:solidFill>
              </a:rPr>
              <a:t>List acl for a file</a:t>
            </a:r>
          </a:p>
          <a:p>
            <a:pPr marL="58520" indent="0">
              <a:buClr>
                <a:schemeClr val="tx2"/>
              </a:buClr>
              <a:buNone/>
            </a:pPr>
            <a:endParaRPr lang="de-CH" sz="2400" dirty="0">
              <a:solidFill>
                <a:schemeClr val="bg2">
                  <a:lumMod val="10000"/>
                </a:schemeClr>
              </a:solidFill>
              <a:latin typeface="Courier New"/>
              <a:cs typeface="Courier New"/>
            </a:endParaRPr>
          </a:p>
          <a:p>
            <a:pPr marL="58520" indent="0">
              <a:buClr>
                <a:schemeClr val="tx2"/>
              </a:buClr>
              <a:buNone/>
            </a:pPr>
            <a:endParaRPr lang="de-CH" sz="2400" dirty="0">
              <a:solidFill>
                <a:schemeClr val="bg2">
                  <a:lumMod val="10000"/>
                </a:schemeClr>
              </a:solidFill>
              <a:latin typeface="Courier New"/>
              <a:cs typeface="Courier New"/>
            </a:endParaRPr>
          </a:p>
          <a:p>
            <a:pPr marL="58520" indent="0">
              <a:buNone/>
            </a:pPr>
            <a:endParaRPr lang="de-CH" sz="1200" dirty="0">
              <a:solidFill>
                <a:srgbClr val="191919"/>
              </a:solidFill>
              <a:latin typeface="Courier New"/>
              <a:cs typeface="Courier New"/>
            </a:endParaRPr>
          </a:p>
          <a:p>
            <a:pPr marL="58520" indent="0">
              <a:buClr>
                <a:schemeClr val="tx2"/>
              </a:buClr>
              <a:buNone/>
            </a:pPr>
            <a:r>
              <a:rPr lang="de-CH" sz="3840" b="0" dirty="0">
                <a:solidFill>
                  <a:schemeClr val="tx2"/>
                </a:solidFill>
              </a:rPr>
              <a:t>List the file statistics – (%r – replication factor)</a:t>
            </a:r>
          </a:p>
          <a:p>
            <a:pPr marL="58520" indent="0">
              <a:buClr>
                <a:schemeClr val="tx2"/>
              </a:buClr>
              <a:buNone/>
            </a:pPr>
            <a:endParaRPr lang="de-CH" b="0" dirty="0">
              <a:solidFill>
                <a:schemeClr val="tx2"/>
              </a:solidFill>
            </a:endParaRPr>
          </a:p>
          <a:p>
            <a:pPr marL="58520" indent="0">
              <a:buClr>
                <a:schemeClr val="tx2"/>
              </a:buClr>
              <a:buNone/>
            </a:pPr>
            <a:r>
              <a:rPr lang="de-CH" sz="3840" b="0" dirty="0">
                <a:solidFill>
                  <a:schemeClr val="tx2"/>
                </a:solidFill>
              </a:rPr>
              <a:t>Write to hdfs reading from stdin</a:t>
            </a:r>
            <a:endParaRPr lang="en-US" sz="3840" b="0" dirty="0">
              <a:solidFill>
                <a:schemeClr val="tx2"/>
              </a:solidFill>
            </a:endParaRPr>
          </a:p>
          <a:p>
            <a:pPr marL="58520" indent="0">
              <a:buNone/>
            </a:pPr>
            <a:endParaRPr lang="en-US" sz="2400" b="0" dirty="0">
              <a:solidFill>
                <a:srgbClr val="191919"/>
              </a:solidFill>
              <a:latin typeface="Courier New"/>
              <a:cs typeface="Courier New"/>
            </a:endParaRPr>
          </a:p>
          <a:p>
            <a:pPr marL="58520" indent="0">
              <a:buNone/>
            </a:pPr>
            <a:endParaRPr lang="en-US" sz="2400" dirty="0">
              <a:solidFill>
                <a:srgbClr val="191919"/>
              </a:solidFill>
              <a:latin typeface="Courier New"/>
              <a:cs typeface="Courier New"/>
            </a:endParaRPr>
          </a:p>
          <a:p>
            <a:pPr marL="58520" indent="0">
              <a:buNone/>
            </a:pPr>
            <a:endParaRPr lang="en-US" sz="2400" dirty="0">
              <a:solidFill>
                <a:srgbClr val="191919"/>
              </a:solidFill>
              <a:latin typeface="Courier New"/>
              <a:cs typeface="Courier New"/>
            </a:endParaRPr>
          </a:p>
          <a:p>
            <a:pPr marL="58520" indent="0">
              <a:buNone/>
            </a:pPr>
            <a:endParaRPr lang="en-US" sz="2400" dirty="0">
              <a:solidFill>
                <a:srgbClr val="191919"/>
              </a:solidFill>
              <a:latin typeface="Courier New"/>
              <a:cs typeface="Courier New"/>
            </a:endParaRPr>
          </a:p>
        </p:txBody>
      </p:sp>
      <p:sp>
        <p:nvSpPr>
          <p:cNvPr id="4" name="Footer Placeholder 3"/>
          <p:cNvSpPr>
            <a:spLocks noGrp="1"/>
          </p:cNvSpPr>
          <p:nvPr>
            <p:ph type="ftr" sz="quarter" idx="3"/>
          </p:nvPr>
        </p:nvSpPr>
        <p:spPr>
          <a:xfrm>
            <a:off x="6910341" y="6356351"/>
            <a:ext cx="3860800" cy="365125"/>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0055A0">
                    <a:tint val="75000"/>
                  </a:srgbClr>
                </a:solidFill>
              </a:rPr>
              <a:t>Introduction to HDFS</a:t>
            </a:r>
            <a:endParaRPr lang="en-US" dirty="0">
              <a:solidFill>
                <a:srgbClr val="0055A0">
                  <a:tint val="75000"/>
                </a:srgbClr>
              </a:solidFill>
            </a:endParaRPr>
          </a:p>
        </p:txBody>
      </p:sp>
      <p:sp>
        <p:nvSpPr>
          <p:cNvPr id="5" name="Slide Number Placeholder 4"/>
          <p:cNvSpPr>
            <a:spLocks noGrp="1"/>
          </p:cNvSpPr>
          <p:nvPr>
            <p:ph type="sldNum" sz="quarter" idx="4"/>
          </p:nvPr>
        </p:nvSpPr>
        <p:spPr>
          <a:xfrm>
            <a:off x="10913835" y="6356351"/>
            <a:ext cx="668565"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918391-D411-FE40-AAD7-861AE5233E0E}" type="slidenum">
              <a:rPr lang="en-US" smtClean="0">
                <a:solidFill>
                  <a:srgbClr val="0055A0">
                    <a:tint val="75000"/>
                  </a:srgbClr>
                </a:solidFill>
              </a:rPr>
              <a:pPr/>
              <a:t>62</a:t>
            </a:fld>
            <a:endParaRPr lang="en-US" dirty="0">
              <a:solidFill>
                <a:srgbClr val="0055A0">
                  <a:tint val="75000"/>
                </a:srgbClr>
              </a:solidFill>
            </a:endParaRPr>
          </a:p>
        </p:txBody>
      </p:sp>
      <p:sp>
        <p:nvSpPr>
          <p:cNvPr id="6" name="TextBox 5"/>
          <p:cNvSpPr txBox="1"/>
          <p:nvPr/>
        </p:nvSpPr>
        <p:spPr>
          <a:xfrm>
            <a:off x="897552" y="2168338"/>
            <a:ext cx="10419062" cy="748551"/>
          </a:xfrm>
          <a:prstGeom prst="rect">
            <a:avLst/>
          </a:prstGeom>
          <a:solidFill>
            <a:schemeClr val="accent1"/>
          </a:solidFill>
          <a:ln w="25400">
            <a:solidFill>
              <a:srgbClr val="0055A0"/>
            </a:solidFill>
          </a:ln>
        </p:spPr>
        <p:txBody>
          <a:bodyPr wrap="square" lIns="216000" tIns="151200" rIns="216000" bIns="151200" rtlCol="0">
            <a:spAutoFit/>
          </a:bodyPr>
          <a:lstStyle/>
          <a:p>
            <a:pPr marL="58520">
              <a:buClr>
                <a:schemeClr val="tx2"/>
              </a:buClr>
            </a:pPr>
            <a:r>
              <a:rPr lang="de-CH" sz="2880" dirty="0">
                <a:solidFill>
                  <a:schemeClr val="bg2">
                    <a:lumMod val="10000"/>
                  </a:schemeClr>
                </a:solidFill>
                <a:latin typeface="Courier New"/>
                <a:cs typeface="Courier New"/>
              </a:rPr>
              <a:t>hdfs dfs -getfacl tdata/geneva.csv</a:t>
            </a:r>
          </a:p>
        </p:txBody>
      </p:sp>
      <p:sp>
        <p:nvSpPr>
          <p:cNvPr id="7" name="TextBox 6"/>
          <p:cNvSpPr txBox="1"/>
          <p:nvPr/>
        </p:nvSpPr>
        <p:spPr>
          <a:xfrm>
            <a:off x="897552" y="3928754"/>
            <a:ext cx="10419062" cy="748551"/>
          </a:xfrm>
          <a:prstGeom prst="rect">
            <a:avLst/>
          </a:prstGeom>
          <a:solidFill>
            <a:schemeClr val="accent1"/>
          </a:solidFill>
          <a:ln w="25400">
            <a:solidFill>
              <a:srgbClr val="0055A0"/>
            </a:solidFill>
          </a:ln>
        </p:spPr>
        <p:txBody>
          <a:bodyPr wrap="square" lIns="216000" tIns="151200" rIns="216000" bIns="151200" rtlCol="0">
            <a:spAutoFit/>
          </a:bodyPr>
          <a:lstStyle/>
          <a:p>
            <a:pPr marL="58520">
              <a:buClr>
                <a:schemeClr val="tx2"/>
              </a:buClr>
            </a:pPr>
            <a:r>
              <a:rPr lang="de-CH" sz="2880" dirty="0">
                <a:solidFill>
                  <a:srgbClr val="191919"/>
                </a:solidFill>
                <a:latin typeface="Courier New"/>
                <a:cs typeface="Courier New"/>
              </a:rPr>
              <a:t>hdfs dfs -stat "%r" tdata/geneva.csv</a:t>
            </a:r>
          </a:p>
        </p:txBody>
      </p:sp>
      <p:sp>
        <p:nvSpPr>
          <p:cNvPr id="8" name="TextBox 7"/>
          <p:cNvSpPr txBox="1"/>
          <p:nvPr/>
        </p:nvSpPr>
        <p:spPr>
          <a:xfrm>
            <a:off x="897553" y="5545229"/>
            <a:ext cx="13220785" cy="1634948"/>
          </a:xfrm>
          <a:prstGeom prst="rect">
            <a:avLst/>
          </a:prstGeom>
          <a:solidFill>
            <a:schemeClr val="accent1"/>
          </a:solidFill>
          <a:ln w="25400">
            <a:solidFill>
              <a:srgbClr val="0055A0"/>
            </a:solidFill>
          </a:ln>
        </p:spPr>
        <p:txBody>
          <a:bodyPr wrap="square" lIns="216000" tIns="151200" rIns="216000" bIns="151200" rtlCol="0">
            <a:spAutoFit/>
          </a:bodyPr>
          <a:lstStyle/>
          <a:p>
            <a:pPr marL="58520"/>
            <a:r>
              <a:rPr lang="en-US" sz="2880" dirty="0">
                <a:solidFill>
                  <a:srgbClr val="191919"/>
                </a:solidFill>
                <a:latin typeface="Courier New"/>
                <a:cs typeface="Courier New"/>
              </a:rPr>
              <a:t>echo "blah </a:t>
            </a:r>
            <a:r>
              <a:rPr lang="en-US" sz="2880" dirty="0" err="1">
                <a:solidFill>
                  <a:srgbClr val="191919"/>
                </a:solidFill>
                <a:latin typeface="Courier New"/>
                <a:cs typeface="Courier New"/>
              </a:rPr>
              <a:t>blah</a:t>
            </a:r>
            <a:r>
              <a:rPr lang="en-US" sz="2880" dirty="0">
                <a:solidFill>
                  <a:srgbClr val="191919"/>
                </a:solidFill>
                <a:latin typeface="Courier New"/>
                <a:cs typeface="Courier New"/>
              </a:rPr>
              <a:t> </a:t>
            </a:r>
            <a:r>
              <a:rPr lang="en-US" sz="2880" dirty="0" err="1">
                <a:solidFill>
                  <a:srgbClr val="191919"/>
                </a:solidFill>
                <a:latin typeface="Courier New"/>
                <a:cs typeface="Courier New"/>
              </a:rPr>
              <a:t>blah</a:t>
            </a:r>
            <a:r>
              <a:rPr lang="en-US" sz="2880" dirty="0">
                <a:solidFill>
                  <a:srgbClr val="191919"/>
                </a:solidFill>
                <a:latin typeface="Courier New"/>
                <a:cs typeface="Courier New"/>
              </a:rPr>
              <a:t>" | </a:t>
            </a:r>
            <a:r>
              <a:rPr lang="en-US" sz="2880" dirty="0" err="1">
                <a:solidFill>
                  <a:srgbClr val="191919"/>
                </a:solidFill>
                <a:latin typeface="Courier New"/>
                <a:cs typeface="Courier New"/>
              </a:rPr>
              <a:t>hdfs</a:t>
            </a:r>
            <a:r>
              <a:rPr lang="en-US" sz="2880" dirty="0">
                <a:solidFill>
                  <a:srgbClr val="191919"/>
                </a:solidFill>
                <a:latin typeface="Courier New"/>
                <a:cs typeface="Courier New"/>
              </a:rPr>
              <a:t> </a:t>
            </a:r>
            <a:r>
              <a:rPr lang="en-US" sz="2880" dirty="0" err="1">
                <a:solidFill>
                  <a:srgbClr val="191919"/>
                </a:solidFill>
                <a:latin typeface="Courier New"/>
                <a:cs typeface="Courier New"/>
              </a:rPr>
              <a:t>dfs</a:t>
            </a:r>
            <a:r>
              <a:rPr lang="en-US" sz="2880" dirty="0">
                <a:solidFill>
                  <a:srgbClr val="191919"/>
                </a:solidFill>
                <a:latin typeface="Courier New"/>
                <a:cs typeface="Courier New"/>
              </a:rPr>
              <a:t> -put - </a:t>
            </a:r>
            <a:r>
              <a:rPr lang="en-US" sz="2880" dirty="0" err="1">
                <a:solidFill>
                  <a:srgbClr val="191919"/>
                </a:solidFill>
                <a:latin typeface="Courier New"/>
                <a:cs typeface="Courier New"/>
              </a:rPr>
              <a:t>tdataset</a:t>
            </a:r>
            <a:r>
              <a:rPr lang="en-US" sz="2880" dirty="0">
                <a:solidFill>
                  <a:srgbClr val="191919"/>
                </a:solidFill>
                <a:latin typeface="Courier New"/>
                <a:cs typeface="Courier New"/>
              </a:rPr>
              <a:t>/tfile.txt</a:t>
            </a:r>
          </a:p>
          <a:p>
            <a:pPr marL="58520"/>
            <a:r>
              <a:rPr lang="en-US" sz="2880" dirty="0" err="1">
                <a:solidFill>
                  <a:srgbClr val="191919"/>
                </a:solidFill>
                <a:latin typeface="Courier New"/>
                <a:cs typeface="Courier New"/>
              </a:rPr>
              <a:t>hdfs</a:t>
            </a:r>
            <a:r>
              <a:rPr lang="en-US" sz="2880" dirty="0">
                <a:solidFill>
                  <a:srgbClr val="191919"/>
                </a:solidFill>
                <a:latin typeface="Courier New"/>
                <a:cs typeface="Courier New"/>
              </a:rPr>
              <a:t> </a:t>
            </a:r>
            <a:r>
              <a:rPr lang="en-US" sz="2880" dirty="0" err="1">
                <a:solidFill>
                  <a:srgbClr val="191919"/>
                </a:solidFill>
                <a:latin typeface="Courier New"/>
                <a:cs typeface="Courier New"/>
              </a:rPr>
              <a:t>dfs</a:t>
            </a:r>
            <a:r>
              <a:rPr lang="en-US" sz="2880" dirty="0">
                <a:solidFill>
                  <a:srgbClr val="191919"/>
                </a:solidFill>
                <a:latin typeface="Courier New"/>
                <a:cs typeface="Courier New"/>
              </a:rPr>
              <a:t> -ls –R</a:t>
            </a:r>
          </a:p>
          <a:p>
            <a:pPr marL="58520"/>
            <a:r>
              <a:rPr lang="en-US" sz="2880" dirty="0" err="1">
                <a:solidFill>
                  <a:srgbClr val="191919"/>
                </a:solidFill>
                <a:latin typeface="Courier New"/>
                <a:cs typeface="Courier New"/>
              </a:rPr>
              <a:t>hdfs</a:t>
            </a:r>
            <a:r>
              <a:rPr lang="en-US" sz="2880" dirty="0">
                <a:solidFill>
                  <a:srgbClr val="191919"/>
                </a:solidFill>
                <a:latin typeface="Courier New"/>
                <a:cs typeface="Courier New"/>
              </a:rPr>
              <a:t> </a:t>
            </a:r>
            <a:r>
              <a:rPr lang="en-US" sz="2880" dirty="0" err="1">
                <a:solidFill>
                  <a:srgbClr val="191919"/>
                </a:solidFill>
                <a:latin typeface="Courier New"/>
                <a:cs typeface="Courier New"/>
              </a:rPr>
              <a:t>dfs</a:t>
            </a:r>
            <a:r>
              <a:rPr lang="en-US" sz="2880" dirty="0">
                <a:solidFill>
                  <a:srgbClr val="191919"/>
                </a:solidFill>
                <a:latin typeface="Courier New"/>
                <a:cs typeface="Courier New"/>
              </a:rPr>
              <a:t> -cat </a:t>
            </a:r>
            <a:r>
              <a:rPr lang="en-US" sz="2880" dirty="0" err="1">
                <a:solidFill>
                  <a:srgbClr val="191919"/>
                </a:solidFill>
                <a:latin typeface="Courier New"/>
                <a:cs typeface="Courier New"/>
              </a:rPr>
              <a:t>tdataset</a:t>
            </a:r>
            <a:r>
              <a:rPr lang="en-US" sz="2880" dirty="0">
                <a:solidFill>
                  <a:srgbClr val="191919"/>
                </a:solidFill>
                <a:latin typeface="Courier New"/>
                <a:cs typeface="Courier New"/>
              </a:rPr>
              <a:t>/tfile.txt</a:t>
            </a:r>
          </a:p>
        </p:txBody>
      </p:sp>
    </p:spTree>
    <p:extLst>
      <p:ext uri="{BB962C8B-B14F-4D97-AF65-F5344CB8AC3E}">
        <p14:creationId xmlns:p14="http://schemas.microsoft.com/office/powerpoint/2010/main" val="17195989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HDFS – User Commands (</a:t>
            </a:r>
            <a:r>
              <a:rPr lang="en-US" sz="4800" dirty="0" err="1"/>
              <a:t>fsck</a:t>
            </a:r>
            <a:r>
              <a:rPr lang="en-US" sz="4800" dirty="0"/>
              <a:t>)</a:t>
            </a:r>
          </a:p>
        </p:txBody>
      </p:sp>
      <p:sp>
        <p:nvSpPr>
          <p:cNvPr id="3" name="Content Placeholder 2"/>
          <p:cNvSpPr>
            <a:spLocks noGrp="1"/>
          </p:cNvSpPr>
          <p:nvPr>
            <p:ph idx="1"/>
          </p:nvPr>
        </p:nvSpPr>
        <p:spPr>
          <a:xfrm>
            <a:off x="731521" y="1369592"/>
            <a:ext cx="13162967" cy="5927668"/>
          </a:xfrm>
        </p:spPr>
        <p:txBody>
          <a:bodyPr>
            <a:noAutofit/>
          </a:bodyPr>
          <a:lstStyle/>
          <a:p>
            <a:pPr marL="58520" indent="0">
              <a:buClr>
                <a:schemeClr val="tx2"/>
              </a:buClr>
              <a:buNone/>
            </a:pPr>
            <a:r>
              <a:rPr lang="de-CH" sz="3840" b="0" dirty="0" err="1">
                <a:solidFill>
                  <a:schemeClr val="tx2"/>
                </a:solidFill>
              </a:rPr>
              <a:t>Removing</a:t>
            </a:r>
            <a:r>
              <a:rPr lang="de-CH" sz="3840" b="0" dirty="0">
                <a:solidFill>
                  <a:schemeClr val="tx2"/>
                </a:solidFill>
              </a:rPr>
              <a:t> a </a:t>
            </a:r>
            <a:r>
              <a:rPr lang="de-CH" sz="3840" b="0" dirty="0" err="1">
                <a:solidFill>
                  <a:schemeClr val="tx2"/>
                </a:solidFill>
              </a:rPr>
              <a:t>file</a:t>
            </a:r>
            <a:endParaRPr lang="de-CH" sz="3840" b="0" dirty="0">
              <a:solidFill>
                <a:schemeClr val="tx2"/>
              </a:solidFill>
            </a:endParaRPr>
          </a:p>
          <a:p>
            <a:pPr marL="58520" indent="0">
              <a:buClr>
                <a:schemeClr val="tx2"/>
              </a:buClr>
              <a:buNone/>
            </a:pPr>
            <a:endParaRPr lang="de-CH" sz="2400" dirty="0">
              <a:solidFill>
                <a:schemeClr val="bg2">
                  <a:lumMod val="10000"/>
                </a:schemeClr>
              </a:solidFill>
              <a:latin typeface="Courier New"/>
              <a:cs typeface="Courier New"/>
            </a:endParaRPr>
          </a:p>
          <a:p>
            <a:pPr marL="58520" indent="0">
              <a:buClr>
                <a:schemeClr val="tx2"/>
              </a:buClr>
              <a:buNone/>
            </a:pPr>
            <a:endParaRPr lang="de-CH" sz="2400" dirty="0">
              <a:solidFill>
                <a:schemeClr val="bg2">
                  <a:lumMod val="10000"/>
                </a:schemeClr>
              </a:solidFill>
              <a:latin typeface="Courier New"/>
              <a:cs typeface="Courier New"/>
            </a:endParaRPr>
          </a:p>
          <a:p>
            <a:pPr marL="58520" indent="0">
              <a:buNone/>
            </a:pPr>
            <a:endParaRPr lang="de-CH" sz="2400" dirty="0">
              <a:solidFill>
                <a:srgbClr val="191919"/>
              </a:solidFill>
              <a:latin typeface="Courier New"/>
              <a:cs typeface="Courier New"/>
            </a:endParaRPr>
          </a:p>
          <a:p>
            <a:pPr marL="58520" indent="0">
              <a:buClr>
                <a:schemeClr val="tx2"/>
              </a:buClr>
              <a:buNone/>
            </a:pPr>
            <a:r>
              <a:rPr lang="de-CH" sz="3840" b="0" dirty="0">
                <a:solidFill>
                  <a:schemeClr val="tx2"/>
                </a:solidFill>
              </a:rPr>
              <a:t>List the blocks of a file and their locations</a:t>
            </a:r>
          </a:p>
          <a:p>
            <a:pPr marL="58520" indent="0">
              <a:buClr>
                <a:schemeClr val="tx2"/>
              </a:buClr>
              <a:buNone/>
            </a:pPr>
            <a:endParaRPr lang="de-CH" sz="3840" dirty="0">
              <a:solidFill>
                <a:schemeClr val="tx2"/>
              </a:solidFill>
            </a:endParaRPr>
          </a:p>
          <a:p>
            <a:pPr marL="58520" indent="0">
              <a:buClr>
                <a:schemeClr val="tx2"/>
              </a:buClr>
              <a:buNone/>
            </a:pPr>
            <a:endParaRPr lang="de-CH" sz="3840" dirty="0">
              <a:solidFill>
                <a:schemeClr val="tx2"/>
              </a:solidFill>
            </a:endParaRPr>
          </a:p>
          <a:p>
            <a:pPr marL="58520" indent="0">
              <a:buClr>
                <a:schemeClr val="tx2"/>
              </a:buClr>
              <a:buNone/>
            </a:pPr>
            <a:r>
              <a:rPr lang="en-US" sz="3840" b="0" dirty="0">
                <a:solidFill>
                  <a:schemeClr val="tx2"/>
                </a:solidFill>
              </a:rPr>
              <a:t>Print missing blocks and the files they belong to</a:t>
            </a:r>
          </a:p>
          <a:p>
            <a:pPr marL="58520" indent="0">
              <a:buNone/>
            </a:pPr>
            <a:endParaRPr lang="en-US" sz="2400" b="0" dirty="0">
              <a:solidFill>
                <a:srgbClr val="191919"/>
              </a:solidFill>
              <a:latin typeface="Courier New"/>
              <a:cs typeface="Courier New"/>
            </a:endParaRPr>
          </a:p>
          <a:p>
            <a:pPr marL="58520" indent="0">
              <a:buNone/>
            </a:pPr>
            <a:endParaRPr lang="en-US" sz="2400" dirty="0">
              <a:solidFill>
                <a:srgbClr val="191919"/>
              </a:solidFill>
              <a:latin typeface="Courier New"/>
              <a:cs typeface="Courier New"/>
            </a:endParaRPr>
          </a:p>
          <a:p>
            <a:pPr marL="58520" indent="0">
              <a:buNone/>
            </a:pPr>
            <a:endParaRPr lang="en-US" sz="2400" dirty="0">
              <a:solidFill>
                <a:srgbClr val="191919"/>
              </a:solidFill>
              <a:latin typeface="Courier New"/>
              <a:cs typeface="Courier New"/>
            </a:endParaRPr>
          </a:p>
          <a:p>
            <a:pPr marL="58520" indent="0">
              <a:buNone/>
            </a:pPr>
            <a:endParaRPr lang="en-US" sz="2400" dirty="0">
              <a:solidFill>
                <a:srgbClr val="191919"/>
              </a:solidFill>
              <a:latin typeface="Courier New"/>
              <a:cs typeface="Courier New"/>
            </a:endParaRPr>
          </a:p>
          <a:p>
            <a:pPr marL="58520" indent="0">
              <a:buNone/>
            </a:pPr>
            <a:endParaRPr lang="en-US" sz="2400" dirty="0">
              <a:solidFill>
                <a:srgbClr val="191919"/>
              </a:solidFill>
              <a:latin typeface="Courier New"/>
              <a:cs typeface="Courier New"/>
            </a:endParaRPr>
          </a:p>
        </p:txBody>
      </p:sp>
      <p:sp>
        <p:nvSpPr>
          <p:cNvPr id="4" name="Footer Placeholder 3"/>
          <p:cNvSpPr>
            <a:spLocks noGrp="1"/>
          </p:cNvSpPr>
          <p:nvPr>
            <p:ph type="ftr" sz="quarter" idx="3"/>
          </p:nvPr>
        </p:nvSpPr>
        <p:spPr>
          <a:xfrm>
            <a:off x="6910341" y="6356351"/>
            <a:ext cx="3860800" cy="365125"/>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0055A0">
                    <a:tint val="75000"/>
                  </a:srgbClr>
                </a:solidFill>
              </a:rPr>
              <a:t>Introduction to HDFS</a:t>
            </a:r>
            <a:endParaRPr lang="en-US" dirty="0">
              <a:solidFill>
                <a:srgbClr val="0055A0">
                  <a:tint val="75000"/>
                </a:srgbClr>
              </a:solidFill>
            </a:endParaRPr>
          </a:p>
        </p:txBody>
      </p:sp>
      <p:sp>
        <p:nvSpPr>
          <p:cNvPr id="5" name="Slide Number Placeholder 4"/>
          <p:cNvSpPr>
            <a:spLocks noGrp="1"/>
          </p:cNvSpPr>
          <p:nvPr>
            <p:ph type="sldNum" sz="quarter" idx="4"/>
          </p:nvPr>
        </p:nvSpPr>
        <p:spPr>
          <a:xfrm>
            <a:off x="10913835" y="6356351"/>
            <a:ext cx="668565"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918391-D411-FE40-AAD7-861AE5233E0E}" type="slidenum">
              <a:rPr lang="en-US" smtClean="0">
                <a:solidFill>
                  <a:srgbClr val="0055A0">
                    <a:tint val="75000"/>
                  </a:srgbClr>
                </a:solidFill>
              </a:rPr>
              <a:pPr/>
              <a:t>63</a:t>
            </a:fld>
            <a:endParaRPr lang="en-US" dirty="0">
              <a:solidFill>
                <a:srgbClr val="0055A0">
                  <a:tint val="75000"/>
                </a:srgbClr>
              </a:solidFill>
            </a:endParaRPr>
          </a:p>
        </p:txBody>
      </p:sp>
      <p:sp>
        <p:nvSpPr>
          <p:cNvPr id="6" name="TextBox 5"/>
          <p:cNvSpPr txBox="1"/>
          <p:nvPr/>
        </p:nvSpPr>
        <p:spPr>
          <a:xfrm>
            <a:off x="897552" y="2168338"/>
            <a:ext cx="10419062" cy="1191750"/>
          </a:xfrm>
          <a:prstGeom prst="rect">
            <a:avLst/>
          </a:prstGeom>
          <a:solidFill>
            <a:schemeClr val="accent1"/>
          </a:solidFill>
          <a:ln w="25400">
            <a:solidFill>
              <a:srgbClr val="0055A0"/>
            </a:solidFill>
          </a:ln>
        </p:spPr>
        <p:txBody>
          <a:bodyPr wrap="square" lIns="216000" tIns="151200" rIns="216000" bIns="151200" rtlCol="0">
            <a:spAutoFit/>
          </a:bodyPr>
          <a:lstStyle/>
          <a:p>
            <a:pPr marL="58520">
              <a:buClr>
                <a:schemeClr val="tx2"/>
              </a:buClr>
            </a:pPr>
            <a:r>
              <a:rPr lang="de-CH" sz="2880" dirty="0">
                <a:solidFill>
                  <a:schemeClr val="bg2">
                    <a:lumMod val="10000"/>
                  </a:schemeClr>
                </a:solidFill>
                <a:latin typeface="Courier New"/>
                <a:cs typeface="Courier New"/>
              </a:rPr>
              <a:t>hdfs dfs -rm tdataset/tfile.txt</a:t>
            </a:r>
          </a:p>
          <a:p>
            <a:pPr marL="58520">
              <a:buClr>
                <a:schemeClr val="tx2"/>
              </a:buClr>
            </a:pPr>
            <a:r>
              <a:rPr lang="de-CH" sz="2880" dirty="0">
                <a:solidFill>
                  <a:schemeClr val="bg2">
                    <a:lumMod val="10000"/>
                  </a:schemeClr>
                </a:solidFill>
                <a:latin typeface="Courier New"/>
                <a:cs typeface="Courier New"/>
              </a:rPr>
              <a:t>hdfs dfs -ls –R</a:t>
            </a:r>
          </a:p>
        </p:txBody>
      </p:sp>
      <p:sp>
        <p:nvSpPr>
          <p:cNvPr id="7" name="TextBox 6"/>
          <p:cNvSpPr txBox="1"/>
          <p:nvPr/>
        </p:nvSpPr>
        <p:spPr>
          <a:xfrm>
            <a:off x="897552" y="4119702"/>
            <a:ext cx="10419062" cy="1191750"/>
          </a:xfrm>
          <a:prstGeom prst="rect">
            <a:avLst/>
          </a:prstGeom>
          <a:solidFill>
            <a:schemeClr val="accent1"/>
          </a:solidFill>
          <a:ln w="25400">
            <a:solidFill>
              <a:srgbClr val="0055A0"/>
            </a:solidFill>
          </a:ln>
        </p:spPr>
        <p:txBody>
          <a:bodyPr wrap="square" lIns="216000" tIns="151200" rIns="216000" bIns="151200" rtlCol="0">
            <a:spAutoFit/>
          </a:bodyPr>
          <a:lstStyle/>
          <a:p>
            <a:pPr marL="58520">
              <a:buClr>
                <a:schemeClr val="tx2"/>
              </a:buClr>
            </a:pPr>
            <a:r>
              <a:rPr lang="de-CH" sz="2880" dirty="0">
                <a:solidFill>
                  <a:srgbClr val="191919"/>
                </a:solidFill>
                <a:latin typeface="Courier New"/>
                <a:cs typeface="Courier New"/>
              </a:rPr>
              <a:t>hdfs fsck /user/cloudera/tdata/geneva.csv -files -blocks –locations</a:t>
            </a:r>
          </a:p>
        </p:txBody>
      </p:sp>
      <p:sp>
        <p:nvSpPr>
          <p:cNvPr id="8" name="TextBox 7"/>
          <p:cNvSpPr txBox="1"/>
          <p:nvPr/>
        </p:nvSpPr>
        <p:spPr>
          <a:xfrm>
            <a:off x="897552" y="6339614"/>
            <a:ext cx="10419062" cy="748551"/>
          </a:xfrm>
          <a:prstGeom prst="rect">
            <a:avLst/>
          </a:prstGeom>
          <a:solidFill>
            <a:schemeClr val="accent1"/>
          </a:solidFill>
          <a:ln w="25400">
            <a:solidFill>
              <a:srgbClr val="0055A0"/>
            </a:solidFill>
          </a:ln>
        </p:spPr>
        <p:txBody>
          <a:bodyPr wrap="square" lIns="216000" tIns="151200" rIns="216000" bIns="151200" rtlCol="0">
            <a:spAutoFit/>
          </a:bodyPr>
          <a:lstStyle/>
          <a:p>
            <a:pPr marL="58520"/>
            <a:r>
              <a:rPr lang="en-US" sz="2880" dirty="0" err="1">
                <a:solidFill>
                  <a:srgbClr val="191919"/>
                </a:solidFill>
                <a:latin typeface="Courier New"/>
                <a:cs typeface="Courier New"/>
              </a:rPr>
              <a:t>hdfs</a:t>
            </a:r>
            <a:r>
              <a:rPr lang="en-US" sz="2880" dirty="0">
                <a:solidFill>
                  <a:srgbClr val="191919"/>
                </a:solidFill>
                <a:latin typeface="Courier New"/>
                <a:cs typeface="Courier New"/>
              </a:rPr>
              <a:t> </a:t>
            </a:r>
            <a:r>
              <a:rPr lang="en-US" sz="2880" dirty="0" err="1">
                <a:solidFill>
                  <a:srgbClr val="191919"/>
                </a:solidFill>
                <a:latin typeface="Courier New"/>
                <a:cs typeface="Courier New"/>
              </a:rPr>
              <a:t>fsck</a:t>
            </a:r>
            <a:r>
              <a:rPr lang="en-US" sz="2880" dirty="0">
                <a:solidFill>
                  <a:srgbClr val="191919"/>
                </a:solidFill>
                <a:latin typeface="Courier New"/>
                <a:cs typeface="Courier New"/>
              </a:rPr>
              <a:t> / -list-</a:t>
            </a:r>
            <a:r>
              <a:rPr lang="en-US" sz="2880" dirty="0" err="1">
                <a:solidFill>
                  <a:srgbClr val="191919"/>
                </a:solidFill>
                <a:latin typeface="Courier New"/>
                <a:cs typeface="Courier New"/>
              </a:rPr>
              <a:t>corruptfileblocks</a:t>
            </a:r>
            <a:endParaRPr lang="en-US" sz="2880" dirty="0">
              <a:solidFill>
                <a:srgbClr val="191919"/>
              </a:solidFill>
              <a:latin typeface="Courier New"/>
              <a:cs typeface="Courier New"/>
            </a:endParaRPr>
          </a:p>
        </p:txBody>
      </p:sp>
    </p:spTree>
    <p:extLst>
      <p:ext uri="{BB962C8B-B14F-4D97-AF65-F5344CB8AC3E}">
        <p14:creationId xmlns:p14="http://schemas.microsoft.com/office/powerpoint/2010/main" val="18182165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HDFS – </a:t>
            </a:r>
            <a:r>
              <a:rPr lang="en-US" sz="4800" dirty="0" err="1"/>
              <a:t>Adminstration</a:t>
            </a:r>
            <a:r>
              <a:rPr lang="en-US" sz="4800" dirty="0"/>
              <a:t> Commands</a:t>
            </a:r>
          </a:p>
        </p:txBody>
      </p:sp>
      <p:sp>
        <p:nvSpPr>
          <p:cNvPr id="3" name="Content Placeholder 2"/>
          <p:cNvSpPr>
            <a:spLocks noGrp="1"/>
          </p:cNvSpPr>
          <p:nvPr>
            <p:ph idx="1"/>
          </p:nvPr>
        </p:nvSpPr>
        <p:spPr>
          <a:xfrm>
            <a:off x="731521" y="1408725"/>
            <a:ext cx="13162967" cy="5782910"/>
          </a:xfrm>
        </p:spPr>
        <p:txBody>
          <a:bodyPr>
            <a:normAutofit/>
          </a:bodyPr>
          <a:lstStyle/>
          <a:p>
            <a:pPr marL="58520" indent="0">
              <a:buClr>
                <a:schemeClr val="tx2"/>
              </a:buClr>
              <a:buNone/>
            </a:pPr>
            <a:r>
              <a:rPr lang="de-CH" sz="3840" b="0" dirty="0" err="1">
                <a:solidFill>
                  <a:schemeClr val="tx2"/>
                </a:solidFill>
              </a:rPr>
              <a:t>Comprehensive</a:t>
            </a:r>
            <a:r>
              <a:rPr lang="de-CH" sz="3840" b="0" dirty="0">
                <a:solidFill>
                  <a:schemeClr val="tx2"/>
                </a:solidFill>
              </a:rPr>
              <a:t> </a:t>
            </a:r>
            <a:r>
              <a:rPr lang="de-CH" sz="3840" b="0" dirty="0" err="1">
                <a:solidFill>
                  <a:schemeClr val="tx2"/>
                </a:solidFill>
              </a:rPr>
              <a:t>status</a:t>
            </a:r>
            <a:r>
              <a:rPr lang="de-CH" sz="3840" b="0" dirty="0">
                <a:solidFill>
                  <a:schemeClr val="tx2"/>
                </a:solidFill>
              </a:rPr>
              <a:t> </a:t>
            </a:r>
            <a:r>
              <a:rPr lang="de-CH" sz="3840" b="0" dirty="0" err="1">
                <a:solidFill>
                  <a:schemeClr val="tx2"/>
                </a:solidFill>
              </a:rPr>
              <a:t>report</a:t>
            </a:r>
            <a:r>
              <a:rPr lang="de-CH" sz="3840" b="0" dirty="0">
                <a:solidFill>
                  <a:schemeClr val="tx2"/>
                </a:solidFill>
              </a:rPr>
              <a:t> </a:t>
            </a:r>
            <a:r>
              <a:rPr lang="de-CH" sz="3840" b="0" dirty="0" err="1">
                <a:solidFill>
                  <a:schemeClr val="tx2"/>
                </a:solidFill>
              </a:rPr>
              <a:t>of</a:t>
            </a:r>
            <a:r>
              <a:rPr lang="de-CH" sz="3840" b="0" dirty="0">
                <a:solidFill>
                  <a:schemeClr val="tx2"/>
                </a:solidFill>
              </a:rPr>
              <a:t> HDFS </a:t>
            </a:r>
            <a:r>
              <a:rPr lang="de-CH" sz="3840" b="0" dirty="0" err="1">
                <a:solidFill>
                  <a:schemeClr val="tx2"/>
                </a:solidFill>
              </a:rPr>
              <a:t>cluster</a:t>
            </a:r>
            <a:endParaRPr lang="de-CH" sz="3840" b="0" dirty="0">
              <a:solidFill>
                <a:schemeClr val="tx2"/>
              </a:solidFill>
            </a:endParaRPr>
          </a:p>
          <a:p>
            <a:pPr marL="58520" indent="0">
              <a:buClr>
                <a:schemeClr val="tx2"/>
              </a:buClr>
              <a:buNone/>
            </a:pPr>
            <a:endParaRPr lang="de-CH" sz="2400" b="0" dirty="0">
              <a:solidFill>
                <a:srgbClr val="191919"/>
              </a:solidFill>
              <a:latin typeface="Courier New"/>
              <a:cs typeface="Courier New"/>
            </a:endParaRPr>
          </a:p>
          <a:p>
            <a:pPr marL="58520" indent="0">
              <a:buClr>
                <a:schemeClr val="tx2"/>
              </a:buClr>
              <a:buNone/>
            </a:pPr>
            <a:endParaRPr lang="de-CH" sz="2400" dirty="0">
              <a:solidFill>
                <a:srgbClr val="191919"/>
              </a:solidFill>
              <a:latin typeface="Courier New"/>
              <a:cs typeface="Courier New"/>
            </a:endParaRPr>
          </a:p>
          <a:p>
            <a:pPr marL="58520" indent="0">
              <a:buClr>
                <a:schemeClr val="tx2"/>
              </a:buClr>
              <a:buNone/>
            </a:pPr>
            <a:r>
              <a:rPr lang="de-CH" sz="3840" b="0" dirty="0">
                <a:solidFill>
                  <a:schemeClr val="tx2"/>
                </a:solidFill>
              </a:rPr>
              <a:t>Prints a </a:t>
            </a:r>
            <a:r>
              <a:rPr lang="de-CH" sz="3840" b="0" dirty="0" err="1">
                <a:solidFill>
                  <a:schemeClr val="tx2"/>
                </a:solidFill>
              </a:rPr>
              <a:t>tree</a:t>
            </a:r>
            <a:r>
              <a:rPr lang="de-CH" sz="3840" b="0" dirty="0">
                <a:solidFill>
                  <a:schemeClr val="tx2"/>
                </a:solidFill>
              </a:rPr>
              <a:t> </a:t>
            </a:r>
            <a:r>
              <a:rPr lang="de-CH" sz="3840" b="0" dirty="0" err="1">
                <a:solidFill>
                  <a:schemeClr val="tx2"/>
                </a:solidFill>
              </a:rPr>
              <a:t>of</a:t>
            </a:r>
            <a:r>
              <a:rPr lang="de-CH" sz="3840" b="0" dirty="0">
                <a:solidFill>
                  <a:schemeClr val="tx2"/>
                </a:solidFill>
              </a:rPr>
              <a:t> </a:t>
            </a:r>
            <a:r>
              <a:rPr lang="de-CH" sz="3840" b="0" dirty="0" err="1">
                <a:solidFill>
                  <a:schemeClr val="tx2"/>
                </a:solidFill>
              </a:rPr>
              <a:t>racks</a:t>
            </a:r>
            <a:r>
              <a:rPr lang="de-CH" sz="3840" b="0" dirty="0">
                <a:solidFill>
                  <a:schemeClr val="tx2"/>
                </a:solidFill>
              </a:rPr>
              <a:t> </a:t>
            </a:r>
            <a:r>
              <a:rPr lang="de-CH" sz="3840" b="0" dirty="0" err="1">
                <a:solidFill>
                  <a:schemeClr val="tx2"/>
                </a:solidFill>
              </a:rPr>
              <a:t>and</a:t>
            </a:r>
            <a:r>
              <a:rPr lang="de-CH" sz="3840" b="0" dirty="0">
                <a:solidFill>
                  <a:schemeClr val="tx2"/>
                </a:solidFill>
              </a:rPr>
              <a:t> </a:t>
            </a:r>
            <a:r>
              <a:rPr lang="de-CH" sz="3840" b="0" dirty="0" err="1">
                <a:solidFill>
                  <a:schemeClr val="tx2"/>
                </a:solidFill>
              </a:rPr>
              <a:t>their</a:t>
            </a:r>
            <a:r>
              <a:rPr lang="de-CH" sz="3840" b="0" dirty="0">
                <a:solidFill>
                  <a:schemeClr val="tx2"/>
                </a:solidFill>
              </a:rPr>
              <a:t> </a:t>
            </a:r>
            <a:r>
              <a:rPr lang="de-CH" sz="3840" b="0" dirty="0" err="1">
                <a:solidFill>
                  <a:schemeClr val="tx2"/>
                </a:solidFill>
              </a:rPr>
              <a:t>nodes</a:t>
            </a:r>
            <a:endParaRPr lang="de-CH" sz="3840" b="0" dirty="0">
              <a:solidFill>
                <a:schemeClr val="tx2"/>
              </a:solidFill>
            </a:endParaRPr>
          </a:p>
          <a:p>
            <a:pPr marL="58520" indent="0">
              <a:buClr>
                <a:schemeClr val="tx2"/>
              </a:buClr>
              <a:buNone/>
            </a:pPr>
            <a:endParaRPr lang="de-CH" sz="2400" dirty="0">
              <a:solidFill>
                <a:srgbClr val="191919"/>
              </a:solidFill>
              <a:latin typeface="Courier New"/>
              <a:cs typeface="Courier New"/>
            </a:endParaRPr>
          </a:p>
          <a:p>
            <a:pPr marL="58520" indent="0">
              <a:buClr>
                <a:schemeClr val="tx2"/>
              </a:buClr>
              <a:buNone/>
            </a:pPr>
            <a:endParaRPr lang="de-CH" sz="2400" dirty="0">
              <a:solidFill>
                <a:srgbClr val="191919"/>
              </a:solidFill>
              <a:latin typeface="Courier New"/>
              <a:cs typeface="Courier New"/>
            </a:endParaRPr>
          </a:p>
          <a:p>
            <a:pPr marL="58520" indent="0">
              <a:buClr>
                <a:schemeClr val="tx2"/>
              </a:buClr>
              <a:buNone/>
            </a:pPr>
            <a:endParaRPr lang="de-CH" sz="2400" dirty="0">
              <a:solidFill>
                <a:srgbClr val="191919"/>
              </a:solidFill>
              <a:latin typeface="Courier New"/>
              <a:cs typeface="Courier New"/>
            </a:endParaRPr>
          </a:p>
          <a:p>
            <a:pPr marL="58520" indent="0">
              <a:buClr>
                <a:schemeClr val="tx2"/>
              </a:buClr>
              <a:buNone/>
            </a:pPr>
            <a:r>
              <a:rPr lang="de-CH" sz="3840" b="0" dirty="0">
                <a:solidFill>
                  <a:schemeClr val="tx2"/>
                </a:solidFill>
              </a:rPr>
              <a:t>Get the information for a given datanode (like ping)</a:t>
            </a:r>
          </a:p>
          <a:p>
            <a:pPr marL="58520" indent="0">
              <a:buClr>
                <a:schemeClr val="tx2"/>
              </a:buClr>
              <a:buNone/>
            </a:pPr>
            <a:endParaRPr lang="de-CH" sz="2400" b="0" dirty="0">
              <a:solidFill>
                <a:srgbClr val="191919"/>
              </a:solidFill>
              <a:latin typeface="Courier New"/>
              <a:cs typeface="Courier New"/>
            </a:endParaRPr>
          </a:p>
          <a:p>
            <a:pPr marL="58520" indent="0">
              <a:buClr>
                <a:schemeClr val="tx2"/>
              </a:buClr>
              <a:buNone/>
            </a:pPr>
            <a:endParaRPr lang="de-CH" sz="2400" dirty="0">
              <a:solidFill>
                <a:srgbClr val="191919"/>
              </a:solidFill>
              <a:latin typeface="Courier New"/>
              <a:cs typeface="Courier New"/>
            </a:endParaRPr>
          </a:p>
          <a:p>
            <a:pPr marL="58520" indent="0">
              <a:buClr>
                <a:schemeClr val="tx2"/>
              </a:buClr>
              <a:buNone/>
            </a:pPr>
            <a:endParaRPr lang="de-CH" sz="2400" dirty="0">
              <a:solidFill>
                <a:srgbClr val="191919"/>
              </a:solidFill>
              <a:latin typeface="Courier New"/>
              <a:cs typeface="Courier New"/>
            </a:endParaRPr>
          </a:p>
          <a:p>
            <a:pPr marL="58520" indent="0">
              <a:buClr>
                <a:schemeClr val="tx2"/>
              </a:buClr>
              <a:buNone/>
            </a:pPr>
            <a:endParaRPr lang="de-CH" sz="2880" dirty="0">
              <a:solidFill>
                <a:srgbClr val="191919"/>
              </a:solidFill>
              <a:latin typeface="Courier New"/>
              <a:cs typeface="Courier New"/>
            </a:endParaRPr>
          </a:p>
        </p:txBody>
      </p:sp>
      <p:sp>
        <p:nvSpPr>
          <p:cNvPr id="6" name="Slide Number Placeholder 5"/>
          <p:cNvSpPr>
            <a:spLocks noGrp="1"/>
          </p:cNvSpPr>
          <p:nvPr>
            <p:ph type="sldNum" sz="quarter" idx="4"/>
          </p:nvPr>
        </p:nvSpPr>
        <p:spPr>
          <a:xfrm>
            <a:off x="10913835" y="6356351"/>
            <a:ext cx="668565"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918391-D411-FE40-AAD7-861AE5233E0E}" type="slidenum">
              <a:rPr lang="en-US" smtClean="0">
                <a:solidFill>
                  <a:srgbClr val="0055A0">
                    <a:tint val="75000"/>
                  </a:srgbClr>
                </a:solidFill>
              </a:rPr>
              <a:pPr/>
              <a:t>64</a:t>
            </a:fld>
            <a:endParaRPr lang="en-US" dirty="0">
              <a:solidFill>
                <a:srgbClr val="0055A0">
                  <a:tint val="75000"/>
                </a:srgbClr>
              </a:solidFill>
            </a:endParaRPr>
          </a:p>
        </p:txBody>
      </p:sp>
      <p:sp>
        <p:nvSpPr>
          <p:cNvPr id="4" name="Footer Placeholder 3"/>
          <p:cNvSpPr>
            <a:spLocks noGrp="1"/>
          </p:cNvSpPr>
          <p:nvPr>
            <p:ph type="ftr" sz="quarter" idx="3"/>
          </p:nvPr>
        </p:nvSpPr>
        <p:spPr>
          <a:xfrm>
            <a:off x="6910341" y="6356351"/>
            <a:ext cx="3860800" cy="365125"/>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0055A0">
                    <a:tint val="75000"/>
                  </a:srgbClr>
                </a:solidFill>
              </a:rPr>
              <a:t>Introduction to HDFS</a:t>
            </a:r>
            <a:endParaRPr lang="en-US" dirty="0">
              <a:solidFill>
                <a:srgbClr val="0055A0">
                  <a:tint val="75000"/>
                </a:srgbClr>
              </a:solidFill>
            </a:endParaRPr>
          </a:p>
        </p:txBody>
      </p:sp>
      <p:sp>
        <p:nvSpPr>
          <p:cNvPr id="7" name="TextBox 6"/>
          <p:cNvSpPr txBox="1"/>
          <p:nvPr/>
        </p:nvSpPr>
        <p:spPr>
          <a:xfrm>
            <a:off x="882922" y="2103615"/>
            <a:ext cx="10419062" cy="748551"/>
          </a:xfrm>
          <a:prstGeom prst="rect">
            <a:avLst/>
          </a:prstGeom>
          <a:solidFill>
            <a:schemeClr val="accent1"/>
          </a:solidFill>
          <a:ln w="25400">
            <a:solidFill>
              <a:srgbClr val="0055A0"/>
            </a:solidFill>
          </a:ln>
        </p:spPr>
        <p:txBody>
          <a:bodyPr wrap="square" lIns="216000" tIns="151200" rIns="216000" bIns="151200" rtlCol="0">
            <a:spAutoFit/>
          </a:bodyPr>
          <a:lstStyle/>
          <a:p>
            <a:pPr marL="58520">
              <a:buClr>
                <a:schemeClr val="tx2"/>
              </a:buClr>
            </a:pPr>
            <a:r>
              <a:rPr lang="de-CH" sz="2880" dirty="0">
                <a:solidFill>
                  <a:srgbClr val="191919"/>
                </a:solidFill>
                <a:latin typeface="Courier New"/>
                <a:cs typeface="Courier New"/>
              </a:rPr>
              <a:t>hdfs dfsadmin –report </a:t>
            </a:r>
          </a:p>
        </p:txBody>
      </p:sp>
      <p:sp>
        <p:nvSpPr>
          <p:cNvPr id="8" name="TextBox 7"/>
          <p:cNvSpPr txBox="1"/>
          <p:nvPr/>
        </p:nvSpPr>
        <p:spPr>
          <a:xfrm>
            <a:off x="882922" y="3704619"/>
            <a:ext cx="10419062" cy="748551"/>
          </a:xfrm>
          <a:prstGeom prst="rect">
            <a:avLst/>
          </a:prstGeom>
          <a:solidFill>
            <a:schemeClr val="accent1"/>
          </a:solidFill>
          <a:ln w="25400">
            <a:solidFill>
              <a:srgbClr val="0055A0"/>
            </a:solidFill>
          </a:ln>
        </p:spPr>
        <p:txBody>
          <a:bodyPr wrap="square" lIns="216000" tIns="151200" rIns="216000" bIns="151200" rtlCol="0">
            <a:spAutoFit/>
          </a:bodyPr>
          <a:lstStyle/>
          <a:p>
            <a:pPr marL="58520">
              <a:buClr>
                <a:schemeClr val="tx2"/>
              </a:buClr>
            </a:pPr>
            <a:r>
              <a:rPr lang="de-CH" sz="2880" dirty="0">
                <a:solidFill>
                  <a:srgbClr val="191919"/>
                </a:solidFill>
                <a:latin typeface="Courier New"/>
                <a:cs typeface="Courier New"/>
              </a:rPr>
              <a:t>hdfs dfsadmin –printTopology</a:t>
            </a:r>
          </a:p>
        </p:txBody>
      </p:sp>
      <p:sp>
        <p:nvSpPr>
          <p:cNvPr id="9" name="TextBox 8"/>
          <p:cNvSpPr txBox="1"/>
          <p:nvPr/>
        </p:nvSpPr>
        <p:spPr>
          <a:xfrm>
            <a:off x="882922" y="5896614"/>
            <a:ext cx="10419062" cy="1191750"/>
          </a:xfrm>
          <a:prstGeom prst="rect">
            <a:avLst/>
          </a:prstGeom>
          <a:solidFill>
            <a:schemeClr val="accent1"/>
          </a:solidFill>
          <a:ln w="25400">
            <a:solidFill>
              <a:srgbClr val="0055A0"/>
            </a:solidFill>
          </a:ln>
        </p:spPr>
        <p:txBody>
          <a:bodyPr wrap="square" lIns="216000" tIns="151200" rIns="216000" bIns="151200" rtlCol="0">
            <a:spAutoFit/>
          </a:bodyPr>
          <a:lstStyle/>
          <a:p>
            <a:pPr marL="58520">
              <a:buClr>
                <a:schemeClr val="tx2"/>
              </a:buClr>
            </a:pPr>
            <a:r>
              <a:rPr lang="de-CH" sz="2880" dirty="0">
                <a:solidFill>
                  <a:srgbClr val="191919"/>
                </a:solidFill>
                <a:latin typeface="Courier New"/>
                <a:cs typeface="Courier New"/>
              </a:rPr>
              <a:t>hdfs dfsadmin -getDatanodeInfo localhost:50020</a:t>
            </a:r>
          </a:p>
        </p:txBody>
      </p:sp>
    </p:spTree>
    <p:extLst>
      <p:ext uri="{BB962C8B-B14F-4D97-AF65-F5344CB8AC3E}">
        <p14:creationId xmlns:p14="http://schemas.microsoft.com/office/powerpoint/2010/main" val="33331506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HDFS – Advanced Commands</a:t>
            </a:r>
          </a:p>
        </p:txBody>
      </p:sp>
      <p:sp>
        <p:nvSpPr>
          <p:cNvPr id="3" name="Content Placeholder 2"/>
          <p:cNvSpPr>
            <a:spLocks noGrp="1"/>
          </p:cNvSpPr>
          <p:nvPr>
            <p:ph idx="1"/>
          </p:nvPr>
        </p:nvSpPr>
        <p:spPr>
          <a:xfrm>
            <a:off x="731521" y="1408725"/>
            <a:ext cx="13162967" cy="5782910"/>
          </a:xfrm>
        </p:spPr>
        <p:txBody>
          <a:bodyPr>
            <a:normAutofit/>
          </a:bodyPr>
          <a:lstStyle/>
          <a:p>
            <a:pPr marL="58520" indent="0">
              <a:buClr>
                <a:schemeClr val="tx2"/>
              </a:buClr>
              <a:buNone/>
            </a:pPr>
            <a:r>
              <a:rPr lang="de-CH" sz="3840" b="0" dirty="0">
                <a:solidFill>
                  <a:schemeClr val="tx2"/>
                </a:solidFill>
              </a:rPr>
              <a:t>Get a list of namenodes in the Hadoop cluster</a:t>
            </a:r>
          </a:p>
          <a:p>
            <a:pPr marL="58520" indent="0">
              <a:buClr>
                <a:schemeClr val="tx2"/>
              </a:buClr>
              <a:buNone/>
            </a:pPr>
            <a:endParaRPr lang="de-CH" sz="2400" b="0" dirty="0">
              <a:solidFill>
                <a:srgbClr val="191919"/>
              </a:solidFill>
              <a:latin typeface="Courier New"/>
              <a:cs typeface="Courier New"/>
            </a:endParaRPr>
          </a:p>
          <a:p>
            <a:pPr marL="58520" indent="0">
              <a:buClr>
                <a:schemeClr val="tx2"/>
              </a:buClr>
              <a:buNone/>
            </a:pPr>
            <a:endParaRPr lang="de-CH" sz="3840" dirty="0">
              <a:solidFill>
                <a:srgbClr val="191919"/>
              </a:solidFill>
              <a:latin typeface="Courier New"/>
              <a:cs typeface="Courier New"/>
            </a:endParaRPr>
          </a:p>
          <a:p>
            <a:pPr marL="58520" indent="0">
              <a:buClr>
                <a:schemeClr val="tx2"/>
              </a:buClr>
              <a:buNone/>
            </a:pPr>
            <a:r>
              <a:rPr lang="de-CH" sz="3840" b="0" dirty="0">
                <a:solidFill>
                  <a:schemeClr val="tx2"/>
                </a:solidFill>
              </a:rPr>
              <a:t>Dump the NameNode fsimage to XML file</a:t>
            </a:r>
          </a:p>
          <a:p>
            <a:pPr marL="58520" indent="0">
              <a:buClr>
                <a:schemeClr val="tx2"/>
              </a:buClr>
              <a:buNone/>
            </a:pPr>
            <a:endParaRPr lang="de-CH" sz="3840" dirty="0">
              <a:solidFill>
                <a:schemeClr val="tx2"/>
              </a:solidFill>
            </a:endParaRPr>
          </a:p>
          <a:p>
            <a:pPr marL="58520" indent="0">
              <a:buClr>
                <a:schemeClr val="tx2"/>
              </a:buClr>
              <a:buNone/>
            </a:pPr>
            <a:endParaRPr lang="de-CH" sz="3840" dirty="0">
              <a:solidFill>
                <a:schemeClr val="tx2"/>
              </a:solidFill>
            </a:endParaRPr>
          </a:p>
          <a:p>
            <a:pPr marL="58520" indent="0">
              <a:buClr>
                <a:schemeClr val="tx2"/>
              </a:buClr>
              <a:buNone/>
            </a:pPr>
            <a:endParaRPr lang="de-CH" sz="3840" dirty="0">
              <a:solidFill>
                <a:schemeClr val="tx2"/>
              </a:solidFill>
            </a:endParaRPr>
          </a:p>
          <a:p>
            <a:pPr marL="58520" indent="0">
              <a:buClr>
                <a:schemeClr val="tx2"/>
              </a:buClr>
              <a:buNone/>
            </a:pPr>
            <a:r>
              <a:rPr lang="en-GB" sz="2880" b="0" dirty="0">
                <a:solidFill>
                  <a:srgbClr val="191919"/>
                </a:solidFill>
                <a:latin typeface="Courier New"/>
                <a:cs typeface="Courier New"/>
              </a:rPr>
              <a:t>The general command line syntax is</a:t>
            </a:r>
          </a:p>
          <a:p>
            <a:pPr marL="58520" indent="0">
              <a:buClr>
                <a:schemeClr val="tx2"/>
              </a:buClr>
              <a:buNone/>
            </a:pPr>
            <a:r>
              <a:rPr lang="en-GB" sz="2880" b="0" dirty="0" err="1">
                <a:solidFill>
                  <a:srgbClr val="191919"/>
                </a:solidFill>
                <a:latin typeface="Courier New"/>
                <a:cs typeface="Courier New"/>
              </a:rPr>
              <a:t>hdfs</a:t>
            </a:r>
            <a:r>
              <a:rPr lang="en-GB" sz="2880" b="0" dirty="0">
                <a:solidFill>
                  <a:srgbClr val="191919"/>
                </a:solidFill>
                <a:latin typeface="Courier New"/>
                <a:cs typeface="Courier New"/>
              </a:rPr>
              <a:t> command [</a:t>
            </a:r>
            <a:r>
              <a:rPr lang="en-GB" sz="2880" b="0" dirty="0" err="1">
                <a:solidFill>
                  <a:srgbClr val="191919"/>
                </a:solidFill>
                <a:latin typeface="Courier New"/>
                <a:cs typeface="Courier New"/>
              </a:rPr>
              <a:t>genericOptions</a:t>
            </a:r>
            <a:r>
              <a:rPr lang="en-GB" sz="2880" b="0" dirty="0">
                <a:solidFill>
                  <a:srgbClr val="191919"/>
                </a:solidFill>
                <a:latin typeface="Courier New"/>
                <a:cs typeface="Courier New"/>
              </a:rPr>
              <a:t>] [</a:t>
            </a:r>
            <a:r>
              <a:rPr lang="en-GB" sz="2880" b="0" dirty="0" err="1">
                <a:solidFill>
                  <a:srgbClr val="191919"/>
                </a:solidFill>
                <a:latin typeface="Courier New"/>
                <a:cs typeface="Courier New"/>
              </a:rPr>
              <a:t>commandOptions</a:t>
            </a:r>
            <a:r>
              <a:rPr lang="en-GB" sz="2880" b="0" dirty="0">
                <a:solidFill>
                  <a:srgbClr val="191919"/>
                </a:solidFill>
                <a:latin typeface="Courier New"/>
                <a:cs typeface="Courier New"/>
              </a:rPr>
              <a:t>]</a:t>
            </a:r>
            <a:endParaRPr lang="de-CH" sz="2880" b="0" dirty="0">
              <a:solidFill>
                <a:srgbClr val="191919"/>
              </a:solidFill>
              <a:latin typeface="Courier New"/>
              <a:cs typeface="Courier New"/>
            </a:endParaRPr>
          </a:p>
        </p:txBody>
      </p:sp>
      <p:sp>
        <p:nvSpPr>
          <p:cNvPr id="7" name="TextBox 6"/>
          <p:cNvSpPr txBox="1"/>
          <p:nvPr/>
        </p:nvSpPr>
        <p:spPr>
          <a:xfrm>
            <a:off x="860976" y="2199226"/>
            <a:ext cx="11838211" cy="748551"/>
          </a:xfrm>
          <a:prstGeom prst="rect">
            <a:avLst/>
          </a:prstGeom>
          <a:solidFill>
            <a:schemeClr val="accent1"/>
          </a:solidFill>
          <a:ln w="25400">
            <a:solidFill>
              <a:srgbClr val="0055A0"/>
            </a:solidFill>
          </a:ln>
        </p:spPr>
        <p:txBody>
          <a:bodyPr wrap="square" lIns="216000" tIns="151200" rIns="216000" bIns="151200" rtlCol="0">
            <a:spAutoFit/>
          </a:bodyPr>
          <a:lstStyle/>
          <a:p>
            <a:pPr marL="58520"/>
            <a:r>
              <a:rPr lang="de-CH" sz="2880" dirty="0">
                <a:solidFill>
                  <a:srgbClr val="191919"/>
                </a:solidFill>
                <a:latin typeface="Courier New"/>
                <a:cs typeface="Courier New"/>
              </a:rPr>
              <a:t>hdfs getconf –namenodes</a:t>
            </a:r>
          </a:p>
        </p:txBody>
      </p:sp>
      <p:sp>
        <p:nvSpPr>
          <p:cNvPr id="8" name="TextBox 7"/>
          <p:cNvSpPr txBox="1"/>
          <p:nvPr/>
        </p:nvSpPr>
        <p:spPr>
          <a:xfrm>
            <a:off x="860976" y="3880094"/>
            <a:ext cx="11838211" cy="1634948"/>
          </a:xfrm>
          <a:prstGeom prst="rect">
            <a:avLst/>
          </a:prstGeom>
          <a:solidFill>
            <a:schemeClr val="accent1"/>
          </a:solidFill>
          <a:ln w="25400">
            <a:solidFill>
              <a:srgbClr val="0055A0"/>
            </a:solidFill>
          </a:ln>
        </p:spPr>
        <p:txBody>
          <a:bodyPr wrap="square" lIns="216000" tIns="151200" rIns="216000" bIns="151200" rtlCol="0">
            <a:spAutoFit/>
          </a:bodyPr>
          <a:lstStyle/>
          <a:p>
            <a:pPr marL="58520">
              <a:buClr>
                <a:schemeClr val="tx2"/>
              </a:buClr>
            </a:pPr>
            <a:r>
              <a:rPr lang="de-CH" sz="2880" dirty="0">
                <a:solidFill>
                  <a:srgbClr val="191919"/>
                </a:solidFill>
                <a:latin typeface="Courier New"/>
                <a:cs typeface="Courier New"/>
              </a:rPr>
              <a:t>cd /var/lib/hadoop-hdfs/cache/hdfs/dfs/name/current</a:t>
            </a:r>
          </a:p>
          <a:p>
            <a:pPr marL="58520">
              <a:buClr>
                <a:schemeClr val="tx2"/>
              </a:buClr>
            </a:pPr>
            <a:r>
              <a:rPr lang="de-CH" sz="2880" dirty="0">
                <a:solidFill>
                  <a:srgbClr val="191919"/>
                </a:solidFill>
                <a:latin typeface="Courier New"/>
                <a:cs typeface="Courier New"/>
              </a:rPr>
              <a:t>hdfs oiv -i fsimage_0000000000000003388 -o /tmp/fsimage.xml -p XML</a:t>
            </a:r>
          </a:p>
        </p:txBody>
      </p:sp>
    </p:spTree>
    <p:extLst>
      <p:ext uri="{BB962C8B-B14F-4D97-AF65-F5344CB8AC3E}">
        <p14:creationId xmlns:p14="http://schemas.microsoft.com/office/powerpoint/2010/main" val="27218008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21" y="280193"/>
            <a:ext cx="13162967" cy="896498"/>
          </a:xfrm>
        </p:spPr>
        <p:txBody>
          <a:bodyPr>
            <a:normAutofit/>
          </a:bodyPr>
          <a:lstStyle/>
          <a:p>
            <a:r>
              <a:rPr lang="en-US" sz="4800" dirty="0"/>
              <a:t>Other Interfaces to HDFS</a:t>
            </a:r>
          </a:p>
        </p:txBody>
      </p:sp>
      <p:sp>
        <p:nvSpPr>
          <p:cNvPr id="3" name="Content Placeholder 2"/>
          <p:cNvSpPr>
            <a:spLocks noGrp="1"/>
          </p:cNvSpPr>
          <p:nvPr>
            <p:ph idx="1"/>
          </p:nvPr>
        </p:nvSpPr>
        <p:spPr>
          <a:xfrm>
            <a:off x="731521" y="1369592"/>
            <a:ext cx="13162967" cy="5999192"/>
          </a:xfrm>
        </p:spPr>
        <p:txBody>
          <a:bodyPr>
            <a:normAutofit/>
          </a:bodyPr>
          <a:lstStyle/>
          <a:p>
            <a:pPr marL="58520" indent="0">
              <a:buNone/>
            </a:pPr>
            <a:r>
              <a:rPr lang="en-US" sz="3840" dirty="0"/>
              <a:t>HTTP Interface</a:t>
            </a:r>
          </a:p>
          <a:p>
            <a:pPr marL="58520" indent="0">
              <a:buNone/>
            </a:pPr>
            <a:endParaRPr lang="en-US" sz="2880" dirty="0"/>
          </a:p>
          <a:p>
            <a:pPr marL="58520" indent="0">
              <a:buNone/>
            </a:pPr>
            <a:endParaRPr lang="en-US" sz="2880" dirty="0"/>
          </a:p>
          <a:p>
            <a:pPr marL="58520" indent="0">
              <a:buNone/>
            </a:pPr>
            <a:r>
              <a:rPr lang="en-US" sz="3840" dirty="0" err="1"/>
              <a:t>MountableHDFS</a:t>
            </a:r>
            <a:r>
              <a:rPr lang="en-US" sz="3840" dirty="0"/>
              <a:t> – FUSE</a:t>
            </a:r>
          </a:p>
          <a:p>
            <a:pPr marL="58520" indent="0">
              <a:buNone/>
            </a:pPr>
            <a:endParaRPr lang="en-US" sz="2040" dirty="0">
              <a:latin typeface="Courier New"/>
              <a:cs typeface="Courier New"/>
            </a:endParaRPr>
          </a:p>
          <a:p>
            <a:pPr marL="58520" indent="0">
              <a:buNone/>
            </a:pPr>
            <a:endParaRPr lang="en-US" sz="2160" dirty="0"/>
          </a:p>
          <a:p>
            <a:pPr marL="58520" indent="0">
              <a:buNone/>
            </a:pPr>
            <a:endParaRPr lang="en-US" sz="2880" dirty="0"/>
          </a:p>
          <a:p>
            <a:pPr marL="58520" indent="0">
              <a:buNone/>
            </a:pPr>
            <a:endParaRPr lang="en-US" sz="2880" dirty="0"/>
          </a:p>
          <a:p>
            <a:pPr marL="58520" indent="0">
              <a:buNone/>
            </a:pPr>
            <a:endParaRPr lang="en-US" sz="2880" dirty="0"/>
          </a:p>
          <a:p>
            <a:pPr marL="58520" indent="0">
              <a:buNone/>
            </a:pPr>
            <a:r>
              <a:rPr lang="en-US" sz="2880" dirty="0"/>
              <a:t>Once mounted all operations on HDFS can be performed using standard Unix utilities such as 'ls', 'cd', '</a:t>
            </a:r>
            <a:r>
              <a:rPr lang="en-US" sz="2880" dirty="0" err="1"/>
              <a:t>cp</a:t>
            </a:r>
            <a:r>
              <a:rPr lang="en-US" sz="2880" dirty="0"/>
              <a:t>', '</a:t>
            </a:r>
            <a:r>
              <a:rPr lang="en-US" sz="2880" dirty="0" err="1"/>
              <a:t>mkdir</a:t>
            </a:r>
            <a:r>
              <a:rPr lang="en-US" sz="2880" dirty="0"/>
              <a:t>', 'find', '</a:t>
            </a:r>
            <a:r>
              <a:rPr lang="en-US" sz="2880" dirty="0" err="1"/>
              <a:t>grep</a:t>
            </a:r>
            <a:r>
              <a:rPr lang="en-US" sz="2880" dirty="0"/>
              <a:t>',</a:t>
            </a:r>
            <a:endParaRPr lang="en-US" sz="2880" dirty="0">
              <a:latin typeface="Courier New"/>
              <a:cs typeface="Courier New"/>
            </a:endParaRPr>
          </a:p>
        </p:txBody>
      </p:sp>
      <p:sp>
        <p:nvSpPr>
          <p:cNvPr id="4" name="Footer Placeholder 3"/>
          <p:cNvSpPr>
            <a:spLocks noGrp="1"/>
          </p:cNvSpPr>
          <p:nvPr>
            <p:ph type="ftr" sz="quarter" idx="3"/>
          </p:nvPr>
        </p:nvSpPr>
        <p:spPr>
          <a:xfrm>
            <a:off x="6910341" y="6356351"/>
            <a:ext cx="3860800" cy="365125"/>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0055A0">
                    <a:tint val="75000"/>
                  </a:srgbClr>
                </a:solidFill>
              </a:rPr>
              <a:t>Introduction to HDFS</a:t>
            </a:r>
            <a:endParaRPr lang="en-US" dirty="0">
              <a:solidFill>
                <a:srgbClr val="0055A0">
                  <a:tint val="75000"/>
                </a:srgbClr>
              </a:solidFill>
            </a:endParaRPr>
          </a:p>
        </p:txBody>
      </p:sp>
      <p:sp>
        <p:nvSpPr>
          <p:cNvPr id="5" name="Slide Number Placeholder 4"/>
          <p:cNvSpPr>
            <a:spLocks noGrp="1"/>
          </p:cNvSpPr>
          <p:nvPr>
            <p:ph type="sldNum" sz="quarter" idx="4"/>
          </p:nvPr>
        </p:nvSpPr>
        <p:spPr>
          <a:xfrm>
            <a:off x="10913835" y="6356351"/>
            <a:ext cx="668565"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918391-D411-FE40-AAD7-861AE5233E0E}" type="slidenum">
              <a:rPr lang="en-US" smtClean="0">
                <a:solidFill>
                  <a:srgbClr val="0055A0">
                    <a:tint val="75000"/>
                  </a:srgbClr>
                </a:solidFill>
              </a:rPr>
              <a:pPr/>
              <a:t>66</a:t>
            </a:fld>
            <a:endParaRPr lang="en-US" dirty="0">
              <a:solidFill>
                <a:srgbClr val="0055A0">
                  <a:tint val="75000"/>
                </a:srgbClr>
              </a:solidFill>
            </a:endParaRPr>
          </a:p>
        </p:txBody>
      </p:sp>
      <p:sp>
        <p:nvSpPr>
          <p:cNvPr id="6" name="TextBox 5"/>
          <p:cNvSpPr txBox="1"/>
          <p:nvPr/>
        </p:nvSpPr>
        <p:spPr>
          <a:xfrm>
            <a:off x="904867" y="2263436"/>
            <a:ext cx="11838211" cy="748551"/>
          </a:xfrm>
          <a:prstGeom prst="rect">
            <a:avLst/>
          </a:prstGeom>
          <a:solidFill>
            <a:schemeClr val="accent1"/>
          </a:solidFill>
          <a:ln w="25400">
            <a:solidFill>
              <a:srgbClr val="0055A0"/>
            </a:solidFill>
          </a:ln>
        </p:spPr>
        <p:txBody>
          <a:bodyPr wrap="square" lIns="216000" tIns="151200" rIns="216000" bIns="151200" rtlCol="0">
            <a:spAutoFit/>
          </a:bodyPr>
          <a:lstStyle/>
          <a:p>
            <a:pPr marL="58520"/>
            <a:r>
              <a:rPr lang="en-US" sz="2880" dirty="0">
                <a:solidFill>
                  <a:srgbClr val="191919"/>
                </a:solidFill>
                <a:latin typeface="Courier New"/>
                <a:cs typeface="Courier New"/>
              </a:rPr>
              <a:t>http://quickstart.cloudera:50070</a:t>
            </a:r>
          </a:p>
        </p:txBody>
      </p:sp>
      <p:sp>
        <p:nvSpPr>
          <p:cNvPr id="7" name="TextBox 6"/>
          <p:cNvSpPr txBox="1"/>
          <p:nvPr/>
        </p:nvSpPr>
        <p:spPr>
          <a:xfrm>
            <a:off x="904867" y="4052135"/>
            <a:ext cx="11838211" cy="1634948"/>
          </a:xfrm>
          <a:prstGeom prst="rect">
            <a:avLst/>
          </a:prstGeom>
          <a:solidFill>
            <a:schemeClr val="accent1"/>
          </a:solidFill>
          <a:ln w="25400">
            <a:solidFill>
              <a:srgbClr val="0055A0"/>
            </a:solidFill>
          </a:ln>
        </p:spPr>
        <p:txBody>
          <a:bodyPr wrap="square" lIns="216000" tIns="151200" rIns="216000" bIns="151200" rtlCol="0">
            <a:spAutoFit/>
          </a:bodyPr>
          <a:lstStyle/>
          <a:p>
            <a:pPr marL="58520"/>
            <a:r>
              <a:rPr lang="en-US" sz="2880" dirty="0" err="1">
                <a:solidFill>
                  <a:srgbClr val="191919"/>
                </a:solidFill>
                <a:latin typeface="Courier New"/>
                <a:cs typeface="Courier New"/>
              </a:rPr>
              <a:t>mkdir</a:t>
            </a:r>
            <a:r>
              <a:rPr lang="en-US" sz="2880" dirty="0">
                <a:solidFill>
                  <a:srgbClr val="191919"/>
                </a:solidFill>
                <a:latin typeface="Courier New"/>
                <a:cs typeface="Courier New"/>
              </a:rPr>
              <a:t> /home/</a:t>
            </a:r>
            <a:r>
              <a:rPr lang="en-US" sz="2880" dirty="0" err="1">
                <a:solidFill>
                  <a:srgbClr val="191919"/>
                </a:solidFill>
                <a:latin typeface="Courier New"/>
                <a:cs typeface="Courier New"/>
              </a:rPr>
              <a:t>cloudera</a:t>
            </a:r>
            <a:r>
              <a:rPr lang="en-US" sz="2880" dirty="0">
                <a:solidFill>
                  <a:srgbClr val="191919"/>
                </a:solidFill>
                <a:latin typeface="Courier New"/>
                <a:cs typeface="Courier New"/>
              </a:rPr>
              <a:t>/</a:t>
            </a:r>
            <a:r>
              <a:rPr lang="en-US" sz="2880" dirty="0" err="1">
                <a:solidFill>
                  <a:srgbClr val="191919"/>
                </a:solidFill>
                <a:latin typeface="Courier New"/>
                <a:cs typeface="Courier New"/>
              </a:rPr>
              <a:t>hdfs</a:t>
            </a:r>
            <a:endParaRPr lang="en-US" sz="2880" dirty="0">
              <a:solidFill>
                <a:srgbClr val="191919"/>
              </a:solidFill>
              <a:latin typeface="Courier New"/>
              <a:cs typeface="Courier New"/>
            </a:endParaRPr>
          </a:p>
          <a:p>
            <a:pPr marL="58520"/>
            <a:r>
              <a:rPr lang="en-US" sz="2880" dirty="0" err="1">
                <a:solidFill>
                  <a:srgbClr val="191919"/>
                </a:solidFill>
                <a:latin typeface="Courier New"/>
                <a:cs typeface="Courier New"/>
              </a:rPr>
              <a:t>sudo</a:t>
            </a:r>
            <a:r>
              <a:rPr lang="en-US" sz="2880" dirty="0">
                <a:solidFill>
                  <a:srgbClr val="191919"/>
                </a:solidFill>
                <a:latin typeface="Courier New"/>
                <a:cs typeface="Courier New"/>
              </a:rPr>
              <a:t> </a:t>
            </a:r>
            <a:r>
              <a:rPr lang="en-US" sz="2880" dirty="0" err="1">
                <a:solidFill>
                  <a:srgbClr val="191919"/>
                </a:solidFill>
                <a:latin typeface="Courier New"/>
                <a:cs typeface="Courier New"/>
              </a:rPr>
              <a:t>hadoop</a:t>
            </a:r>
            <a:r>
              <a:rPr lang="en-US" sz="2880" dirty="0">
                <a:solidFill>
                  <a:srgbClr val="191919"/>
                </a:solidFill>
                <a:latin typeface="Courier New"/>
                <a:cs typeface="Courier New"/>
              </a:rPr>
              <a:t>-fuse-</a:t>
            </a:r>
            <a:r>
              <a:rPr lang="en-US" sz="2880" dirty="0" err="1">
                <a:solidFill>
                  <a:srgbClr val="191919"/>
                </a:solidFill>
                <a:latin typeface="Courier New"/>
                <a:cs typeface="Courier New"/>
              </a:rPr>
              <a:t>dfs</a:t>
            </a:r>
            <a:r>
              <a:rPr lang="en-US" sz="2880" dirty="0">
                <a:solidFill>
                  <a:srgbClr val="191919"/>
                </a:solidFill>
                <a:latin typeface="Courier New"/>
                <a:cs typeface="Courier New"/>
              </a:rPr>
              <a:t> dfs://quickstart.cloudera:8020 /home/</a:t>
            </a:r>
            <a:r>
              <a:rPr lang="en-US" sz="2880" dirty="0" err="1">
                <a:solidFill>
                  <a:srgbClr val="191919"/>
                </a:solidFill>
                <a:latin typeface="Courier New"/>
                <a:cs typeface="Courier New"/>
              </a:rPr>
              <a:t>cloudera</a:t>
            </a:r>
            <a:r>
              <a:rPr lang="en-US" sz="2880" dirty="0">
                <a:solidFill>
                  <a:srgbClr val="191919"/>
                </a:solidFill>
                <a:latin typeface="Courier New"/>
                <a:cs typeface="Courier New"/>
              </a:rPr>
              <a:t>/</a:t>
            </a:r>
            <a:r>
              <a:rPr lang="en-US" sz="2880" dirty="0" err="1">
                <a:solidFill>
                  <a:srgbClr val="191919"/>
                </a:solidFill>
                <a:latin typeface="Courier New"/>
                <a:cs typeface="Courier New"/>
              </a:rPr>
              <a:t>hdfs</a:t>
            </a:r>
            <a:endParaRPr lang="en-US" sz="2880" dirty="0">
              <a:solidFill>
                <a:srgbClr val="191919"/>
              </a:solidFill>
              <a:latin typeface="Courier New"/>
              <a:cs typeface="Courier New"/>
            </a:endParaRPr>
          </a:p>
        </p:txBody>
      </p:sp>
    </p:spTree>
    <p:extLst>
      <p:ext uri="{BB962C8B-B14F-4D97-AF65-F5344CB8AC3E}">
        <p14:creationId xmlns:p14="http://schemas.microsoft.com/office/powerpoint/2010/main" val="10758630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447800" y="1143000"/>
            <a:ext cx="10972800" cy="5456878"/>
          </a:xfrm>
          <a:prstGeom prst="rect">
            <a:avLst/>
          </a:prstGeom>
        </p:spPr>
        <p:txBody>
          <a:bodyPr vert="horz" wrap="square" lIns="0" tIns="15240" rIns="0" bIns="0" rtlCol="0">
            <a:spAutoFit/>
          </a:bodyPr>
          <a:lstStyle/>
          <a:p>
            <a:pPr marL="15240">
              <a:spcBef>
                <a:spcPts val="120"/>
              </a:spcBef>
            </a:pPr>
            <a:r>
              <a:rPr sz="3200" dirty="0">
                <a:latin typeface="+mn-lt"/>
                <a:cs typeface="Arial"/>
              </a:rPr>
              <a:t>Much</a:t>
            </a:r>
            <a:r>
              <a:rPr sz="3200" spc="-30" dirty="0">
                <a:latin typeface="+mn-lt"/>
                <a:cs typeface="Arial"/>
              </a:rPr>
              <a:t> </a:t>
            </a:r>
            <a:r>
              <a:rPr sz="3200" dirty="0">
                <a:latin typeface="+mn-lt"/>
                <a:cs typeface="Arial"/>
              </a:rPr>
              <a:t>of</a:t>
            </a:r>
            <a:r>
              <a:rPr sz="3200" spc="-18" dirty="0">
                <a:latin typeface="+mn-lt"/>
                <a:cs typeface="Arial"/>
              </a:rPr>
              <a:t> </a:t>
            </a:r>
            <a:r>
              <a:rPr sz="3200" dirty="0">
                <a:latin typeface="+mn-lt"/>
                <a:cs typeface="Arial"/>
              </a:rPr>
              <a:t>this</a:t>
            </a:r>
            <a:r>
              <a:rPr sz="3200" spc="-24" dirty="0">
                <a:latin typeface="+mn-lt"/>
                <a:cs typeface="Arial"/>
              </a:rPr>
              <a:t> </a:t>
            </a:r>
            <a:r>
              <a:rPr sz="3200" dirty="0">
                <a:latin typeface="+mn-lt"/>
                <a:cs typeface="Arial"/>
              </a:rPr>
              <a:t>information</a:t>
            </a:r>
            <a:r>
              <a:rPr sz="3200" spc="-30" dirty="0">
                <a:latin typeface="+mn-lt"/>
                <a:cs typeface="Arial"/>
              </a:rPr>
              <a:t> </a:t>
            </a:r>
            <a:r>
              <a:rPr sz="3200" dirty="0">
                <a:latin typeface="+mn-lt"/>
                <a:cs typeface="Arial"/>
              </a:rPr>
              <a:t>is</a:t>
            </a:r>
            <a:r>
              <a:rPr sz="3200" spc="-24" dirty="0">
                <a:latin typeface="+mn-lt"/>
                <a:cs typeface="Arial"/>
              </a:rPr>
              <a:t> </a:t>
            </a:r>
            <a:r>
              <a:rPr sz="3200" dirty="0">
                <a:latin typeface="+mn-lt"/>
                <a:cs typeface="Arial"/>
              </a:rPr>
              <a:t>from</a:t>
            </a:r>
            <a:r>
              <a:rPr sz="3200" spc="-18" dirty="0">
                <a:latin typeface="+mn-lt"/>
                <a:cs typeface="Arial"/>
              </a:rPr>
              <a:t> </a:t>
            </a:r>
            <a:r>
              <a:rPr sz="3200" spc="-12" dirty="0">
                <a:latin typeface="+mn-lt"/>
                <a:cs typeface="Arial"/>
              </a:rPr>
              <a:t>Google:</a:t>
            </a:r>
            <a:endParaRPr sz="3200" dirty="0">
              <a:latin typeface="+mn-lt"/>
              <a:cs typeface="Arial"/>
            </a:endParaRPr>
          </a:p>
          <a:p>
            <a:pPr marL="288798" indent="-273558">
              <a:spcBef>
                <a:spcPts val="1416"/>
              </a:spcBef>
              <a:buChar char="•"/>
              <a:tabLst>
                <a:tab pos="288798" algn="l"/>
              </a:tabLst>
            </a:pPr>
            <a:r>
              <a:rPr sz="2800" dirty="0">
                <a:latin typeface="+mn-lt"/>
                <a:cs typeface="Arial"/>
              </a:rPr>
              <a:t>Google</a:t>
            </a:r>
            <a:r>
              <a:rPr sz="2800" spc="-42" dirty="0">
                <a:latin typeface="+mn-lt"/>
                <a:cs typeface="Arial"/>
              </a:rPr>
              <a:t> </a:t>
            </a:r>
            <a:r>
              <a:rPr sz="2800" dirty="0">
                <a:latin typeface="+mn-lt"/>
                <a:cs typeface="Arial"/>
              </a:rPr>
              <a:t>Code</a:t>
            </a:r>
            <a:r>
              <a:rPr sz="2800" spc="-36" dirty="0">
                <a:latin typeface="+mn-lt"/>
                <a:cs typeface="Arial"/>
              </a:rPr>
              <a:t> </a:t>
            </a:r>
            <a:r>
              <a:rPr sz="2800" dirty="0">
                <a:latin typeface="+mn-lt"/>
                <a:cs typeface="Arial"/>
              </a:rPr>
              <a:t>University</a:t>
            </a:r>
            <a:r>
              <a:rPr sz="2800" spc="-36" dirty="0">
                <a:latin typeface="+mn-lt"/>
                <a:cs typeface="Arial"/>
              </a:rPr>
              <a:t> </a:t>
            </a:r>
            <a:r>
              <a:rPr sz="2800" dirty="0">
                <a:latin typeface="+mn-lt"/>
                <a:cs typeface="Arial"/>
              </a:rPr>
              <a:t>[no</a:t>
            </a:r>
            <a:r>
              <a:rPr sz="2800" spc="-36" dirty="0">
                <a:latin typeface="+mn-lt"/>
                <a:cs typeface="Arial"/>
              </a:rPr>
              <a:t> </a:t>
            </a:r>
            <a:r>
              <a:rPr sz="2800" dirty="0">
                <a:latin typeface="+mn-lt"/>
                <a:cs typeface="Arial"/>
              </a:rPr>
              <a:t>longer</a:t>
            </a:r>
            <a:r>
              <a:rPr sz="2800" spc="-42" dirty="0">
                <a:latin typeface="+mn-lt"/>
                <a:cs typeface="Arial"/>
              </a:rPr>
              <a:t> </a:t>
            </a:r>
            <a:r>
              <a:rPr sz="2800" spc="-12" dirty="0">
                <a:latin typeface="+mn-lt"/>
                <a:cs typeface="Arial"/>
              </a:rPr>
              <a:t>supported]</a:t>
            </a:r>
            <a:endParaRPr sz="2800" dirty="0">
              <a:latin typeface="+mn-lt"/>
              <a:cs typeface="Arial"/>
            </a:endParaRPr>
          </a:p>
          <a:p>
            <a:pPr marL="563880">
              <a:spcBef>
                <a:spcPts val="384"/>
              </a:spcBef>
            </a:pPr>
            <a:r>
              <a:rPr sz="2400" spc="-12" dirty="0">
                <a:solidFill>
                  <a:srgbClr val="7030A0"/>
                </a:solidFill>
                <a:latin typeface="+mn-lt"/>
                <a:cs typeface="Arial"/>
                <a:hlinkClick r:id="rId2"/>
              </a:rPr>
              <a:t>http://code.google.com/edu/parallel/mapreduce-tutorial.html</a:t>
            </a:r>
            <a:endParaRPr sz="2400" dirty="0">
              <a:latin typeface="+mn-lt"/>
              <a:cs typeface="Arial"/>
            </a:endParaRPr>
          </a:p>
          <a:p>
            <a:pPr marL="292608" marR="1221486" indent="-269748">
              <a:lnSpc>
                <a:spcPct val="101400"/>
              </a:lnSpc>
              <a:spcBef>
                <a:spcPts val="1374"/>
              </a:spcBef>
              <a:buChar char="•"/>
              <a:tabLst>
                <a:tab pos="563880" algn="l"/>
              </a:tabLst>
            </a:pPr>
            <a:r>
              <a:rPr sz="2800" dirty="0">
                <a:latin typeface="+mn-lt"/>
                <a:cs typeface="Arial"/>
              </a:rPr>
              <a:t>MapReduce:</a:t>
            </a:r>
            <a:r>
              <a:rPr sz="2800" spc="-72" dirty="0">
                <a:latin typeface="+mn-lt"/>
                <a:cs typeface="Arial"/>
              </a:rPr>
              <a:t> </a:t>
            </a:r>
            <a:r>
              <a:rPr sz="2800" dirty="0">
                <a:latin typeface="+mn-lt"/>
                <a:cs typeface="Arial"/>
              </a:rPr>
              <a:t>The</a:t>
            </a:r>
            <a:r>
              <a:rPr sz="2800" spc="-42" dirty="0">
                <a:latin typeface="+mn-lt"/>
                <a:cs typeface="Arial"/>
              </a:rPr>
              <a:t> </a:t>
            </a:r>
            <a:r>
              <a:rPr sz="2800" dirty="0">
                <a:latin typeface="+mn-lt"/>
                <a:cs typeface="Arial"/>
              </a:rPr>
              <a:t>programming</a:t>
            </a:r>
            <a:r>
              <a:rPr sz="2800" spc="-42" dirty="0">
                <a:latin typeface="+mn-lt"/>
                <a:cs typeface="Arial"/>
              </a:rPr>
              <a:t> </a:t>
            </a:r>
            <a:r>
              <a:rPr sz="2800" dirty="0">
                <a:latin typeface="+mn-lt"/>
                <a:cs typeface="Arial"/>
              </a:rPr>
              <a:t>model</a:t>
            </a:r>
            <a:r>
              <a:rPr sz="2800" spc="-36" dirty="0">
                <a:latin typeface="+mn-lt"/>
                <a:cs typeface="Arial"/>
              </a:rPr>
              <a:t> </a:t>
            </a:r>
            <a:r>
              <a:rPr sz="2800" dirty="0">
                <a:latin typeface="+mn-lt"/>
                <a:cs typeface="Arial"/>
              </a:rPr>
              <a:t>and</a:t>
            </a:r>
            <a:r>
              <a:rPr sz="2800" spc="-42" dirty="0">
                <a:latin typeface="+mn-lt"/>
                <a:cs typeface="Arial"/>
              </a:rPr>
              <a:t> </a:t>
            </a:r>
            <a:r>
              <a:rPr sz="2800" spc="-12" dirty="0">
                <a:latin typeface="+mn-lt"/>
                <a:cs typeface="Arial"/>
              </a:rPr>
              <a:t>practice 	</a:t>
            </a:r>
            <a:r>
              <a:rPr sz="2800" spc="-12" dirty="0">
                <a:solidFill>
                  <a:srgbClr val="7030A0"/>
                </a:solidFill>
                <a:latin typeface="+mn-lt"/>
                <a:cs typeface="Arial"/>
              </a:rPr>
              <a:t>research.google.com/pubs/pub36249.html</a:t>
            </a:r>
            <a:endParaRPr sz="2800" dirty="0">
              <a:latin typeface="+mn-lt"/>
              <a:cs typeface="Arial"/>
            </a:endParaRPr>
          </a:p>
          <a:p>
            <a:pPr marL="15240" marR="6096" indent="7620">
              <a:lnSpc>
                <a:spcPct val="161300"/>
              </a:lnSpc>
              <a:spcBef>
                <a:spcPts val="6"/>
              </a:spcBef>
            </a:pPr>
            <a:r>
              <a:rPr sz="3200" dirty="0">
                <a:latin typeface="+mn-lt"/>
                <a:cs typeface="Arial"/>
              </a:rPr>
              <a:t>See</a:t>
            </a:r>
            <a:r>
              <a:rPr sz="3200" spc="-24" dirty="0">
                <a:latin typeface="+mn-lt"/>
                <a:cs typeface="Arial"/>
              </a:rPr>
              <a:t> </a:t>
            </a:r>
            <a:r>
              <a:rPr sz="3200" dirty="0">
                <a:latin typeface="+mn-lt"/>
                <a:cs typeface="Arial"/>
              </a:rPr>
              <a:t>also:</a:t>
            </a:r>
            <a:r>
              <a:rPr sz="3200" spc="-18" dirty="0">
                <a:latin typeface="+mn-lt"/>
                <a:cs typeface="Arial"/>
              </a:rPr>
              <a:t> </a:t>
            </a:r>
            <a:r>
              <a:rPr sz="3200" spc="-12" dirty="0">
                <a:solidFill>
                  <a:srgbClr val="7030A0"/>
                </a:solidFill>
                <a:latin typeface="+mn-lt"/>
                <a:cs typeface="Arial"/>
                <a:hlinkClick r:id="rId3"/>
              </a:rPr>
              <a:t>http://hadoop.apache.org/common/docs/current/</a:t>
            </a:r>
            <a:r>
              <a:rPr sz="3200" spc="-12" dirty="0">
                <a:solidFill>
                  <a:srgbClr val="7030A0"/>
                </a:solidFill>
                <a:latin typeface="+mn-lt"/>
                <a:cs typeface="Arial"/>
              </a:rPr>
              <a:t> </a:t>
            </a:r>
            <a:r>
              <a:rPr sz="3200" dirty="0">
                <a:latin typeface="+mn-lt"/>
                <a:cs typeface="Arial"/>
              </a:rPr>
              <a:t>for</a:t>
            </a:r>
            <a:r>
              <a:rPr sz="3200" spc="-18" dirty="0">
                <a:latin typeface="+mn-lt"/>
                <a:cs typeface="Arial"/>
              </a:rPr>
              <a:t> </a:t>
            </a:r>
            <a:r>
              <a:rPr sz="3200" dirty="0">
                <a:latin typeface="+mn-lt"/>
                <a:cs typeface="Arial"/>
              </a:rPr>
              <a:t>the</a:t>
            </a:r>
            <a:r>
              <a:rPr sz="3200" spc="-126" dirty="0">
                <a:latin typeface="+mn-lt"/>
                <a:cs typeface="Arial"/>
              </a:rPr>
              <a:t> </a:t>
            </a:r>
            <a:r>
              <a:rPr sz="3200" dirty="0">
                <a:latin typeface="+mn-lt"/>
                <a:cs typeface="Arial"/>
              </a:rPr>
              <a:t>Apache</a:t>
            </a:r>
            <a:r>
              <a:rPr sz="3200" spc="-24" dirty="0">
                <a:latin typeface="+mn-lt"/>
                <a:cs typeface="Arial"/>
              </a:rPr>
              <a:t> </a:t>
            </a:r>
            <a:r>
              <a:rPr sz="3200" dirty="0">
                <a:latin typeface="+mn-lt"/>
                <a:cs typeface="Arial"/>
              </a:rPr>
              <a:t>Hadoop</a:t>
            </a:r>
            <a:r>
              <a:rPr sz="3200" spc="-24" dirty="0">
                <a:latin typeface="+mn-lt"/>
                <a:cs typeface="Arial"/>
              </a:rPr>
              <a:t> </a:t>
            </a:r>
            <a:r>
              <a:rPr sz="3200" spc="-12" dirty="0">
                <a:latin typeface="+mn-lt"/>
                <a:cs typeface="Arial"/>
              </a:rPr>
              <a:t>version</a:t>
            </a:r>
            <a:endParaRPr sz="3200" dirty="0">
              <a:latin typeface="+mn-lt"/>
              <a:cs typeface="Arial"/>
            </a:endParaRPr>
          </a:p>
          <a:p>
            <a:pPr marL="15240">
              <a:spcBef>
                <a:spcPts val="1440"/>
              </a:spcBef>
            </a:pPr>
            <a:r>
              <a:rPr sz="3200" dirty="0">
                <a:latin typeface="+mn-lt"/>
                <a:cs typeface="Arial"/>
              </a:rPr>
              <a:t>Read</a:t>
            </a:r>
            <a:r>
              <a:rPr sz="3200" spc="-30" dirty="0">
                <a:latin typeface="+mn-lt"/>
                <a:cs typeface="Arial"/>
              </a:rPr>
              <a:t> </a:t>
            </a:r>
            <a:r>
              <a:rPr sz="3200" dirty="0">
                <a:latin typeface="+mn-lt"/>
                <a:cs typeface="Arial"/>
              </a:rPr>
              <a:t>this</a:t>
            </a:r>
            <a:r>
              <a:rPr sz="3200" spc="-24" dirty="0">
                <a:latin typeface="+mn-lt"/>
                <a:cs typeface="Arial"/>
              </a:rPr>
              <a:t> </a:t>
            </a:r>
            <a:r>
              <a:rPr sz="3200" dirty="0">
                <a:latin typeface="+mn-lt"/>
                <a:cs typeface="Arial"/>
              </a:rPr>
              <a:t>(the</a:t>
            </a:r>
            <a:r>
              <a:rPr sz="3200" spc="-30" dirty="0">
                <a:latin typeface="+mn-lt"/>
                <a:cs typeface="Arial"/>
              </a:rPr>
              <a:t> </a:t>
            </a:r>
            <a:r>
              <a:rPr sz="3200" dirty="0">
                <a:latin typeface="+mn-lt"/>
                <a:cs typeface="Arial"/>
              </a:rPr>
              <a:t>definitive</a:t>
            </a:r>
            <a:r>
              <a:rPr sz="3200" spc="-30" dirty="0">
                <a:latin typeface="+mn-lt"/>
                <a:cs typeface="Arial"/>
              </a:rPr>
              <a:t> </a:t>
            </a:r>
            <a:r>
              <a:rPr sz="3200" spc="-12" dirty="0">
                <a:latin typeface="+mn-lt"/>
                <a:cs typeface="Arial"/>
              </a:rPr>
              <a:t>paper):</a:t>
            </a:r>
            <a:endParaRPr sz="3200" dirty="0">
              <a:latin typeface="+mn-lt"/>
              <a:cs typeface="Arial"/>
            </a:endParaRPr>
          </a:p>
          <a:p>
            <a:pPr marL="563880">
              <a:spcBef>
                <a:spcPts val="1392"/>
              </a:spcBef>
            </a:pPr>
            <a:r>
              <a:rPr sz="2800" spc="-12" dirty="0">
                <a:solidFill>
                  <a:srgbClr val="7030A0"/>
                </a:solidFill>
                <a:latin typeface="+mn-lt"/>
                <a:cs typeface="Arial"/>
                <a:hlinkClick r:id="rId4"/>
              </a:rPr>
              <a:t>http://labs.google.com/papers/mapreduce.html</a:t>
            </a:r>
            <a:endParaRPr sz="2800" dirty="0">
              <a:latin typeface="+mn-lt"/>
              <a:cs typeface="Arial"/>
            </a:endParaRPr>
          </a:p>
        </p:txBody>
      </p:sp>
      <p:sp>
        <p:nvSpPr>
          <p:cNvPr id="8" name="Title 7">
            <a:extLst>
              <a:ext uri="{FF2B5EF4-FFF2-40B4-BE49-F238E27FC236}">
                <a16:creationId xmlns:a16="http://schemas.microsoft.com/office/drawing/2014/main" id="{F6788B66-64C6-31FE-53DA-C006D1639C73}"/>
              </a:ext>
            </a:extLst>
          </p:cNvPr>
          <p:cNvSpPr>
            <a:spLocks noGrp="1"/>
          </p:cNvSpPr>
          <p:nvPr>
            <p:ph type="title"/>
          </p:nvPr>
        </p:nvSpPr>
        <p:spPr>
          <a:xfrm>
            <a:off x="762000" y="381000"/>
            <a:ext cx="9688068" cy="590932"/>
          </a:xfrm>
        </p:spPr>
        <p:txBody>
          <a:bodyPr/>
          <a:lstStyle/>
          <a:p>
            <a:r>
              <a:rPr lang="en-IN" dirty="0"/>
              <a:t>Source of info</a:t>
            </a:r>
          </a:p>
        </p:txBody>
      </p:sp>
    </p:spTree>
    <p:extLst>
      <p:ext uri="{BB962C8B-B14F-4D97-AF65-F5344CB8AC3E}">
        <p14:creationId xmlns:p14="http://schemas.microsoft.com/office/powerpoint/2010/main" val="1859481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38834" y="235653"/>
            <a:ext cx="12422505" cy="907941"/>
          </a:xfrm>
          <a:prstGeom prst="rect">
            <a:avLst/>
          </a:prstGeom>
        </p:spPr>
        <p:txBody>
          <a:bodyPr vert="horz" wrap="square" lIns="0" tIns="15240" rIns="0" bIns="0" rtlCol="0" anchor="ctr" anchorCtr="0">
            <a:spAutoFit/>
          </a:bodyPr>
          <a:lstStyle/>
          <a:p>
            <a:pPr marL="91440">
              <a:spcBef>
                <a:spcPts val="120"/>
              </a:spcBef>
            </a:pPr>
            <a:r>
              <a:rPr dirty="0"/>
              <a:t>MapReduce:</a:t>
            </a:r>
            <a:r>
              <a:rPr spc="-54" dirty="0"/>
              <a:t> </a:t>
            </a:r>
            <a:r>
              <a:rPr dirty="0"/>
              <a:t>the</a:t>
            </a:r>
            <a:r>
              <a:rPr spc="-54" dirty="0"/>
              <a:t> </a:t>
            </a:r>
            <a:r>
              <a:rPr dirty="0"/>
              <a:t>complete</a:t>
            </a:r>
            <a:r>
              <a:rPr spc="-60" dirty="0"/>
              <a:t> </a:t>
            </a:r>
            <a:r>
              <a:rPr spc="-12" dirty="0"/>
              <a:t>picture</a:t>
            </a:r>
          </a:p>
        </p:txBody>
      </p:sp>
      <p:grpSp>
        <p:nvGrpSpPr>
          <p:cNvPr id="3" name="object 3"/>
          <p:cNvGrpSpPr/>
          <p:nvPr/>
        </p:nvGrpSpPr>
        <p:grpSpPr>
          <a:xfrm>
            <a:off x="2340863" y="1722730"/>
            <a:ext cx="1645920" cy="925830"/>
            <a:chOff x="426719" y="1435608"/>
            <a:chExt cx="1371600" cy="771525"/>
          </a:xfrm>
        </p:grpSpPr>
        <p:pic>
          <p:nvPicPr>
            <p:cNvPr id="4" name="object 4"/>
            <p:cNvPicPr/>
            <p:nvPr/>
          </p:nvPicPr>
          <p:blipFill>
            <a:blip r:embed="rId2" cstate="print"/>
            <a:stretch>
              <a:fillRect/>
            </a:stretch>
          </p:blipFill>
          <p:spPr>
            <a:xfrm>
              <a:off x="426719" y="1435608"/>
              <a:ext cx="1371600" cy="771144"/>
            </a:xfrm>
            <a:prstGeom prst="rect">
              <a:avLst/>
            </a:prstGeom>
          </p:spPr>
        </p:pic>
        <p:pic>
          <p:nvPicPr>
            <p:cNvPr id="5" name="object 5"/>
            <p:cNvPicPr/>
            <p:nvPr/>
          </p:nvPicPr>
          <p:blipFill>
            <a:blip r:embed="rId3" cstate="print"/>
            <a:stretch>
              <a:fillRect/>
            </a:stretch>
          </p:blipFill>
          <p:spPr>
            <a:xfrm>
              <a:off x="530351" y="1572768"/>
              <a:ext cx="1164336" cy="573024"/>
            </a:xfrm>
            <a:prstGeom prst="rect">
              <a:avLst/>
            </a:prstGeom>
          </p:spPr>
        </p:pic>
        <p:sp>
          <p:nvSpPr>
            <p:cNvPr id="6" name="object 6"/>
            <p:cNvSpPr/>
            <p:nvPr/>
          </p:nvSpPr>
          <p:spPr>
            <a:xfrm>
              <a:off x="477982" y="1466532"/>
              <a:ext cx="1270000" cy="669925"/>
            </a:xfrm>
            <a:custGeom>
              <a:avLst/>
              <a:gdLst/>
              <a:ahLst/>
              <a:cxnLst/>
              <a:rect l="l" t="t" r="r" b="b"/>
              <a:pathLst>
                <a:path w="1270000" h="669925">
                  <a:moveTo>
                    <a:pt x="1270000" y="0"/>
                  </a:moveTo>
                  <a:lnTo>
                    <a:pt x="0" y="0"/>
                  </a:lnTo>
                  <a:lnTo>
                    <a:pt x="0" y="669635"/>
                  </a:lnTo>
                  <a:lnTo>
                    <a:pt x="1270000" y="669635"/>
                  </a:lnTo>
                  <a:lnTo>
                    <a:pt x="1270000" y="0"/>
                  </a:lnTo>
                  <a:close/>
                </a:path>
              </a:pathLst>
            </a:custGeom>
            <a:solidFill>
              <a:srgbClr val="71D4D4"/>
            </a:solidFill>
          </p:spPr>
          <p:txBody>
            <a:bodyPr wrap="square" lIns="0" tIns="0" rIns="0" bIns="0" rtlCol="0"/>
            <a:lstStyle/>
            <a:p>
              <a:endParaRPr/>
            </a:p>
          </p:txBody>
        </p:sp>
        <p:sp>
          <p:nvSpPr>
            <p:cNvPr id="7" name="object 7"/>
            <p:cNvSpPr/>
            <p:nvPr/>
          </p:nvSpPr>
          <p:spPr>
            <a:xfrm>
              <a:off x="477982" y="1466532"/>
              <a:ext cx="1270000" cy="669925"/>
            </a:xfrm>
            <a:custGeom>
              <a:avLst/>
              <a:gdLst/>
              <a:ahLst/>
              <a:cxnLst/>
              <a:rect l="l" t="t" r="r" b="b"/>
              <a:pathLst>
                <a:path w="1270000" h="669925">
                  <a:moveTo>
                    <a:pt x="0" y="0"/>
                  </a:moveTo>
                  <a:lnTo>
                    <a:pt x="1270000" y="0"/>
                  </a:lnTo>
                  <a:lnTo>
                    <a:pt x="1270000" y="669636"/>
                  </a:lnTo>
                  <a:lnTo>
                    <a:pt x="0" y="669636"/>
                  </a:lnTo>
                  <a:lnTo>
                    <a:pt x="0" y="0"/>
                  </a:lnTo>
                  <a:close/>
                </a:path>
              </a:pathLst>
            </a:custGeom>
            <a:ln w="19050">
              <a:solidFill>
                <a:srgbClr val="000000"/>
              </a:solidFill>
            </a:ln>
          </p:spPr>
          <p:txBody>
            <a:bodyPr wrap="square" lIns="0" tIns="0" rIns="0" bIns="0" rtlCol="0"/>
            <a:lstStyle/>
            <a:p>
              <a:endParaRPr/>
            </a:p>
          </p:txBody>
        </p:sp>
      </p:grpSp>
      <p:sp>
        <p:nvSpPr>
          <p:cNvPr id="8" name="object 8"/>
          <p:cNvSpPr txBox="1"/>
          <p:nvPr/>
        </p:nvSpPr>
        <p:spPr>
          <a:xfrm>
            <a:off x="2413808" y="1981810"/>
            <a:ext cx="1501140" cy="347788"/>
          </a:xfrm>
          <a:prstGeom prst="rect">
            <a:avLst/>
          </a:prstGeom>
        </p:spPr>
        <p:txBody>
          <a:bodyPr vert="horz" wrap="square" lIns="0" tIns="15240" rIns="0" bIns="0" rtlCol="0">
            <a:spAutoFit/>
          </a:bodyPr>
          <a:lstStyle/>
          <a:p>
            <a:pPr marL="269748">
              <a:spcBef>
                <a:spcPts val="120"/>
              </a:spcBef>
            </a:pPr>
            <a:r>
              <a:rPr sz="2160" dirty="0">
                <a:latin typeface="Arial"/>
                <a:cs typeface="Arial"/>
              </a:rPr>
              <a:t>Shard</a:t>
            </a:r>
            <a:r>
              <a:rPr sz="2160" spc="-24" dirty="0">
                <a:latin typeface="Arial"/>
                <a:cs typeface="Arial"/>
              </a:rPr>
              <a:t> </a:t>
            </a:r>
            <a:r>
              <a:rPr sz="2160" spc="-60" dirty="0">
                <a:latin typeface="Arial"/>
                <a:cs typeface="Arial"/>
              </a:rPr>
              <a:t>0</a:t>
            </a:r>
            <a:endParaRPr sz="2160">
              <a:latin typeface="Arial"/>
              <a:cs typeface="Arial"/>
            </a:endParaRPr>
          </a:p>
        </p:txBody>
      </p:sp>
      <p:grpSp>
        <p:nvGrpSpPr>
          <p:cNvPr id="9" name="object 9"/>
          <p:cNvGrpSpPr/>
          <p:nvPr/>
        </p:nvGrpSpPr>
        <p:grpSpPr>
          <a:xfrm>
            <a:off x="2340863" y="2527401"/>
            <a:ext cx="1645920" cy="925830"/>
            <a:chOff x="426719" y="2106167"/>
            <a:chExt cx="1371600" cy="771525"/>
          </a:xfrm>
        </p:grpSpPr>
        <p:pic>
          <p:nvPicPr>
            <p:cNvPr id="10" name="object 10"/>
            <p:cNvPicPr/>
            <p:nvPr/>
          </p:nvPicPr>
          <p:blipFill>
            <a:blip r:embed="rId4" cstate="print"/>
            <a:stretch>
              <a:fillRect/>
            </a:stretch>
          </p:blipFill>
          <p:spPr>
            <a:xfrm>
              <a:off x="426719" y="2106167"/>
              <a:ext cx="1371600" cy="771143"/>
            </a:xfrm>
            <a:prstGeom prst="rect">
              <a:avLst/>
            </a:prstGeom>
          </p:spPr>
        </p:pic>
        <p:pic>
          <p:nvPicPr>
            <p:cNvPr id="11" name="object 11"/>
            <p:cNvPicPr/>
            <p:nvPr/>
          </p:nvPicPr>
          <p:blipFill>
            <a:blip r:embed="rId5" cstate="print"/>
            <a:stretch>
              <a:fillRect/>
            </a:stretch>
          </p:blipFill>
          <p:spPr>
            <a:xfrm>
              <a:off x="530351" y="2243327"/>
              <a:ext cx="1164336" cy="569976"/>
            </a:xfrm>
            <a:prstGeom prst="rect">
              <a:avLst/>
            </a:prstGeom>
          </p:spPr>
        </p:pic>
        <p:sp>
          <p:nvSpPr>
            <p:cNvPr id="12" name="object 12"/>
            <p:cNvSpPr/>
            <p:nvPr/>
          </p:nvSpPr>
          <p:spPr>
            <a:xfrm>
              <a:off x="477982" y="2136167"/>
              <a:ext cx="1270000" cy="669925"/>
            </a:xfrm>
            <a:custGeom>
              <a:avLst/>
              <a:gdLst/>
              <a:ahLst/>
              <a:cxnLst/>
              <a:rect l="l" t="t" r="r" b="b"/>
              <a:pathLst>
                <a:path w="1270000" h="669925">
                  <a:moveTo>
                    <a:pt x="1270000" y="0"/>
                  </a:moveTo>
                  <a:lnTo>
                    <a:pt x="0" y="0"/>
                  </a:lnTo>
                  <a:lnTo>
                    <a:pt x="0" y="669635"/>
                  </a:lnTo>
                  <a:lnTo>
                    <a:pt x="1270000" y="669635"/>
                  </a:lnTo>
                  <a:lnTo>
                    <a:pt x="1270000" y="0"/>
                  </a:lnTo>
                  <a:close/>
                </a:path>
              </a:pathLst>
            </a:custGeom>
            <a:solidFill>
              <a:srgbClr val="71D4D4"/>
            </a:solidFill>
          </p:spPr>
          <p:txBody>
            <a:bodyPr wrap="square" lIns="0" tIns="0" rIns="0" bIns="0" rtlCol="0"/>
            <a:lstStyle/>
            <a:p>
              <a:endParaRPr/>
            </a:p>
          </p:txBody>
        </p:sp>
        <p:sp>
          <p:nvSpPr>
            <p:cNvPr id="13" name="object 13"/>
            <p:cNvSpPr/>
            <p:nvPr/>
          </p:nvSpPr>
          <p:spPr>
            <a:xfrm>
              <a:off x="477982" y="2136167"/>
              <a:ext cx="1270000" cy="669925"/>
            </a:xfrm>
            <a:custGeom>
              <a:avLst/>
              <a:gdLst/>
              <a:ahLst/>
              <a:cxnLst/>
              <a:rect l="l" t="t" r="r" b="b"/>
              <a:pathLst>
                <a:path w="1270000" h="669925">
                  <a:moveTo>
                    <a:pt x="0" y="0"/>
                  </a:moveTo>
                  <a:lnTo>
                    <a:pt x="1270000" y="0"/>
                  </a:lnTo>
                  <a:lnTo>
                    <a:pt x="1270000" y="669636"/>
                  </a:lnTo>
                  <a:lnTo>
                    <a:pt x="0" y="669636"/>
                  </a:lnTo>
                  <a:lnTo>
                    <a:pt x="0" y="0"/>
                  </a:lnTo>
                  <a:close/>
                </a:path>
              </a:pathLst>
            </a:custGeom>
            <a:ln w="19050">
              <a:solidFill>
                <a:srgbClr val="000000"/>
              </a:solidFill>
            </a:ln>
          </p:spPr>
          <p:txBody>
            <a:bodyPr wrap="square" lIns="0" tIns="0" rIns="0" bIns="0" rtlCol="0"/>
            <a:lstStyle/>
            <a:p>
              <a:endParaRPr/>
            </a:p>
          </p:txBody>
        </p:sp>
      </p:grpSp>
      <p:sp>
        <p:nvSpPr>
          <p:cNvPr id="14" name="object 14"/>
          <p:cNvSpPr txBox="1"/>
          <p:nvPr/>
        </p:nvSpPr>
        <p:spPr>
          <a:xfrm>
            <a:off x="2413808" y="2786481"/>
            <a:ext cx="1501140" cy="347788"/>
          </a:xfrm>
          <a:prstGeom prst="rect">
            <a:avLst/>
          </a:prstGeom>
        </p:spPr>
        <p:txBody>
          <a:bodyPr vert="horz" wrap="square" lIns="0" tIns="15240" rIns="0" bIns="0" rtlCol="0">
            <a:spAutoFit/>
          </a:bodyPr>
          <a:lstStyle/>
          <a:p>
            <a:pPr marL="269748">
              <a:spcBef>
                <a:spcPts val="120"/>
              </a:spcBef>
            </a:pPr>
            <a:r>
              <a:rPr sz="2160" dirty="0">
                <a:latin typeface="Arial"/>
                <a:cs typeface="Arial"/>
              </a:rPr>
              <a:t>Shard</a:t>
            </a:r>
            <a:r>
              <a:rPr sz="2160" spc="-24" dirty="0">
                <a:latin typeface="Arial"/>
                <a:cs typeface="Arial"/>
              </a:rPr>
              <a:t> </a:t>
            </a:r>
            <a:r>
              <a:rPr sz="2160" spc="-60" dirty="0">
                <a:latin typeface="Arial"/>
                <a:cs typeface="Arial"/>
              </a:rPr>
              <a:t>1</a:t>
            </a:r>
            <a:endParaRPr sz="2160">
              <a:latin typeface="Arial"/>
              <a:cs typeface="Arial"/>
            </a:endParaRPr>
          </a:p>
        </p:txBody>
      </p:sp>
      <p:grpSp>
        <p:nvGrpSpPr>
          <p:cNvPr id="15" name="object 15"/>
          <p:cNvGrpSpPr/>
          <p:nvPr/>
        </p:nvGrpSpPr>
        <p:grpSpPr>
          <a:xfrm>
            <a:off x="2340863" y="3328415"/>
            <a:ext cx="1645920" cy="925830"/>
            <a:chOff x="426719" y="2773679"/>
            <a:chExt cx="1371600" cy="771525"/>
          </a:xfrm>
        </p:grpSpPr>
        <p:pic>
          <p:nvPicPr>
            <p:cNvPr id="16" name="object 16"/>
            <p:cNvPicPr/>
            <p:nvPr/>
          </p:nvPicPr>
          <p:blipFill>
            <a:blip r:embed="rId6" cstate="print"/>
            <a:stretch>
              <a:fillRect/>
            </a:stretch>
          </p:blipFill>
          <p:spPr>
            <a:xfrm>
              <a:off x="426719" y="2773679"/>
              <a:ext cx="1371600" cy="771144"/>
            </a:xfrm>
            <a:prstGeom prst="rect">
              <a:avLst/>
            </a:prstGeom>
          </p:spPr>
        </p:pic>
        <p:pic>
          <p:nvPicPr>
            <p:cNvPr id="17" name="object 17"/>
            <p:cNvPicPr/>
            <p:nvPr/>
          </p:nvPicPr>
          <p:blipFill>
            <a:blip r:embed="rId3" cstate="print"/>
            <a:stretch>
              <a:fillRect/>
            </a:stretch>
          </p:blipFill>
          <p:spPr>
            <a:xfrm>
              <a:off x="530351" y="2910839"/>
              <a:ext cx="1164336" cy="573024"/>
            </a:xfrm>
            <a:prstGeom prst="rect">
              <a:avLst/>
            </a:prstGeom>
          </p:spPr>
        </p:pic>
        <p:sp>
          <p:nvSpPr>
            <p:cNvPr id="18" name="object 18"/>
            <p:cNvSpPr/>
            <p:nvPr/>
          </p:nvSpPr>
          <p:spPr>
            <a:xfrm>
              <a:off x="477982" y="2805544"/>
              <a:ext cx="1270000" cy="669925"/>
            </a:xfrm>
            <a:custGeom>
              <a:avLst/>
              <a:gdLst/>
              <a:ahLst/>
              <a:cxnLst/>
              <a:rect l="l" t="t" r="r" b="b"/>
              <a:pathLst>
                <a:path w="1270000" h="669925">
                  <a:moveTo>
                    <a:pt x="1270000" y="0"/>
                  </a:moveTo>
                  <a:lnTo>
                    <a:pt x="0" y="0"/>
                  </a:lnTo>
                  <a:lnTo>
                    <a:pt x="0" y="669635"/>
                  </a:lnTo>
                  <a:lnTo>
                    <a:pt x="1270000" y="669635"/>
                  </a:lnTo>
                  <a:lnTo>
                    <a:pt x="1270000" y="0"/>
                  </a:lnTo>
                  <a:close/>
                </a:path>
              </a:pathLst>
            </a:custGeom>
            <a:solidFill>
              <a:srgbClr val="71D4D4"/>
            </a:solidFill>
          </p:spPr>
          <p:txBody>
            <a:bodyPr wrap="square" lIns="0" tIns="0" rIns="0" bIns="0" rtlCol="0"/>
            <a:lstStyle/>
            <a:p>
              <a:endParaRPr/>
            </a:p>
          </p:txBody>
        </p:sp>
        <p:sp>
          <p:nvSpPr>
            <p:cNvPr id="19" name="object 19"/>
            <p:cNvSpPr/>
            <p:nvPr/>
          </p:nvSpPr>
          <p:spPr>
            <a:xfrm>
              <a:off x="477982" y="2805545"/>
              <a:ext cx="1270000" cy="669925"/>
            </a:xfrm>
            <a:custGeom>
              <a:avLst/>
              <a:gdLst/>
              <a:ahLst/>
              <a:cxnLst/>
              <a:rect l="l" t="t" r="r" b="b"/>
              <a:pathLst>
                <a:path w="1270000" h="669925">
                  <a:moveTo>
                    <a:pt x="0" y="0"/>
                  </a:moveTo>
                  <a:lnTo>
                    <a:pt x="1270000" y="0"/>
                  </a:lnTo>
                  <a:lnTo>
                    <a:pt x="1270000" y="669636"/>
                  </a:lnTo>
                  <a:lnTo>
                    <a:pt x="0" y="669636"/>
                  </a:lnTo>
                  <a:lnTo>
                    <a:pt x="0" y="0"/>
                  </a:lnTo>
                  <a:close/>
                </a:path>
              </a:pathLst>
            </a:custGeom>
            <a:ln w="19050">
              <a:solidFill>
                <a:srgbClr val="000000"/>
              </a:solidFill>
            </a:ln>
          </p:spPr>
          <p:txBody>
            <a:bodyPr wrap="square" lIns="0" tIns="0" rIns="0" bIns="0" rtlCol="0"/>
            <a:lstStyle/>
            <a:p>
              <a:endParaRPr/>
            </a:p>
          </p:txBody>
        </p:sp>
      </p:grpSp>
      <p:sp>
        <p:nvSpPr>
          <p:cNvPr id="20" name="object 20"/>
          <p:cNvSpPr txBox="1"/>
          <p:nvPr/>
        </p:nvSpPr>
        <p:spPr>
          <a:xfrm>
            <a:off x="2413808" y="3587495"/>
            <a:ext cx="1501140" cy="347788"/>
          </a:xfrm>
          <a:prstGeom prst="rect">
            <a:avLst/>
          </a:prstGeom>
        </p:spPr>
        <p:txBody>
          <a:bodyPr vert="horz" wrap="square" lIns="0" tIns="15240" rIns="0" bIns="0" rtlCol="0">
            <a:spAutoFit/>
          </a:bodyPr>
          <a:lstStyle/>
          <a:p>
            <a:pPr marL="269748">
              <a:spcBef>
                <a:spcPts val="120"/>
              </a:spcBef>
            </a:pPr>
            <a:r>
              <a:rPr sz="2160" dirty="0">
                <a:latin typeface="Arial"/>
                <a:cs typeface="Arial"/>
              </a:rPr>
              <a:t>Shard</a:t>
            </a:r>
            <a:r>
              <a:rPr sz="2160" spc="-24" dirty="0">
                <a:latin typeface="Arial"/>
                <a:cs typeface="Arial"/>
              </a:rPr>
              <a:t> </a:t>
            </a:r>
            <a:r>
              <a:rPr sz="2160" spc="-60" dirty="0">
                <a:latin typeface="Arial"/>
                <a:cs typeface="Arial"/>
              </a:rPr>
              <a:t>2</a:t>
            </a:r>
            <a:endParaRPr sz="2160">
              <a:latin typeface="Arial"/>
              <a:cs typeface="Arial"/>
            </a:endParaRPr>
          </a:p>
        </p:txBody>
      </p:sp>
      <p:grpSp>
        <p:nvGrpSpPr>
          <p:cNvPr id="21" name="object 21"/>
          <p:cNvGrpSpPr/>
          <p:nvPr/>
        </p:nvGrpSpPr>
        <p:grpSpPr>
          <a:xfrm>
            <a:off x="2340863" y="4103826"/>
            <a:ext cx="1645920" cy="929640"/>
            <a:chOff x="426719" y="3419855"/>
            <a:chExt cx="1371600" cy="774700"/>
          </a:xfrm>
        </p:grpSpPr>
        <p:pic>
          <p:nvPicPr>
            <p:cNvPr id="22" name="object 22"/>
            <p:cNvPicPr/>
            <p:nvPr/>
          </p:nvPicPr>
          <p:blipFill>
            <a:blip r:embed="rId7" cstate="print"/>
            <a:stretch>
              <a:fillRect/>
            </a:stretch>
          </p:blipFill>
          <p:spPr>
            <a:xfrm>
              <a:off x="426719" y="3419855"/>
              <a:ext cx="1371600" cy="774191"/>
            </a:xfrm>
            <a:prstGeom prst="rect">
              <a:avLst/>
            </a:prstGeom>
          </p:spPr>
        </p:pic>
        <p:pic>
          <p:nvPicPr>
            <p:cNvPr id="23" name="object 23"/>
            <p:cNvPicPr/>
            <p:nvPr/>
          </p:nvPicPr>
          <p:blipFill>
            <a:blip r:embed="rId3" cstate="print"/>
            <a:stretch>
              <a:fillRect/>
            </a:stretch>
          </p:blipFill>
          <p:spPr>
            <a:xfrm>
              <a:off x="530351" y="3557015"/>
              <a:ext cx="1164336" cy="573024"/>
            </a:xfrm>
            <a:prstGeom prst="rect">
              <a:avLst/>
            </a:prstGeom>
          </p:spPr>
        </p:pic>
        <p:sp>
          <p:nvSpPr>
            <p:cNvPr id="24" name="object 24"/>
            <p:cNvSpPr/>
            <p:nvPr/>
          </p:nvSpPr>
          <p:spPr>
            <a:xfrm>
              <a:off x="477982" y="3452090"/>
              <a:ext cx="1270000" cy="669925"/>
            </a:xfrm>
            <a:custGeom>
              <a:avLst/>
              <a:gdLst/>
              <a:ahLst/>
              <a:cxnLst/>
              <a:rect l="l" t="t" r="r" b="b"/>
              <a:pathLst>
                <a:path w="1270000" h="669925">
                  <a:moveTo>
                    <a:pt x="1270000" y="0"/>
                  </a:moveTo>
                  <a:lnTo>
                    <a:pt x="0" y="0"/>
                  </a:lnTo>
                  <a:lnTo>
                    <a:pt x="0" y="669635"/>
                  </a:lnTo>
                  <a:lnTo>
                    <a:pt x="1270000" y="669635"/>
                  </a:lnTo>
                  <a:lnTo>
                    <a:pt x="1270000" y="0"/>
                  </a:lnTo>
                  <a:close/>
                </a:path>
              </a:pathLst>
            </a:custGeom>
            <a:solidFill>
              <a:srgbClr val="71D4D4"/>
            </a:solidFill>
          </p:spPr>
          <p:txBody>
            <a:bodyPr wrap="square" lIns="0" tIns="0" rIns="0" bIns="0" rtlCol="0"/>
            <a:lstStyle/>
            <a:p>
              <a:endParaRPr/>
            </a:p>
          </p:txBody>
        </p:sp>
        <p:sp>
          <p:nvSpPr>
            <p:cNvPr id="25" name="object 25"/>
            <p:cNvSpPr/>
            <p:nvPr/>
          </p:nvSpPr>
          <p:spPr>
            <a:xfrm>
              <a:off x="477982" y="3452091"/>
              <a:ext cx="1270000" cy="669925"/>
            </a:xfrm>
            <a:custGeom>
              <a:avLst/>
              <a:gdLst/>
              <a:ahLst/>
              <a:cxnLst/>
              <a:rect l="l" t="t" r="r" b="b"/>
              <a:pathLst>
                <a:path w="1270000" h="669925">
                  <a:moveTo>
                    <a:pt x="0" y="0"/>
                  </a:moveTo>
                  <a:lnTo>
                    <a:pt x="1270000" y="0"/>
                  </a:lnTo>
                  <a:lnTo>
                    <a:pt x="1270000" y="669636"/>
                  </a:lnTo>
                  <a:lnTo>
                    <a:pt x="0" y="669636"/>
                  </a:lnTo>
                  <a:lnTo>
                    <a:pt x="0" y="0"/>
                  </a:lnTo>
                  <a:close/>
                </a:path>
              </a:pathLst>
            </a:custGeom>
            <a:ln w="19050">
              <a:solidFill>
                <a:srgbClr val="000000"/>
              </a:solidFill>
            </a:ln>
          </p:spPr>
          <p:txBody>
            <a:bodyPr wrap="square" lIns="0" tIns="0" rIns="0" bIns="0" rtlCol="0"/>
            <a:lstStyle/>
            <a:p>
              <a:endParaRPr/>
            </a:p>
          </p:txBody>
        </p:sp>
      </p:grpSp>
      <p:sp>
        <p:nvSpPr>
          <p:cNvPr id="26" name="object 26"/>
          <p:cNvSpPr txBox="1"/>
          <p:nvPr/>
        </p:nvSpPr>
        <p:spPr>
          <a:xfrm>
            <a:off x="2413808" y="4362906"/>
            <a:ext cx="1501140" cy="347788"/>
          </a:xfrm>
          <a:prstGeom prst="rect">
            <a:avLst/>
          </a:prstGeom>
        </p:spPr>
        <p:txBody>
          <a:bodyPr vert="horz" wrap="square" lIns="0" tIns="15240" rIns="0" bIns="0" rtlCol="0">
            <a:spAutoFit/>
          </a:bodyPr>
          <a:lstStyle/>
          <a:p>
            <a:pPr marL="269748">
              <a:spcBef>
                <a:spcPts val="120"/>
              </a:spcBef>
            </a:pPr>
            <a:r>
              <a:rPr sz="2160" dirty="0">
                <a:latin typeface="Arial"/>
                <a:cs typeface="Arial"/>
              </a:rPr>
              <a:t>Shard</a:t>
            </a:r>
            <a:r>
              <a:rPr sz="2160" spc="-24" dirty="0">
                <a:latin typeface="Arial"/>
                <a:cs typeface="Arial"/>
              </a:rPr>
              <a:t> </a:t>
            </a:r>
            <a:r>
              <a:rPr sz="2160" spc="-60" dirty="0">
                <a:latin typeface="Arial"/>
                <a:cs typeface="Arial"/>
              </a:rPr>
              <a:t>3</a:t>
            </a:r>
            <a:endParaRPr sz="2160">
              <a:latin typeface="Arial"/>
              <a:cs typeface="Arial"/>
            </a:endParaRPr>
          </a:p>
        </p:txBody>
      </p:sp>
      <p:grpSp>
        <p:nvGrpSpPr>
          <p:cNvPr id="27" name="object 27"/>
          <p:cNvGrpSpPr/>
          <p:nvPr/>
        </p:nvGrpSpPr>
        <p:grpSpPr>
          <a:xfrm>
            <a:off x="2340863" y="4908499"/>
            <a:ext cx="1645920" cy="925830"/>
            <a:chOff x="426719" y="4090415"/>
            <a:chExt cx="1371600" cy="771525"/>
          </a:xfrm>
        </p:grpSpPr>
        <p:pic>
          <p:nvPicPr>
            <p:cNvPr id="28" name="object 28"/>
            <p:cNvPicPr/>
            <p:nvPr/>
          </p:nvPicPr>
          <p:blipFill>
            <a:blip r:embed="rId8" cstate="print"/>
            <a:stretch>
              <a:fillRect/>
            </a:stretch>
          </p:blipFill>
          <p:spPr>
            <a:xfrm>
              <a:off x="426719" y="4090415"/>
              <a:ext cx="1371600" cy="771144"/>
            </a:xfrm>
            <a:prstGeom prst="rect">
              <a:avLst/>
            </a:prstGeom>
          </p:spPr>
        </p:pic>
        <p:pic>
          <p:nvPicPr>
            <p:cNvPr id="29" name="object 29"/>
            <p:cNvPicPr/>
            <p:nvPr/>
          </p:nvPicPr>
          <p:blipFill>
            <a:blip r:embed="rId9" cstate="print"/>
            <a:stretch>
              <a:fillRect/>
            </a:stretch>
          </p:blipFill>
          <p:spPr>
            <a:xfrm>
              <a:off x="816863" y="4227575"/>
              <a:ext cx="591312" cy="573024"/>
            </a:xfrm>
            <a:prstGeom prst="rect">
              <a:avLst/>
            </a:prstGeom>
          </p:spPr>
        </p:pic>
        <p:sp>
          <p:nvSpPr>
            <p:cNvPr id="30" name="object 30"/>
            <p:cNvSpPr/>
            <p:nvPr/>
          </p:nvSpPr>
          <p:spPr>
            <a:xfrm>
              <a:off x="477982" y="4121726"/>
              <a:ext cx="1270000" cy="669925"/>
            </a:xfrm>
            <a:custGeom>
              <a:avLst/>
              <a:gdLst/>
              <a:ahLst/>
              <a:cxnLst/>
              <a:rect l="l" t="t" r="r" b="b"/>
              <a:pathLst>
                <a:path w="1270000" h="669925">
                  <a:moveTo>
                    <a:pt x="0" y="0"/>
                  </a:moveTo>
                  <a:lnTo>
                    <a:pt x="1270000" y="0"/>
                  </a:lnTo>
                  <a:lnTo>
                    <a:pt x="1270000" y="669636"/>
                  </a:lnTo>
                  <a:lnTo>
                    <a:pt x="0" y="669636"/>
                  </a:lnTo>
                  <a:lnTo>
                    <a:pt x="0" y="0"/>
                  </a:lnTo>
                  <a:close/>
                </a:path>
              </a:pathLst>
            </a:custGeom>
            <a:ln w="19050">
              <a:solidFill>
                <a:srgbClr val="000000"/>
              </a:solidFill>
            </a:ln>
          </p:spPr>
          <p:txBody>
            <a:bodyPr wrap="square" lIns="0" tIns="0" rIns="0" bIns="0" rtlCol="0"/>
            <a:lstStyle/>
            <a:p>
              <a:endParaRPr/>
            </a:p>
          </p:txBody>
        </p:sp>
      </p:grpSp>
      <p:sp>
        <p:nvSpPr>
          <p:cNvPr id="31" name="object 31"/>
          <p:cNvSpPr txBox="1"/>
          <p:nvPr/>
        </p:nvSpPr>
        <p:spPr>
          <a:xfrm>
            <a:off x="3011978" y="5167580"/>
            <a:ext cx="304800" cy="347788"/>
          </a:xfrm>
          <a:prstGeom prst="rect">
            <a:avLst/>
          </a:prstGeom>
        </p:spPr>
        <p:txBody>
          <a:bodyPr vert="horz" wrap="square" lIns="0" tIns="15240" rIns="0" bIns="0" rtlCol="0">
            <a:spAutoFit/>
          </a:bodyPr>
          <a:lstStyle/>
          <a:p>
            <a:pPr marL="15240">
              <a:spcBef>
                <a:spcPts val="120"/>
              </a:spcBef>
            </a:pPr>
            <a:r>
              <a:rPr sz="2160" spc="-60" dirty="0">
                <a:latin typeface="Arial"/>
                <a:cs typeface="Arial"/>
              </a:rPr>
              <a:t>…</a:t>
            </a:r>
            <a:endParaRPr sz="2160">
              <a:latin typeface="Arial"/>
              <a:cs typeface="Arial"/>
            </a:endParaRPr>
          </a:p>
        </p:txBody>
      </p:sp>
      <p:grpSp>
        <p:nvGrpSpPr>
          <p:cNvPr id="32" name="object 32"/>
          <p:cNvGrpSpPr/>
          <p:nvPr/>
        </p:nvGrpSpPr>
        <p:grpSpPr>
          <a:xfrm>
            <a:off x="2307946" y="5713172"/>
            <a:ext cx="1716024" cy="925830"/>
            <a:chOff x="399288" y="4760976"/>
            <a:chExt cx="1430020" cy="771525"/>
          </a:xfrm>
        </p:grpSpPr>
        <p:pic>
          <p:nvPicPr>
            <p:cNvPr id="33" name="object 33"/>
            <p:cNvPicPr/>
            <p:nvPr/>
          </p:nvPicPr>
          <p:blipFill>
            <a:blip r:embed="rId10" cstate="print"/>
            <a:stretch>
              <a:fillRect/>
            </a:stretch>
          </p:blipFill>
          <p:spPr>
            <a:xfrm>
              <a:off x="426720" y="4760976"/>
              <a:ext cx="1371600" cy="771144"/>
            </a:xfrm>
            <a:prstGeom prst="rect">
              <a:avLst/>
            </a:prstGeom>
          </p:spPr>
        </p:pic>
        <p:pic>
          <p:nvPicPr>
            <p:cNvPr id="34" name="object 34"/>
            <p:cNvPicPr/>
            <p:nvPr/>
          </p:nvPicPr>
          <p:blipFill>
            <a:blip r:embed="rId11" cstate="print"/>
            <a:stretch>
              <a:fillRect/>
            </a:stretch>
          </p:blipFill>
          <p:spPr>
            <a:xfrm>
              <a:off x="399288" y="4898136"/>
              <a:ext cx="1429512" cy="573023"/>
            </a:xfrm>
            <a:prstGeom prst="rect">
              <a:avLst/>
            </a:prstGeom>
          </p:spPr>
        </p:pic>
        <p:sp>
          <p:nvSpPr>
            <p:cNvPr id="35" name="object 35"/>
            <p:cNvSpPr/>
            <p:nvPr/>
          </p:nvSpPr>
          <p:spPr>
            <a:xfrm>
              <a:off x="477982" y="4791362"/>
              <a:ext cx="1270000" cy="669925"/>
            </a:xfrm>
            <a:custGeom>
              <a:avLst/>
              <a:gdLst/>
              <a:ahLst/>
              <a:cxnLst/>
              <a:rect l="l" t="t" r="r" b="b"/>
              <a:pathLst>
                <a:path w="1270000" h="669925">
                  <a:moveTo>
                    <a:pt x="1270000" y="0"/>
                  </a:moveTo>
                  <a:lnTo>
                    <a:pt x="0" y="0"/>
                  </a:lnTo>
                  <a:lnTo>
                    <a:pt x="0" y="669635"/>
                  </a:lnTo>
                  <a:lnTo>
                    <a:pt x="1270000" y="669635"/>
                  </a:lnTo>
                  <a:lnTo>
                    <a:pt x="1270000" y="0"/>
                  </a:lnTo>
                  <a:close/>
                </a:path>
              </a:pathLst>
            </a:custGeom>
            <a:solidFill>
              <a:srgbClr val="71D4D4"/>
            </a:solidFill>
          </p:spPr>
          <p:txBody>
            <a:bodyPr wrap="square" lIns="0" tIns="0" rIns="0" bIns="0" rtlCol="0"/>
            <a:lstStyle/>
            <a:p>
              <a:endParaRPr/>
            </a:p>
          </p:txBody>
        </p:sp>
        <p:sp>
          <p:nvSpPr>
            <p:cNvPr id="36" name="object 36"/>
            <p:cNvSpPr/>
            <p:nvPr/>
          </p:nvSpPr>
          <p:spPr>
            <a:xfrm>
              <a:off x="477982" y="4791363"/>
              <a:ext cx="1270000" cy="669925"/>
            </a:xfrm>
            <a:custGeom>
              <a:avLst/>
              <a:gdLst/>
              <a:ahLst/>
              <a:cxnLst/>
              <a:rect l="l" t="t" r="r" b="b"/>
              <a:pathLst>
                <a:path w="1270000" h="669925">
                  <a:moveTo>
                    <a:pt x="0" y="0"/>
                  </a:moveTo>
                  <a:lnTo>
                    <a:pt x="1270000" y="0"/>
                  </a:lnTo>
                  <a:lnTo>
                    <a:pt x="1270000" y="669636"/>
                  </a:lnTo>
                  <a:lnTo>
                    <a:pt x="0" y="669636"/>
                  </a:lnTo>
                  <a:lnTo>
                    <a:pt x="0" y="0"/>
                  </a:lnTo>
                  <a:close/>
                </a:path>
              </a:pathLst>
            </a:custGeom>
            <a:ln w="19050">
              <a:solidFill>
                <a:srgbClr val="000000"/>
              </a:solidFill>
            </a:ln>
          </p:spPr>
          <p:txBody>
            <a:bodyPr wrap="square" lIns="0" tIns="0" rIns="0" bIns="0" rtlCol="0"/>
            <a:lstStyle/>
            <a:p>
              <a:endParaRPr/>
            </a:p>
          </p:txBody>
        </p:sp>
      </p:grpSp>
      <p:sp>
        <p:nvSpPr>
          <p:cNvPr id="37" name="object 37"/>
          <p:cNvSpPr txBox="1"/>
          <p:nvPr/>
        </p:nvSpPr>
        <p:spPr>
          <a:xfrm>
            <a:off x="2413808" y="5972252"/>
            <a:ext cx="1501140" cy="347788"/>
          </a:xfrm>
          <a:prstGeom prst="rect">
            <a:avLst/>
          </a:prstGeom>
        </p:spPr>
        <p:txBody>
          <a:bodyPr vert="horz" wrap="square" lIns="0" tIns="15240" rIns="0" bIns="0" rtlCol="0">
            <a:spAutoFit/>
          </a:bodyPr>
          <a:lstStyle/>
          <a:p>
            <a:pPr marL="109728">
              <a:spcBef>
                <a:spcPts val="120"/>
              </a:spcBef>
            </a:pPr>
            <a:r>
              <a:rPr sz="2160" dirty="0">
                <a:latin typeface="Arial"/>
                <a:cs typeface="Arial"/>
              </a:rPr>
              <a:t>Shard</a:t>
            </a:r>
            <a:r>
              <a:rPr sz="2160" spc="-12" dirty="0">
                <a:latin typeface="Arial"/>
                <a:cs typeface="Arial"/>
              </a:rPr>
              <a:t> </a:t>
            </a:r>
            <a:r>
              <a:rPr sz="2160" spc="-24" dirty="0">
                <a:latin typeface="Arial"/>
                <a:cs typeface="Arial"/>
              </a:rPr>
              <a:t>M-</a:t>
            </a:r>
            <a:r>
              <a:rPr sz="2160" spc="-60" dirty="0">
                <a:latin typeface="Arial"/>
                <a:cs typeface="Arial"/>
              </a:rPr>
              <a:t>1</a:t>
            </a:r>
            <a:endParaRPr sz="2160">
              <a:latin typeface="Arial"/>
              <a:cs typeface="Arial"/>
            </a:endParaRPr>
          </a:p>
        </p:txBody>
      </p:sp>
      <p:grpSp>
        <p:nvGrpSpPr>
          <p:cNvPr id="38" name="object 38"/>
          <p:cNvGrpSpPr/>
          <p:nvPr/>
        </p:nvGrpSpPr>
        <p:grpSpPr>
          <a:xfrm>
            <a:off x="6543445" y="1148487"/>
            <a:ext cx="1708404" cy="870966"/>
            <a:chOff x="3928871" y="957072"/>
            <a:chExt cx="1423670" cy="725805"/>
          </a:xfrm>
        </p:grpSpPr>
        <p:pic>
          <p:nvPicPr>
            <p:cNvPr id="39" name="object 39"/>
            <p:cNvPicPr/>
            <p:nvPr/>
          </p:nvPicPr>
          <p:blipFill>
            <a:blip r:embed="rId12" cstate="print"/>
            <a:stretch>
              <a:fillRect/>
            </a:stretch>
          </p:blipFill>
          <p:spPr>
            <a:xfrm>
              <a:off x="3928871" y="957072"/>
              <a:ext cx="1423415" cy="725424"/>
            </a:xfrm>
            <a:prstGeom prst="rect">
              <a:avLst/>
            </a:prstGeom>
          </p:spPr>
        </p:pic>
        <p:pic>
          <p:nvPicPr>
            <p:cNvPr id="40" name="object 40"/>
            <p:cNvPicPr/>
            <p:nvPr/>
          </p:nvPicPr>
          <p:blipFill>
            <a:blip r:embed="rId13" cstate="print"/>
            <a:stretch>
              <a:fillRect/>
            </a:stretch>
          </p:blipFill>
          <p:spPr>
            <a:xfrm>
              <a:off x="4166615" y="1097280"/>
              <a:ext cx="947927" cy="518160"/>
            </a:xfrm>
            <a:prstGeom prst="rect">
              <a:avLst/>
            </a:prstGeom>
          </p:spPr>
        </p:pic>
        <p:sp>
          <p:nvSpPr>
            <p:cNvPr id="41" name="object 41"/>
            <p:cNvSpPr/>
            <p:nvPr/>
          </p:nvSpPr>
          <p:spPr>
            <a:xfrm>
              <a:off x="3980873" y="988449"/>
              <a:ext cx="1320800" cy="623570"/>
            </a:xfrm>
            <a:custGeom>
              <a:avLst/>
              <a:gdLst/>
              <a:ahLst/>
              <a:cxnLst/>
              <a:rect l="l" t="t" r="r" b="b"/>
              <a:pathLst>
                <a:path w="1320800" h="623569">
                  <a:moveTo>
                    <a:pt x="660400" y="0"/>
                  </a:moveTo>
                  <a:lnTo>
                    <a:pt x="596798" y="1427"/>
                  </a:lnTo>
                  <a:lnTo>
                    <a:pt x="534908" y="5620"/>
                  </a:lnTo>
                  <a:lnTo>
                    <a:pt x="475004" y="12451"/>
                  </a:lnTo>
                  <a:lnTo>
                    <a:pt x="417365" y="21786"/>
                  </a:lnTo>
                  <a:lnTo>
                    <a:pt x="362267" y="33497"/>
                  </a:lnTo>
                  <a:lnTo>
                    <a:pt x="309986" y="47453"/>
                  </a:lnTo>
                  <a:lnTo>
                    <a:pt x="260799" y="63522"/>
                  </a:lnTo>
                  <a:lnTo>
                    <a:pt x="214983" y="81574"/>
                  </a:lnTo>
                  <a:lnTo>
                    <a:pt x="172815" y="101478"/>
                  </a:lnTo>
                  <a:lnTo>
                    <a:pt x="134571" y="123105"/>
                  </a:lnTo>
                  <a:lnTo>
                    <a:pt x="100529" y="146322"/>
                  </a:lnTo>
                  <a:lnTo>
                    <a:pt x="70965" y="171000"/>
                  </a:lnTo>
                  <a:lnTo>
                    <a:pt x="26377" y="224216"/>
                  </a:lnTo>
                  <a:lnTo>
                    <a:pt x="3023" y="281706"/>
                  </a:lnTo>
                  <a:lnTo>
                    <a:pt x="0" y="311727"/>
                  </a:lnTo>
                  <a:lnTo>
                    <a:pt x="3023" y="341749"/>
                  </a:lnTo>
                  <a:lnTo>
                    <a:pt x="26377" y="399239"/>
                  </a:lnTo>
                  <a:lnTo>
                    <a:pt x="70965" y="452454"/>
                  </a:lnTo>
                  <a:lnTo>
                    <a:pt x="100529" y="477132"/>
                  </a:lnTo>
                  <a:lnTo>
                    <a:pt x="134571" y="500350"/>
                  </a:lnTo>
                  <a:lnTo>
                    <a:pt x="172815" y="521976"/>
                  </a:lnTo>
                  <a:lnTo>
                    <a:pt x="214983" y="541880"/>
                  </a:lnTo>
                  <a:lnTo>
                    <a:pt x="260799" y="559932"/>
                  </a:lnTo>
                  <a:lnTo>
                    <a:pt x="309986" y="576001"/>
                  </a:lnTo>
                  <a:lnTo>
                    <a:pt x="362267" y="589956"/>
                  </a:lnTo>
                  <a:lnTo>
                    <a:pt x="417365" y="601667"/>
                  </a:lnTo>
                  <a:lnTo>
                    <a:pt x="475004" y="611003"/>
                  </a:lnTo>
                  <a:lnTo>
                    <a:pt x="534908" y="617833"/>
                  </a:lnTo>
                  <a:lnTo>
                    <a:pt x="596798" y="622027"/>
                  </a:lnTo>
                  <a:lnTo>
                    <a:pt x="660400" y="623454"/>
                  </a:lnTo>
                  <a:lnTo>
                    <a:pt x="724000" y="622027"/>
                  </a:lnTo>
                  <a:lnTo>
                    <a:pt x="785891" y="617833"/>
                  </a:lnTo>
                  <a:lnTo>
                    <a:pt x="845794" y="611003"/>
                  </a:lnTo>
                  <a:lnTo>
                    <a:pt x="903433" y="601667"/>
                  </a:lnTo>
                  <a:lnTo>
                    <a:pt x="958532" y="589956"/>
                  </a:lnTo>
                  <a:lnTo>
                    <a:pt x="1010812" y="576001"/>
                  </a:lnTo>
                  <a:lnTo>
                    <a:pt x="1059999" y="559932"/>
                  </a:lnTo>
                  <a:lnTo>
                    <a:pt x="1105815" y="541880"/>
                  </a:lnTo>
                  <a:lnTo>
                    <a:pt x="1147983" y="521976"/>
                  </a:lnTo>
                  <a:lnTo>
                    <a:pt x="1186226" y="500350"/>
                  </a:lnTo>
                  <a:lnTo>
                    <a:pt x="1220269" y="477132"/>
                  </a:lnTo>
                  <a:lnTo>
                    <a:pt x="1249833" y="452454"/>
                  </a:lnTo>
                  <a:lnTo>
                    <a:pt x="1294420" y="399239"/>
                  </a:lnTo>
                  <a:lnTo>
                    <a:pt x="1317775" y="341749"/>
                  </a:lnTo>
                  <a:lnTo>
                    <a:pt x="1320798" y="311727"/>
                  </a:lnTo>
                  <a:lnTo>
                    <a:pt x="1317775" y="281706"/>
                  </a:lnTo>
                  <a:lnTo>
                    <a:pt x="1294420" y="224216"/>
                  </a:lnTo>
                  <a:lnTo>
                    <a:pt x="1249833" y="171000"/>
                  </a:lnTo>
                  <a:lnTo>
                    <a:pt x="1220269" y="146322"/>
                  </a:lnTo>
                  <a:lnTo>
                    <a:pt x="1186226" y="123105"/>
                  </a:lnTo>
                  <a:lnTo>
                    <a:pt x="1147983" y="101478"/>
                  </a:lnTo>
                  <a:lnTo>
                    <a:pt x="1105815" y="81574"/>
                  </a:lnTo>
                  <a:lnTo>
                    <a:pt x="1059999" y="63522"/>
                  </a:lnTo>
                  <a:lnTo>
                    <a:pt x="1010812" y="47453"/>
                  </a:lnTo>
                  <a:lnTo>
                    <a:pt x="958532" y="33497"/>
                  </a:lnTo>
                  <a:lnTo>
                    <a:pt x="903433" y="21786"/>
                  </a:lnTo>
                  <a:lnTo>
                    <a:pt x="845794" y="12451"/>
                  </a:lnTo>
                  <a:lnTo>
                    <a:pt x="785891" y="5620"/>
                  </a:lnTo>
                  <a:lnTo>
                    <a:pt x="724000" y="1427"/>
                  </a:lnTo>
                  <a:lnTo>
                    <a:pt x="660400" y="0"/>
                  </a:lnTo>
                  <a:close/>
                </a:path>
              </a:pathLst>
            </a:custGeom>
            <a:solidFill>
              <a:srgbClr val="E26155"/>
            </a:solidFill>
          </p:spPr>
          <p:txBody>
            <a:bodyPr wrap="square" lIns="0" tIns="0" rIns="0" bIns="0" rtlCol="0"/>
            <a:lstStyle/>
            <a:p>
              <a:endParaRPr/>
            </a:p>
          </p:txBody>
        </p:sp>
        <p:sp>
          <p:nvSpPr>
            <p:cNvPr id="42" name="object 42"/>
            <p:cNvSpPr/>
            <p:nvPr/>
          </p:nvSpPr>
          <p:spPr>
            <a:xfrm>
              <a:off x="3980873" y="988449"/>
              <a:ext cx="1320800" cy="623570"/>
            </a:xfrm>
            <a:custGeom>
              <a:avLst/>
              <a:gdLst/>
              <a:ahLst/>
              <a:cxnLst/>
              <a:rect l="l" t="t" r="r" b="b"/>
              <a:pathLst>
                <a:path w="1320800" h="623569">
                  <a:moveTo>
                    <a:pt x="0" y="311727"/>
                  </a:moveTo>
                  <a:lnTo>
                    <a:pt x="11907" y="252492"/>
                  </a:lnTo>
                  <a:lnTo>
                    <a:pt x="46155" y="197008"/>
                  </a:lnTo>
                  <a:lnTo>
                    <a:pt x="100529" y="146322"/>
                  </a:lnTo>
                  <a:lnTo>
                    <a:pt x="134572" y="123104"/>
                  </a:lnTo>
                  <a:lnTo>
                    <a:pt x="172815" y="101478"/>
                  </a:lnTo>
                  <a:lnTo>
                    <a:pt x="214983" y="81573"/>
                  </a:lnTo>
                  <a:lnTo>
                    <a:pt x="260799" y="63521"/>
                  </a:lnTo>
                  <a:lnTo>
                    <a:pt x="309986" y="47452"/>
                  </a:lnTo>
                  <a:lnTo>
                    <a:pt x="362267" y="33497"/>
                  </a:lnTo>
                  <a:lnTo>
                    <a:pt x="417366" y="21786"/>
                  </a:lnTo>
                  <a:lnTo>
                    <a:pt x="475005" y="12451"/>
                  </a:lnTo>
                  <a:lnTo>
                    <a:pt x="534908" y="5620"/>
                  </a:lnTo>
                  <a:lnTo>
                    <a:pt x="596799" y="1427"/>
                  </a:lnTo>
                  <a:lnTo>
                    <a:pt x="660400" y="0"/>
                  </a:lnTo>
                  <a:lnTo>
                    <a:pt x="724000" y="1427"/>
                  </a:lnTo>
                  <a:lnTo>
                    <a:pt x="785891" y="5620"/>
                  </a:lnTo>
                  <a:lnTo>
                    <a:pt x="845794" y="12451"/>
                  </a:lnTo>
                  <a:lnTo>
                    <a:pt x="903433" y="21786"/>
                  </a:lnTo>
                  <a:lnTo>
                    <a:pt x="958532" y="33497"/>
                  </a:lnTo>
                  <a:lnTo>
                    <a:pt x="1010813" y="47452"/>
                  </a:lnTo>
                  <a:lnTo>
                    <a:pt x="1060000" y="63521"/>
                  </a:lnTo>
                  <a:lnTo>
                    <a:pt x="1105816" y="81573"/>
                  </a:lnTo>
                  <a:lnTo>
                    <a:pt x="1147984" y="101478"/>
                  </a:lnTo>
                  <a:lnTo>
                    <a:pt x="1186227" y="123104"/>
                  </a:lnTo>
                  <a:lnTo>
                    <a:pt x="1220270" y="146322"/>
                  </a:lnTo>
                  <a:lnTo>
                    <a:pt x="1249834" y="171000"/>
                  </a:lnTo>
                  <a:lnTo>
                    <a:pt x="1294422" y="224215"/>
                  </a:lnTo>
                  <a:lnTo>
                    <a:pt x="1317776" y="281706"/>
                  </a:lnTo>
                  <a:lnTo>
                    <a:pt x="1320800" y="311727"/>
                  </a:lnTo>
                  <a:lnTo>
                    <a:pt x="1317776" y="341748"/>
                  </a:lnTo>
                  <a:lnTo>
                    <a:pt x="1294422" y="399238"/>
                  </a:lnTo>
                  <a:lnTo>
                    <a:pt x="1249834" y="452454"/>
                  </a:lnTo>
                  <a:lnTo>
                    <a:pt x="1220270" y="477132"/>
                  </a:lnTo>
                  <a:lnTo>
                    <a:pt x="1186227" y="500350"/>
                  </a:lnTo>
                  <a:lnTo>
                    <a:pt x="1147984" y="521976"/>
                  </a:lnTo>
                  <a:lnTo>
                    <a:pt x="1105816" y="541880"/>
                  </a:lnTo>
                  <a:lnTo>
                    <a:pt x="1060000" y="559933"/>
                  </a:lnTo>
                  <a:lnTo>
                    <a:pt x="1010813" y="576002"/>
                  </a:lnTo>
                  <a:lnTo>
                    <a:pt x="958532" y="589957"/>
                  </a:lnTo>
                  <a:lnTo>
                    <a:pt x="903433" y="601668"/>
                  </a:lnTo>
                  <a:lnTo>
                    <a:pt x="845794" y="611003"/>
                  </a:lnTo>
                  <a:lnTo>
                    <a:pt x="785891" y="617834"/>
                  </a:lnTo>
                  <a:lnTo>
                    <a:pt x="724000" y="622028"/>
                  </a:lnTo>
                  <a:lnTo>
                    <a:pt x="660400" y="623455"/>
                  </a:lnTo>
                  <a:lnTo>
                    <a:pt x="596799" y="622028"/>
                  </a:lnTo>
                  <a:lnTo>
                    <a:pt x="534908" y="617834"/>
                  </a:lnTo>
                  <a:lnTo>
                    <a:pt x="475005" y="611003"/>
                  </a:lnTo>
                  <a:lnTo>
                    <a:pt x="417366" y="601668"/>
                  </a:lnTo>
                  <a:lnTo>
                    <a:pt x="362267" y="589957"/>
                  </a:lnTo>
                  <a:lnTo>
                    <a:pt x="309986" y="576002"/>
                  </a:lnTo>
                  <a:lnTo>
                    <a:pt x="260799" y="559933"/>
                  </a:lnTo>
                  <a:lnTo>
                    <a:pt x="214983" y="541880"/>
                  </a:lnTo>
                  <a:lnTo>
                    <a:pt x="172815" y="521976"/>
                  </a:lnTo>
                  <a:lnTo>
                    <a:pt x="134572" y="500350"/>
                  </a:lnTo>
                  <a:lnTo>
                    <a:pt x="100529" y="477132"/>
                  </a:lnTo>
                  <a:lnTo>
                    <a:pt x="70965" y="452454"/>
                  </a:lnTo>
                  <a:lnTo>
                    <a:pt x="26377" y="399238"/>
                  </a:lnTo>
                  <a:lnTo>
                    <a:pt x="3023" y="341748"/>
                  </a:lnTo>
                  <a:lnTo>
                    <a:pt x="0" y="311727"/>
                  </a:lnTo>
                  <a:close/>
                </a:path>
              </a:pathLst>
            </a:custGeom>
            <a:ln w="19050">
              <a:solidFill>
                <a:srgbClr val="000000"/>
              </a:solidFill>
            </a:ln>
          </p:spPr>
          <p:txBody>
            <a:bodyPr wrap="square" lIns="0" tIns="0" rIns="0" bIns="0" rtlCol="0"/>
            <a:lstStyle/>
            <a:p>
              <a:endParaRPr/>
            </a:p>
          </p:txBody>
        </p:sp>
      </p:grpSp>
      <p:sp>
        <p:nvSpPr>
          <p:cNvPr id="43" name="object 43"/>
          <p:cNvSpPr txBox="1"/>
          <p:nvPr/>
        </p:nvSpPr>
        <p:spPr>
          <a:xfrm>
            <a:off x="7009708" y="1397813"/>
            <a:ext cx="777240" cy="310854"/>
          </a:xfrm>
          <a:prstGeom prst="rect">
            <a:avLst/>
          </a:prstGeom>
        </p:spPr>
        <p:txBody>
          <a:bodyPr vert="horz" wrap="square" lIns="0" tIns="15240" rIns="0" bIns="0" rtlCol="0">
            <a:spAutoFit/>
          </a:bodyPr>
          <a:lstStyle/>
          <a:p>
            <a:pPr marL="15240">
              <a:spcBef>
                <a:spcPts val="120"/>
              </a:spcBef>
            </a:pPr>
            <a:r>
              <a:rPr sz="1920" spc="-12" dirty="0">
                <a:solidFill>
                  <a:srgbClr val="FFFFFF"/>
                </a:solidFill>
                <a:latin typeface="Arial"/>
                <a:cs typeface="Arial"/>
              </a:rPr>
              <a:t>master</a:t>
            </a:r>
            <a:endParaRPr sz="1920">
              <a:latin typeface="Arial"/>
              <a:cs typeface="Arial"/>
            </a:endParaRPr>
          </a:p>
        </p:txBody>
      </p:sp>
      <p:grpSp>
        <p:nvGrpSpPr>
          <p:cNvPr id="44" name="object 44"/>
          <p:cNvGrpSpPr/>
          <p:nvPr/>
        </p:nvGrpSpPr>
        <p:grpSpPr>
          <a:xfrm>
            <a:off x="4875580" y="2545688"/>
            <a:ext cx="1708404" cy="932688"/>
            <a:chOff x="2538983" y="2121407"/>
            <a:chExt cx="1423670" cy="777240"/>
          </a:xfrm>
        </p:grpSpPr>
        <p:pic>
          <p:nvPicPr>
            <p:cNvPr id="45" name="object 45"/>
            <p:cNvPicPr/>
            <p:nvPr/>
          </p:nvPicPr>
          <p:blipFill>
            <a:blip r:embed="rId14" cstate="print"/>
            <a:stretch>
              <a:fillRect/>
            </a:stretch>
          </p:blipFill>
          <p:spPr>
            <a:xfrm>
              <a:off x="2538983" y="2121407"/>
              <a:ext cx="1423416" cy="725424"/>
            </a:xfrm>
            <a:prstGeom prst="rect">
              <a:avLst/>
            </a:prstGeom>
          </p:spPr>
        </p:pic>
        <p:pic>
          <p:nvPicPr>
            <p:cNvPr id="46" name="object 46"/>
            <p:cNvPicPr/>
            <p:nvPr/>
          </p:nvPicPr>
          <p:blipFill>
            <a:blip r:embed="rId15" cstate="print"/>
            <a:stretch>
              <a:fillRect/>
            </a:stretch>
          </p:blipFill>
          <p:spPr>
            <a:xfrm>
              <a:off x="2782823" y="2136647"/>
              <a:ext cx="935736" cy="762000"/>
            </a:xfrm>
            <a:prstGeom prst="rect">
              <a:avLst/>
            </a:prstGeom>
          </p:spPr>
        </p:pic>
        <p:sp>
          <p:nvSpPr>
            <p:cNvPr id="47" name="object 47"/>
            <p:cNvSpPr/>
            <p:nvPr/>
          </p:nvSpPr>
          <p:spPr>
            <a:xfrm>
              <a:off x="2590799" y="2152073"/>
              <a:ext cx="1320800" cy="623570"/>
            </a:xfrm>
            <a:custGeom>
              <a:avLst/>
              <a:gdLst/>
              <a:ahLst/>
              <a:cxnLst/>
              <a:rect l="l" t="t" r="r" b="b"/>
              <a:pathLst>
                <a:path w="1320800" h="623569">
                  <a:moveTo>
                    <a:pt x="660400" y="0"/>
                  </a:moveTo>
                  <a:lnTo>
                    <a:pt x="596799" y="1427"/>
                  </a:lnTo>
                  <a:lnTo>
                    <a:pt x="534908" y="5620"/>
                  </a:lnTo>
                  <a:lnTo>
                    <a:pt x="475005" y="12451"/>
                  </a:lnTo>
                  <a:lnTo>
                    <a:pt x="417366" y="21786"/>
                  </a:lnTo>
                  <a:lnTo>
                    <a:pt x="362267" y="33497"/>
                  </a:lnTo>
                  <a:lnTo>
                    <a:pt x="309986" y="47453"/>
                  </a:lnTo>
                  <a:lnTo>
                    <a:pt x="260799" y="63522"/>
                  </a:lnTo>
                  <a:lnTo>
                    <a:pt x="214984" y="81574"/>
                  </a:lnTo>
                  <a:lnTo>
                    <a:pt x="172815" y="101478"/>
                  </a:lnTo>
                  <a:lnTo>
                    <a:pt x="134572" y="123105"/>
                  </a:lnTo>
                  <a:lnTo>
                    <a:pt x="100529" y="146322"/>
                  </a:lnTo>
                  <a:lnTo>
                    <a:pt x="70965" y="171000"/>
                  </a:lnTo>
                  <a:lnTo>
                    <a:pt x="26377" y="224216"/>
                  </a:lnTo>
                  <a:lnTo>
                    <a:pt x="3023" y="281706"/>
                  </a:lnTo>
                  <a:lnTo>
                    <a:pt x="0" y="311727"/>
                  </a:lnTo>
                  <a:lnTo>
                    <a:pt x="3023" y="341749"/>
                  </a:lnTo>
                  <a:lnTo>
                    <a:pt x="26377" y="399239"/>
                  </a:lnTo>
                  <a:lnTo>
                    <a:pt x="70965" y="452454"/>
                  </a:lnTo>
                  <a:lnTo>
                    <a:pt x="100529" y="477133"/>
                  </a:lnTo>
                  <a:lnTo>
                    <a:pt x="134572" y="500350"/>
                  </a:lnTo>
                  <a:lnTo>
                    <a:pt x="172815" y="521977"/>
                  </a:lnTo>
                  <a:lnTo>
                    <a:pt x="214984" y="541881"/>
                  </a:lnTo>
                  <a:lnTo>
                    <a:pt x="260799" y="559933"/>
                  </a:lnTo>
                  <a:lnTo>
                    <a:pt x="309986" y="576002"/>
                  </a:lnTo>
                  <a:lnTo>
                    <a:pt x="362267" y="589957"/>
                  </a:lnTo>
                  <a:lnTo>
                    <a:pt x="417366" y="601668"/>
                  </a:lnTo>
                  <a:lnTo>
                    <a:pt x="475005" y="611004"/>
                  </a:lnTo>
                  <a:lnTo>
                    <a:pt x="534908" y="617834"/>
                  </a:lnTo>
                  <a:lnTo>
                    <a:pt x="596799" y="622028"/>
                  </a:lnTo>
                  <a:lnTo>
                    <a:pt x="660400" y="623455"/>
                  </a:lnTo>
                  <a:lnTo>
                    <a:pt x="724000" y="622028"/>
                  </a:lnTo>
                  <a:lnTo>
                    <a:pt x="785891" y="617834"/>
                  </a:lnTo>
                  <a:lnTo>
                    <a:pt x="845794" y="611004"/>
                  </a:lnTo>
                  <a:lnTo>
                    <a:pt x="903433" y="601668"/>
                  </a:lnTo>
                  <a:lnTo>
                    <a:pt x="958532" y="589957"/>
                  </a:lnTo>
                  <a:lnTo>
                    <a:pt x="1010813" y="576002"/>
                  </a:lnTo>
                  <a:lnTo>
                    <a:pt x="1060000" y="559933"/>
                  </a:lnTo>
                  <a:lnTo>
                    <a:pt x="1105815" y="541881"/>
                  </a:lnTo>
                  <a:lnTo>
                    <a:pt x="1147984" y="521977"/>
                  </a:lnTo>
                  <a:lnTo>
                    <a:pt x="1186227" y="500350"/>
                  </a:lnTo>
                  <a:lnTo>
                    <a:pt x="1220270" y="477133"/>
                  </a:lnTo>
                  <a:lnTo>
                    <a:pt x="1249834" y="452454"/>
                  </a:lnTo>
                  <a:lnTo>
                    <a:pt x="1294422" y="399239"/>
                  </a:lnTo>
                  <a:lnTo>
                    <a:pt x="1317776" y="341749"/>
                  </a:lnTo>
                  <a:lnTo>
                    <a:pt x="1320800" y="311727"/>
                  </a:lnTo>
                  <a:lnTo>
                    <a:pt x="1317776" y="281706"/>
                  </a:lnTo>
                  <a:lnTo>
                    <a:pt x="1294422" y="224216"/>
                  </a:lnTo>
                  <a:lnTo>
                    <a:pt x="1249834" y="171000"/>
                  </a:lnTo>
                  <a:lnTo>
                    <a:pt x="1220270" y="146322"/>
                  </a:lnTo>
                  <a:lnTo>
                    <a:pt x="1186227" y="123105"/>
                  </a:lnTo>
                  <a:lnTo>
                    <a:pt x="1147984" y="101478"/>
                  </a:lnTo>
                  <a:lnTo>
                    <a:pt x="1105815" y="81574"/>
                  </a:lnTo>
                  <a:lnTo>
                    <a:pt x="1060000" y="63522"/>
                  </a:lnTo>
                  <a:lnTo>
                    <a:pt x="1010813" y="47453"/>
                  </a:lnTo>
                  <a:lnTo>
                    <a:pt x="958532" y="33497"/>
                  </a:lnTo>
                  <a:lnTo>
                    <a:pt x="903433" y="21786"/>
                  </a:lnTo>
                  <a:lnTo>
                    <a:pt x="845794" y="12451"/>
                  </a:lnTo>
                  <a:lnTo>
                    <a:pt x="785891" y="5620"/>
                  </a:lnTo>
                  <a:lnTo>
                    <a:pt x="724000" y="1427"/>
                  </a:lnTo>
                  <a:lnTo>
                    <a:pt x="660400" y="0"/>
                  </a:lnTo>
                  <a:close/>
                </a:path>
              </a:pathLst>
            </a:custGeom>
            <a:solidFill>
              <a:srgbClr val="E26155"/>
            </a:solidFill>
          </p:spPr>
          <p:txBody>
            <a:bodyPr wrap="square" lIns="0" tIns="0" rIns="0" bIns="0" rtlCol="0"/>
            <a:lstStyle/>
            <a:p>
              <a:endParaRPr/>
            </a:p>
          </p:txBody>
        </p:sp>
        <p:sp>
          <p:nvSpPr>
            <p:cNvPr id="48" name="object 48"/>
            <p:cNvSpPr/>
            <p:nvPr/>
          </p:nvSpPr>
          <p:spPr>
            <a:xfrm>
              <a:off x="2590799" y="2152073"/>
              <a:ext cx="1320800" cy="623570"/>
            </a:xfrm>
            <a:custGeom>
              <a:avLst/>
              <a:gdLst/>
              <a:ahLst/>
              <a:cxnLst/>
              <a:rect l="l" t="t" r="r" b="b"/>
              <a:pathLst>
                <a:path w="1320800" h="623569">
                  <a:moveTo>
                    <a:pt x="0" y="311727"/>
                  </a:moveTo>
                  <a:lnTo>
                    <a:pt x="11907" y="252492"/>
                  </a:lnTo>
                  <a:lnTo>
                    <a:pt x="46155" y="197008"/>
                  </a:lnTo>
                  <a:lnTo>
                    <a:pt x="100529" y="146322"/>
                  </a:lnTo>
                  <a:lnTo>
                    <a:pt x="134572" y="123104"/>
                  </a:lnTo>
                  <a:lnTo>
                    <a:pt x="172815" y="101478"/>
                  </a:lnTo>
                  <a:lnTo>
                    <a:pt x="214983" y="81573"/>
                  </a:lnTo>
                  <a:lnTo>
                    <a:pt x="260799" y="63521"/>
                  </a:lnTo>
                  <a:lnTo>
                    <a:pt x="309986" y="47452"/>
                  </a:lnTo>
                  <a:lnTo>
                    <a:pt x="362267" y="33497"/>
                  </a:lnTo>
                  <a:lnTo>
                    <a:pt x="417366" y="21786"/>
                  </a:lnTo>
                  <a:lnTo>
                    <a:pt x="475005" y="12451"/>
                  </a:lnTo>
                  <a:lnTo>
                    <a:pt x="534908" y="5620"/>
                  </a:lnTo>
                  <a:lnTo>
                    <a:pt x="596799" y="1427"/>
                  </a:lnTo>
                  <a:lnTo>
                    <a:pt x="660400" y="0"/>
                  </a:lnTo>
                  <a:lnTo>
                    <a:pt x="724000" y="1427"/>
                  </a:lnTo>
                  <a:lnTo>
                    <a:pt x="785891" y="5620"/>
                  </a:lnTo>
                  <a:lnTo>
                    <a:pt x="845794" y="12451"/>
                  </a:lnTo>
                  <a:lnTo>
                    <a:pt x="903433" y="21786"/>
                  </a:lnTo>
                  <a:lnTo>
                    <a:pt x="958532" y="33497"/>
                  </a:lnTo>
                  <a:lnTo>
                    <a:pt x="1010813" y="47452"/>
                  </a:lnTo>
                  <a:lnTo>
                    <a:pt x="1060000" y="63521"/>
                  </a:lnTo>
                  <a:lnTo>
                    <a:pt x="1105816" y="81573"/>
                  </a:lnTo>
                  <a:lnTo>
                    <a:pt x="1147984" y="101478"/>
                  </a:lnTo>
                  <a:lnTo>
                    <a:pt x="1186227" y="123104"/>
                  </a:lnTo>
                  <a:lnTo>
                    <a:pt x="1220270" y="146322"/>
                  </a:lnTo>
                  <a:lnTo>
                    <a:pt x="1249834" y="171000"/>
                  </a:lnTo>
                  <a:lnTo>
                    <a:pt x="1294422" y="224215"/>
                  </a:lnTo>
                  <a:lnTo>
                    <a:pt x="1317776" y="281706"/>
                  </a:lnTo>
                  <a:lnTo>
                    <a:pt x="1320800" y="311727"/>
                  </a:lnTo>
                  <a:lnTo>
                    <a:pt x="1317776" y="341748"/>
                  </a:lnTo>
                  <a:lnTo>
                    <a:pt x="1294422" y="399238"/>
                  </a:lnTo>
                  <a:lnTo>
                    <a:pt x="1249834" y="452454"/>
                  </a:lnTo>
                  <a:lnTo>
                    <a:pt x="1220270" y="477132"/>
                  </a:lnTo>
                  <a:lnTo>
                    <a:pt x="1186227" y="500350"/>
                  </a:lnTo>
                  <a:lnTo>
                    <a:pt x="1147984" y="521976"/>
                  </a:lnTo>
                  <a:lnTo>
                    <a:pt x="1105816" y="541880"/>
                  </a:lnTo>
                  <a:lnTo>
                    <a:pt x="1060000" y="559933"/>
                  </a:lnTo>
                  <a:lnTo>
                    <a:pt x="1010813" y="576002"/>
                  </a:lnTo>
                  <a:lnTo>
                    <a:pt x="958532" y="589957"/>
                  </a:lnTo>
                  <a:lnTo>
                    <a:pt x="903433" y="601668"/>
                  </a:lnTo>
                  <a:lnTo>
                    <a:pt x="845794" y="611003"/>
                  </a:lnTo>
                  <a:lnTo>
                    <a:pt x="785891" y="617834"/>
                  </a:lnTo>
                  <a:lnTo>
                    <a:pt x="724000" y="622028"/>
                  </a:lnTo>
                  <a:lnTo>
                    <a:pt x="660400" y="623455"/>
                  </a:lnTo>
                  <a:lnTo>
                    <a:pt x="596799" y="622028"/>
                  </a:lnTo>
                  <a:lnTo>
                    <a:pt x="534908" y="617834"/>
                  </a:lnTo>
                  <a:lnTo>
                    <a:pt x="475005" y="611003"/>
                  </a:lnTo>
                  <a:lnTo>
                    <a:pt x="417366" y="601668"/>
                  </a:lnTo>
                  <a:lnTo>
                    <a:pt x="362267" y="589957"/>
                  </a:lnTo>
                  <a:lnTo>
                    <a:pt x="309986" y="576002"/>
                  </a:lnTo>
                  <a:lnTo>
                    <a:pt x="260799" y="559933"/>
                  </a:lnTo>
                  <a:lnTo>
                    <a:pt x="214983" y="541880"/>
                  </a:lnTo>
                  <a:lnTo>
                    <a:pt x="172815" y="521976"/>
                  </a:lnTo>
                  <a:lnTo>
                    <a:pt x="134572" y="500350"/>
                  </a:lnTo>
                  <a:lnTo>
                    <a:pt x="100529" y="477132"/>
                  </a:lnTo>
                  <a:lnTo>
                    <a:pt x="70965" y="452454"/>
                  </a:lnTo>
                  <a:lnTo>
                    <a:pt x="26377" y="399238"/>
                  </a:lnTo>
                  <a:lnTo>
                    <a:pt x="3023" y="341748"/>
                  </a:lnTo>
                  <a:lnTo>
                    <a:pt x="0" y="311727"/>
                  </a:lnTo>
                  <a:close/>
                </a:path>
              </a:pathLst>
            </a:custGeom>
            <a:ln w="19050">
              <a:solidFill>
                <a:srgbClr val="000000"/>
              </a:solidFill>
            </a:ln>
          </p:spPr>
          <p:txBody>
            <a:bodyPr wrap="square" lIns="0" tIns="0" rIns="0" bIns="0" rtlCol="0"/>
            <a:lstStyle/>
            <a:p>
              <a:endParaRPr/>
            </a:p>
          </p:txBody>
        </p:sp>
      </p:grpSp>
      <p:sp>
        <p:nvSpPr>
          <p:cNvPr id="49" name="object 49"/>
          <p:cNvSpPr txBox="1"/>
          <p:nvPr/>
        </p:nvSpPr>
        <p:spPr>
          <a:xfrm>
            <a:off x="5349241" y="2648712"/>
            <a:ext cx="761238" cy="617605"/>
          </a:xfrm>
          <a:prstGeom prst="rect">
            <a:avLst/>
          </a:prstGeom>
        </p:spPr>
        <p:txBody>
          <a:bodyPr vert="horz" wrap="square" lIns="0" tIns="27432" rIns="0" bIns="0" rtlCol="0">
            <a:spAutoFit/>
          </a:bodyPr>
          <a:lstStyle/>
          <a:p>
            <a:pPr marL="15240" marR="6096" indent="128016">
              <a:lnSpc>
                <a:spcPts val="2280"/>
              </a:lnSpc>
              <a:spcBef>
                <a:spcPts val="216"/>
              </a:spcBef>
            </a:pPr>
            <a:r>
              <a:rPr sz="1920" spc="-30" dirty="0">
                <a:solidFill>
                  <a:srgbClr val="FFFFFF"/>
                </a:solidFill>
                <a:latin typeface="Arial"/>
                <a:cs typeface="Arial"/>
              </a:rPr>
              <a:t>Map </a:t>
            </a:r>
            <a:r>
              <a:rPr sz="1920" spc="-12" dirty="0">
                <a:solidFill>
                  <a:srgbClr val="FFFFFF"/>
                </a:solidFill>
                <a:latin typeface="Arial"/>
                <a:cs typeface="Arial"/>
              </a:rPr>
              <a:t>worker</a:t>
            </a:r>
            <a:endParaRPr sz="1920">
              <a:latin typeface="Arial"/>
              <a:cs typeface="Arial"/>
            </a:endParaRPr>
          </a:p>
        </p:txBody>
      </p:sp>
      <p:grpSp>
        <p:nvGrpSpPr>
          <p:cNvPr id="50" name="object 50"/>
          <p:cNvGrpSpPr/>
          <p:nvPr/>
        </p:nvGrpSpPr>
        <p:grpSpPr>
          <a:xfrm>
            <a:off x="4875580" y="4162348"/>
            <a:ext cx="1708404" cy="932688"/>
            <a:chOff x="2538983" y="3468623"/>
            <a:chExt cx="1423670" cy="777240"/>
          </a:xfrm>
        </p:grpSpPr>
        <p:pic>
          <p:nvPicPr>
            <p:cNvPr id="51" name="object 51"/>
            <p:cNvPicPr/>
            <p:nvPr/>
          </p:nvPicPr>
          <p:blipFill>
            <a:blip r:embed="rId16" cstate="print"/>
            <a:stretch>
              <a:fillRect/>
            </a:stretch>
          </p:blipFill>
          <p:spPr>
            <a:xfrm>
              <a:off x="2538983" y="3468623"/>
              <a:ext cx="1423416" cy="725424"/>
            </a:xfrm>
            <a:prstGeom prst="rect">
              <a:avLst/>
            </a:prstGeom>
          </p:spPr>
        </p:pic>
        <p:pic>
          <p:nvPicPr>
            <p:cNvPr id="52" name="object 52"/>
            <p:cNvPicPr/>
            <p:nvPr/>
          </p:nvPicPr>
          <p:blipFill>
            <a:blip r:embed="rId17" cstate="print"/>
            <a:stretch>
              <a:fillRect/>
            </a:stretch>
          </p:blipFill>
          <p:spPr>
            <a:xfrm>
              <a:off x="2782823" y="3486911"/>
              <a:ext cx="935736" cy="758951"/>
            </a:xfrm>
            <a:prstGeom prst="rect">
              <a:avLst/>
            </a:prstGeom>
          </p:spPr>
        </p:pic>
        <p:sp>
          <p:nvSpPr>
            <p:cNvPr id="53" name="object 53"/>
            <p:cNvSpPr/>
            <p:nvPr/>
          </p:nvSpPr>
          <p:spPr>
            <a:xfrm>
              <a:off x="2590799" y="3500582"/>
              <a:ext cx="1320800" cy="623570"/>
            </a:xfrm>
            <a:custGeom>
              <a:avLst/>
              <a:gdLst/>
              <a:ahLst/>
              <a:cxnLst/>
              <a:rect l="l" t="t" r="r" b="b"/>
              <a:pathLst>
                <a:path w="1320800" h="623570">
                  <a:moveTo>
                    <a:pt x="660400" y="0"/>
                  </a:moveTo>
                  <a:lnTo>
                    <a:pt x="596799" y="1426"/>
                  </a:lnTo>
                  <a:lnTo>
                    <a:pt x="534908" y="5620"/>
                  </a:lnTo>
                  <a:lnTo>
                    <a:pt x="475005" y="12451"/>
                  </a:lnTo>
                  <a:lnTo>
                    <a:pt x="417366" y="21786"/>
                  </a:lnTo>
                  <a:lnTo>
                    <a:pt x="362267" y="33497"/>
                  </a:lnTo>
                  <a:lnTo>
                    <a:pt x="309986" y="47452"/>
                  </a:lnTo>
                  <a:lnTo>
                    <a:pt x="260799" y="63521"/>
                  </a:lnTo>
                  <a:lnTo>
                    <a:pt x="214984" y="81573"/>
                  </a:lnTo>
                  <a:lnTo>
                    <a:pt x="172815" y="101477"/>
                  </a:lnTo>
                  <a:lnTo>
                    <a:pt x="134572" y="123104"/>
                  </a:lnTo>
                  <a:lnTo>
                    <a:pt x="100529" y="146321"/>
                  </a:lnTo>
                  <a:lnTo>
                    <a:pt x="70965" y="170999"/>
                  </a:lnTo>
                  <a:lnTo>
                    <a:pt x="26377" y="224215"/>
                  </a:lnTo>
                  <a:lnTo>
                    <a:pt x="3023" y="281705"/>
                  </a:lnTo>
                  <a:lnTo>
                    <a:pt x="0" y="311726"/>
                  </a:lnTo>
                  <a:lnTo>
                    <a:pt x="3023" y="341748"/>
                  </a:lnTo>
                  <a:lnTo>
                    <a:pt x="26377" y="399238"/>
                  </a:lnTo>
                  <a:lnTo>
                    <a:pt x="70965" y="452453"/>
                  </a:lnTo>
                  <a:lnTo>
                    <a:pt x="100529" y="477131"/>
                  </a:lnTo>
                  <a:lnTo>
                    <a:pt x="134572" y="500349"/>
                  </a:lnTo>
                  <a:lnTo>
                    <a:pt x="172815" y="521975"/>
                  </a:lnTo>
                  <a:lnTo>
                    <a:pt x="214984" y="541880"/>
                  </a:lnTo>
                  <a:lnTo>
                    <a:pt x="260799" y="559932"/>
                  </a:lnTo>
                  <a:lnTo>
                    <a:pt x="309986" y="576001"/>
                  </a:lnTo>
                  <a:lnTo>
                    <a:pt x="362267" y="589956"/>
                  </a:lnTo>
                  <a:lnTo>
                    <a:pt x="417366" y="601667"/>
                  </a:lnTo>
                  <a:lnTo>
                    <a:pt x="475005" y="611003"/>
                  </a:lnTo>
                  <a:lnTo>
                    <a:pt x="534908" y="617833"/>
                  </a:lnTo>
                  <a:lnTo>
                    <a:pt x="596799" y="622027"/>
                  </a:lnTo>
                  <a:lnTo>
                    <a:pt x="660400" y="623454"/>
                  </a:lnTo>
                  <a:lnTo>
                    <a:pt x="724000" y="622027"/>
                  </a:lnTo>
                  <a:lnTo>
                    <a:pt x="785891" y="617833"/>
                  </a:lnTo>
                  <a:lnTo>
                    <a:pt x="845794" y="611003"/>
                  </a:lnTo>
                  <a:lnTo>
                    <a:pt x="903433" y="601667"/>
                  </a:lnTo>
                  <a:lnTo>
                    <a:pt x="958532" y="589956"/>
                  </a:lnTo>
                  <a:lnTo>
                    <a:pt x="1010813" y="576001"/>
                  </a:lnTo>
                  <a:lnTo>
                    <a:pt x="1060000" y="559932"/>
                  </a:lnTo>
                  <a:lnTo>
                    <a:pt x="1105815" y="541880"/>
                  </a:lnTo>
                  <a:lnTo>
                    <a:pt x="1147984" y="521975"/>
                  </a:lnTo>
                  <a:lnTo>
                    <a:pt x="1186227" y="500349"/>
                  </a:lnTo>
                  <a:lnTo>
                    <a:pt x="1220270" y="477131"/>
                  </a:lnTo>
                  <a:lnTo>
                    <a:pt x="1249834" y="452453"/>
                  </a:lnTo>
                  <a:lnTo>
                    <a:pt x="1294422" y="399238"/>
                  </a:lnTo>
                  <a:lnTo>
                    <a:pt x="1317776" y="341748"/>
                  </a:lnTo>
                  <a:lnTo>
                    <a:pt x="1320800" y="311726"/>
                  </a:lnTo>
                  <a:lnTo>
                    <a:pt x="1317776" y="281705"/>
                  </a:lnTo>
                  <a:lnTo>
                    <a:pt x="1294422" y="224215"/>
                  </a:lnTo>
                  <a:lnTo>
                    <a:pt x="1249834" y="170999"/>
                  </a:lnTo>
                  <a:lnTo>
                    <a:pt x="1220270" y="146321"/>
                  </a:lnTo>
                  <a:lnTo>
                    <a:pt x="1186227" y="123104"/>
                  </a:lnTo>
                  <a:lnTo>
                    <a:pt x="1147984" y="101477"/>
                  </a:lnTo>
                  <a:lnTo>
                    <a:pt x="1105815" y="81573"/>
                  </a:lnTo>
                  <a:lnTo>
                    <a:pt x="1060000" y="63521"/>
                  </a:lnTo>
                  <a:lnTo>
                    <a:pt x="1010813" y="47452"/>
                  </a:lnTo>
                  <a:lnTo>
                    <a:pt x="958532" y="33497"/>
                  </a:lnTo>
                  <a:lnTo>
                    <a:pt x="903433" y="21786"/>
                  </a:lnTo>
                  <a:lnTo>
                    <a:pt x="845794" y="12451"/>
                  </a:lnTo>
                  <a:lnTo>
                    <a:pt x="785891" y="5620"/>
                  </a:lnTo>
                  <a:lnTo>
                    <a:pt x="724000" y="1426"/>
                  </a:lnTo>
                  <a:lnTo>
                    <a:pt x="660400" y="0"/>
                  </a:lnTo>
                  <a:close/>
                </a:path>
              </a:pathLst>
            </a:custGeom>
            <a:solidFill>
              <a:srgbClr val="E26155"/>
            </a:solidFill>
          </p:spPr>
          <p:txBody>
            <a:bodyPr wrap="square" lIns="0" tIns="0" rIns="0" bIns="0" rtlCol="0"/>
            <a:lstStyle/>
            <a:p>
              <a:endParaRPr/>
            </a:p>
          </p:txBody>
        </p:sp>
        <p:sp>
          <p:nvSpPr>
            <p:cNvPr id="54" name="object 54"/>
            <p:cNvSpPr/>
            <p:nvPr/>
          </p:nvSpPr>
          <p:spPr>
            <a:xfrm>
              <a:off x="2590799" y="3500582"/>
              <a:ext cx="1320800" cy="623570"/>
            </a:xfrm>
            <a:custGeom>
              <a:avLst/>
              <a:gdLst/>
              <a:ahLst/>
              <a:cxnLst/>
              <a:rect l="l" t="t" r="r" b="b"/>
              <a:pathLst>
                <a:path w="1320800" h="623570">
                  <a:moveTo>
                    <a:pt x="0" y="311727"/>
                  </a:moveTo>
                  <a:lnTo>
                    <a:pt x="11907" y="252492"/>
                  </a:lnTo>
                  <a:lnTo>
                    <a:pt x="46155" y="197008"/>
                  </a:lnTo>
                  <a:lnTo>
                    <a:pt x="100529" y="146322"/>
                  </a:lnTo>
                  <a:lnTo>
                    <a:pt x="134572" y="123104"/>
                  </a:lnTo>
                  <a:lnTo>
                    <a:pt x="172815" y="101478"/>
                  </a:lnTo>
                  <a:lnTo>
                    <a:pt x="214983" y="81573"/>
                  </a:lnTo>
                  <a:lnTo>
                    <a:pt x="260799" y="63521"/>
                  </a:lnTo>
                  <a:lnTo>
                    <a:pt x="309986" y="47452"/>
                  </a:lnTo>
                  <a:lnTo>
                    <a:pt x="362267" y="33497"/>
                  </a:lnTo>
                  <a:lnTo>
                    <a:pt x="417366" y="21786"/>
                  </a:lnTo>
                  <a:lnTo>
                    <a:pt x="475005" y="12451"/>
                  </a:lnTo>
                  <a:lnTo>
                    <a:pt x="534908" y="5620"/>
                  </a:lnTo>
                  <a:lnTo>
                    <a:pt x="596799" y="1427"/>
                  </a:lnTo>
                  <a:lnTo>
                    <a:pt x="660400" y="0"/>
                  </a:lnTo>
                  <a:lnTo>
                    <a:pt x="724000" y="1427"/>
                  </a:lnTo>
                  <a:lnTo>
                    <a:pt x="785891" y="5620"/>
                  </a:lnTo>
                  <a:lnTo>
                    <a:pt x="845794" y="12451"/>
                  </a:lnTo>
                  <a:lnTo>
                    <a:pt x="903433" y="21786"/>
                  </a:lnTo>
                  <a:lnTo>
                    <a:pt x="958532" y="33497"/>
                  </a:lnTo>
                  <a:lnTo>
                    <a:pt x="1010813" y="47452"/>
                  </a:lnTo>
                  <a:lnTo>
                    <a:pt x="1060000" y="63521"/>
                  </a:lnTo>
                  <a:lnTo>
                    <a:pt x="1105816" y="81573"/>
                  </a:lnTo>
                  <a:lnTo>
                    <a:pt x="1147984" y="101478"/>
                  </a:lnTo>
                  <a:lnTo>
                    <a:pt x="1186227" y="123104"/>
                  </a:lnTo>
                  <a:lnTo>
                    <a:pt x="1220270" y="146322"/>
                  </a:lnTo>
                  <a:lnTo>
                    <a:pt x="1249834" y="171000"/>
                  </a:lnTo>
                  <a:lnTo>
                    <a:pt x="1294422" y="224215"/>
                  </a:lnTo>
                  <a:lnTo>
                    <a:pt x="1317776" y="281706"/>
                  </a:lnTo>
                  <a:lnTo>
                    <a:pt x="1320800" y="311727"/>
                  </a:lnTo>
                  <a:lnTo>
                    <a:pt x="1317776" y="341748"/>
                  </a:lnTo>
                  <a:lnTo>
                    <a:pt x="1294422" y="399238"/>
                  </a:lnTo>
                  <a:lnTo>
                    <a:pt x="1249834" y="452454"/>
                  </a:lnTo>
                  <a:lnTo>
                    <a:pt x="1220270" y="477132"/>
                  </a:lnTo>
                  <a:lnTo>
                    <a:pt x="1186227" y="500350"/>
                  </a:lnTo>
                  <a:lnTo>
                    <a:pt x="1147984" y="521976"/>
                  </a:lnTo>
                  <a:lnTo>
                    <a:pt x="1105816" y="541880"/>
                  </a:lnTo>
                  <a:lnTo>
                    <a:pt x="1060000" y="559933"/>
                  </a:lnTo>
                  <a:lnTo>
                    <a:pt x="1010813" y="576002"/>
                  </a:lnTo>
                  <a:lnTo>
                    <a:pt x="958532" y="589957"/>
                  </a:lnTo>
                  <a:lnTo>
                    <a:pt x="903433" y="601668"/>
                  </a:lnTo>
                  <a:lnTo>
                    <a:pt x="845794" y="611003"/>
                  </a:lnTo>
                  <a:lnTo>
                    <a:pt x="785891" y="617834"/>
                  </a:lnTo>
                  <a:lnTo>
                    <a:pt x="724000" y="622028"/>
                  </a:lnTo>
                  <a:lnTo>
                    <a:pt x="660400" y="623455"/>
                  </a:lnTo>
                  <a:lnTo>
                    <a:pt x="596799" y="622028"/>
                  </a:lnTo>
                  <a:lnTo>
                    <a:pt x="534908" y="617834"/>
                  </a:lnTo>
                  <a:lnTo>
                    <a:pt x="475005" y="611003"/>
                  </a:lnTo>
                  <a:lnTo>
                    <a:pt x="417366" y="601668"/>
                  </a:lnTo>
                  <a:lnTo>
                    <a:pt x="362267" y="589957"/>
                  </a:lnTo>
                  <a:lnTo>
                    <a:pt x="309986" y="576002"/>
                  </a:lnTo>
                  <a:lnTo>
                    <a:pt x="260799" y="559933"/>
                  </a:lnTo>
                  <a:lnTo>
                    <a:pt x="214983" y="541880"/>
                  </a:lnTo>
                  <a:lnTo>
                    <a:pt x="172815" y="521976"/>
                  </a:lnTo>
                  <a:lnTo>
                    <a:pt x="134572" y="500350"/>
                  </a:lnTo>
                  <a:lnTo>
                    <a:pt x="100529" y="477132"/>
                  </a:lnTo>
                  <a:lnTo>
                    <a:pt x="70965" y="452454"/>
                  </a:lnTo>
                  <a:lnTo>
                    <a:pt x="26377" y="399238"/>
                  </a:lnTo>
                  <a:lnTo>
                    <a:pt x="3023" y="341748"/>
                  </a:lnTo>
                  <a:lnTo>
                    <a:pt x="0" y="311727"/>
                  </a:lnTo>
                  <a:close/>
                </a:path>
              </a:pathLst>
            </a:custGeom>
            <a:ln w="19050">
              <a:solidFill>
                <a:srgbClr val="000000"/>
              </a:solidFill>
            </a:ln>
          </p:spPr>
          <p:txBody>
            <a:bodyPr wrap="square" lIns="0" tIns="0" rIns="0" bIns="0" rtlCol="0"/>
            <a:lstStyle/>
            <a:p>
              <a:endParaRPr/>
            </a:p>
          </p:txBody>
        </p:sp>
      </p:grpSp>
      <p:sp>
        <p:nvSpPr>
          <p:cNvPr id="55" name="object 55"/>
          <p:cNvSpPr txBox="1"/>
          <p:nvPr/>
        </p:nvSpPr>
        <p:spPr>
          <a:xfrm>
            <a:off x="5349241" y="4265372"/>
            <a:ext cx="761238" cy="606320"/>
          </a:xfrm>
          <a:prstGeom prst="rect">
            <a:avLst/>
          </a:prstGeom>
        </p:spPr>
        <p:txBody>
          <a:bodyPr vert="horz" wrap="square" lIns="0" tIns="15240" rIns="0" bIns="0" rtlCol="0">
            <a:spAutoFit/>
          </a:bodyPr>
          <a:lstStyle/>
          <a:p>
            <a:pPr marL="15240" marR="6096" indent="128016">
              <a:spcBef>
                <a:spcPts val="120"/>
              </a:spcBef>
            </a:pPr>
            <a:r>
              <a:rPr sz="1920" spc="-30" dirty="0">
                <a:solidFill>
                  <a:srgbClr val="FFFFFF"/>
                </a:solidFill>
                <a:latin typeface="Arial"/>
                <a:cs typeface="Arial"/>
              </a:rPr>
              <a:t>Map </a:t>
            </a:r>
            <a:r>
              <a:rPr sz="1920" spc="-12" dirty="0">
                <a:solidFill>
                  <a:srgbClr val="FFFFFF"/>
                </a:solidFill>
                <a:latin typeface="Arial"/>
                <a:cs typeface="Arial"/>
              </a:rPr>
              <a:t>worker</a:t>
            </a:r>
            <a:endParaRPr sz="1920">
              <a:latin typeface="Arial"/>
              <a:cs typeface="Arial"/>
            </a:endParaRPr>
          </a:p>
        </p:txBody>
      </p:sp>
      <p:grpSp>
        <p:nvGrpSpPr>
          <p:cNvPr id="56" name="object 56"/>
          <p:cNvGrpSpPr/>
          <p:nvPr/>
        </p:nvGrpSpPr>
        <p:grpSpPr>
          <a:xfrm>
            <a:off x="3873399" y="2125066"/>
            <a:ext cx="2710434" cy="4514088"/>
            <a:chOff x="1703832" y="1770888"/>
            <a:chExt cx="2258695" cy="3761740"/>
          </a:xfrm>
        </p:grpSpPr>
        <p:pic>
          <p:nvPicPr>
            <p:cNvPr id="57" name="object 57"/>
            <p:cNvPicPr/>
            <p:nvPr/>
          </p:nvPicPr>
          <p:blipFill>
            <a:blip r:embed="rId18" cstate="print"/>
            <a:stretch>
              <a:fillRect/>
            </a:stretch>
          </p:blipFill>
          <p:spPr>
            <a:xfrm>
              <a:off x="1703832" y="1770888"/>
              <a:ext cx="1219200" cy="630936"/>
            </a:xfrm>
            <a:prstGeom prst="rect">
              <a:avLst/>
            </a:prstGeom>
          </p:spPr>
        </p:pic>
        <p:sp>
          <p:nvSpPr>
            <p:cNvPr id="58" name="object 58"/>
            <p:cNvSpPr/>
            <p:nvPr/>
          </p:nvSpPr>
          <p:spPr>
            <a:xfrm>
              <a:off x="1744244" y="1792588"/>
              <a:ext cx="1040130" cy="464820"/>
            </a:xfrm>
            <a:custGeom>
              <a:avLst/>
              <a:gdLst/>
              <a:ahLst/>
              <a:cxnLst/>
              <a:rect l="l" t="t" r="r" b="b"/>
              <a:pathLst>
                <a:path w="1040130" h="464819">
                  <a:moveTo>
                    <a:pt x="986490" y="438325"/>
                  </a:moveTo>
                  <a:lnTo>
                    <a:pt x="928698" y="445580"/>
                  </a:lnTo>
                  <a:lnTo>
                    <a:pt x="924999" y="450343"/>
                  </a:lnTo>
                  <a:lnTo>
                    <a:pt x="926310" y="460782"/>
                  </a:lnTo>
                  <a:lnTo>
                    <a:pt x="931071" y="464482"/>
                  </a:lnTo>
                  <a:lnTo>
                    <a:pt x="1029319" y="452149"/>
                  </a:lnTo>
                  <a:lnTo>
                    <a:pt x="1018896" y="452149"/>
                  </a:lnTo>
                  <a:lnTo>
                    <a:pt x="986490" y="438325"/>
                  </a:lnTo>
                  <a:close/>
                </a:path>
                <a:path w="1040130" h="464819">
                  <a:moveTo>
                    <a:pt x="1005247" y="435971"/>
                  </a:moveTo>
                  <a:lnTo>
                    <a:pt x="986490" y="438325"/>
                  </a:lnTo>
                  <a:lnTo>
                    <a:pt x="1018896" y="452149"/>
                  </a:lnTo>
                  <a:lnTo>
                    <a:pt x="1020208" y="449073"/>
                  </a:lnTo>
                  <a:lnTo>
                    <a:pt x="1014992" y="449073"/>
                  </a:lnTo>
                  <a:lnTo>
                    <a:pt x="1005247" y="435971"/>
                  </a:lnTo>
                  <a:close/>
                </a:path>
                <a:path w="1040130" h="464819">
                  <a:moveTo>
                    <a:pt x="968522" y="361822"/>
                  </a:moveTo>
                  <a:lnTo>
                    <a:pt x="960080" y="368101"/>
                  </a:lnTo>
                  <a:lnTo>
                    <a:pt x="959203" y="374069"/>
                  </a:lnTo>
                  <a:lnTo>
                    <a:pt x="993965" y="420803"/>
                  </a:lnTo>
                  <a:lnTo>
                    <a:pt x="1026370" y="434627"/>
                  </a:lnTo>
                  <a:lnTo>
                    <a:pt x="1018896" y="452149"/>
                  </a:lnTo>
                  <a:lnTo>
                    <a:pt x="1029319" y="452149"/>
                  </a:lnTo>
                  <a:lnTo>
                    <a:pt x="1040023" y="450805"/>
                  </a:lnTo>
                  <a:lnTo>
                    <a:pt x="974488" y="362699"/>
                  </a:lnTo>
                  <a:lnTo>
                    <a:pt x="968522" y="361822"/>
                  </a:lnTo>
                  <a:close/>
                </a:path>
                <a:path w="1040130" h="464819">
                  <a:moveTo>
                    <a:pt x="1021448" y="433937"/>
                  </a:moveTo>
                  <a:lnTo>
                    <a:pt x="1005247" y="435971"/>
                  </a:lnTo>
                  <a:lnTo>
                    <a:pt x="1014992" y="449073"/>
                  </a:lnTo>
                  <a:lnTo>
                    <a:pt x="1021448" y="433937"/>
                  </a:lnTo>
                  <a:close/>
                </a:path>
                <a:path w="1040130" h="464819">
                  <a:moveTo>
                    <a:pt x="1024754" y="433937"/>
                  </a:moveTo>
                  <a:lnTo>
                    <a:pt x="1021448" y="433937"/>
                  </a:lnTo>
                  <a:lnTo>
                    <a:pt x="1014992" y="449073"/>
                  </a:lnTo>
                  <a:lnTo>
                    <a:pt x="1020208" y="449073"/>
                  </a:lnTo>
                  <a:lnTo>
                    <a:pt x="1026370" y="434627"/>
                  </a:lnTo>
                  <a:lnTo>
                    <a:pt x="1024754" y="433937"/>
                  </a:lnTo>
                  <a:close/>
                </a:path>
                <a:path w="1040130" h="464819">
                  <a:moveTo>
                    <a:pt x="7473" y="0"/>
                  </a:moveTo>
                  <a:lnTo>
                    <a:pt x="0" y="17522"/>
                  </a:lnTo>
                  <a:lnTo>
                    <a:pt x="986490" y="438325"/>
                  </a:lnTo>
                  <a:lnTo>
                    <a:pt x="1005247" y="435971"/>
                  </a:lnTo>
                  <a:lnTo>
                    <a:pt x="993965" y="420803"/>
                  </a:lnTo>
                  <a:lnTo>
                    <a:pt x="7473" y="0"/>
                  </a:lnTo>
                  <a:close/>
                </a:path>
                <a:path w="1040130" h="464819">
                  <a:moveTo>
                    <a:pt x="993965" y="420803"/>
                  </a:moveTo>
                  <a:lnTo>
                    <a:pt x="1005247" y="435971"/>
                  </a:lnTo>
                  <a:lnTo>
                    <a:pt x="1021448" y="433937"/>
                  </a:lnTo>
                  <a:lnTo>
                    <a:pt x="1024754" y="433937"/>
                  </a:lnTo>
                  <a:lnTo>
                    <a:pt x="993965" y="420803"/>
                  </a:lnTo>
                  <a:close/>
                </a:path>
              </a:pathLst>
            </a:custGeom>
            <a:solidFill>
              <a:srgbClr val="000000"/>
            </a:solidFill>
          </p:spPr>
          <p:txBody>
            <a:bodyPr wrap="square" lIns="0" tIns="0" rIns="0" bIns="0" rtlCol="0"/>
            <a:lstStyle/>
            <a:p>
              <a:endParaRPr/>
            </a:p>
          </p:txBody>
        </p:sp>
        <p:pic>
          <p:nvPicPr>
            <p:cNvPr id="59" name="object 59"/>
            <p:cNvPicPr/>
            <p:nvPr/>
          </p:nvPicPr>
          <p:blipFill>
            <a:blip r:embed="rId19" cstate="print"/>
            <a:stretch>
              <a:fillRect/>
            </a:stretch>
          </p:blipFill>
          <p:spPr>
            <a:xfrm>
              <a:off x="1706880" y="2346960"/>
              <a:ext cx="1021080" cy="274320"/>
            </a:xfrm>
            <a:prstGeom prst="rect">
              <a:avLst/>
            </a:prstGeom>
          </p:spPr>
        </p:pic>
        <p:sp>
          <p:nvSpPr>
            <p:cNvPr id="60" name="object 60"/>
            <p:cNvSpPr/>
            <p:nvPr/>
          </p:nvSpPr>
          <p:spPr>
            <a:xfrm>
              <a:off x="1747901" y="2409283"/>
              <a:ext cx="843280" cy="111125"/>
            </a:xfrm>
            <a:custGeom>
              <a:avLst/>
              <a:gdLst/>
              <a:ahLst/>
              <a:cxnLst/>
              <a:rect l="l" t="t" r="r" b="b"/>
              <a:pathLst>
                <a:path w="843280" h="111125">
                  <a:moveTo>
                    <a:pt x="826572" y="45153"/>
                  </a:moveTo>
                  <a:lnTo>
                    <a:pt x="823960" y="45153"/>
                  </a:lnTo>
                  <a:lnTo>
                    <a:pt x="824123" y="64203"/>
                  </a:lnTo>
                  <a:lnTo>
                    <a:pt x="788889" y="64503"/>
                  </a:lnTo>
                  <a:lnTo>
                    <a:pt x="738831" y="94279"/>
                  </a:lnTo>
                  <a:lnTo>
                    <a:pt x="737346" y="100124"/>
                  </a:lnTo>
                  <a:lnTo>
                    <a:pt x="742725" y="109166"/>
                  </a:lnTo>
                  <a:lnTo>
                    <a:pt x="748569" y="110652"/>
                  </a:lnTo>
                  <a:lnTo>
                    <a:pt x="842943" y="54517"/>
                  </a:lnTo>
                  <a:lnTo>
                    <a:pt x="826572" y="45153"/>
                  </a:lnTo>
                  <a:close/>
                </a:path>
                <a:path w="843280" h="111125">
                  <a:moveTo>
                    <a:pt x="788727" y="45453"/>
                  </a:moveTo>
                  <a:lnTo>
                    <a:pt x="0" y="52176"/>
                  </a:lnTo>
                  <a:lnTo>
                    <a:pt x="162" y="71226"/>
                  </a:lnTo>
                  <a:lnTo>
                    <a:pt x="788889" y="64503"/>
                  </a:lnTo>
                  <a:lnTo>
                    <a:pt x="805137" y="54839"/>
                  </a:lnTo>
                  <a:lnTo>
                    <a:pt x="788727" y="45453"/>
                  </a:lnTo>
                  <a:close/>
                </a:path>
                <a:path w="843280" h="111125">
                  <a:moveTo>
                    <a:pt x="805137" y="54839"/>
                  </a:moveTo>
                  <a:lnTo>
                    <a:pt x="788889" y="64503"/>
                  </a:lnTo>
                  <a:lnTo>
                    <a:pt x="824123" y="64203"/>
                  </a:lnTo>
                  <a:lnTo>
                    <a:pt x="824112" y="62946"/>
                  </a:lnTo>
                  <a:lnTo>
                    <a:pt x="819311" y="62946"/>
                  </a:lnTo>
                  <a:lnTo>
                    <a:pt x="805137" y="54839"/>
                  </a:lnTo>
                  <a:close/>
                </a:path>
                <a:path w="843280" h="111125">
                  <a:moveTo>
                    <a:pt x="819170" y="46492"/>
                  </a:moveTo>
                  <a:lnTo>
                    <a:pt x="805137" y="54839"/>
                  </a:lnTo>
                  <a:lnTo>
                    <a:pt x="819311" y="62946"/>
                  </a:lnTo>
                  <a:lnTo>
                    <a:pt x="819170" y="46492"/>
                  </a:lnTo>
                  <a:close/>
                </a:path>
                <a:path w="843280" h="111125">
                  <a:moveTo>
                    <a:pt x="823972" y="46492"/>
                  </a:moveTo>
                  <a:lnTo>
                    <a:pt x="819170" y="46492"/>
                  </a:lnTo>
                  <a:lnTo>
                    <a:pt x="819311" y="62946"/>
                  </a:lnTo>
                  <a:lnTo>
                    <a:pt x="824112" y="62946"/>
                  </a:lnTo>
                  <a:lnTo>
                    <a:pt x="823972" y="46492"/>
                  </a:lnTo>
                  <a:close/>
                </a:path>
                <a:path w="843280" h="111125">
                  <a:moveTo>
                    <a:pt x="823960" y="45153"/>
                  </a:moveTo>
                  <a:lnTo>
                    <a:pt x="788727" y="45453"/>
                  </a:lnTo>
                  <a:lnTo>
                    <a:pt x="805137" y="54839"/>
                  </a:lnTo>
                  <a:lnTo>
                    <a:pt x="819170" y="46492"/>
                  </a:lnTo>
                  <a:lnTo>
                    <a:pt x="823972" y="46492"/>
                  </a:lnTo>
                  <a:lnTo>
                    <a:pt x="823960" y="45153"/>
                  </a:lnTo>
                  <a:close/>
                </a:path>
                <a:path w="843280" h="111125">
                  <a:moveTo>
                    <a:pt x="747627" y="0"/>
                  </a:moveTo>
                  <a:lnTo>
                    <a:pt x="741808" y="1583"/>
                  </a:lnTo>
                  <a:lnTo>
                    <a:pt x="736584" y="10717"/>
                  </a:lnTo>
                  <a:lnTo>
                    <a:pt x="738168" y="16536"/>
                  </a:lnTo>
                  <a:lnTo>
                    <a:pt x="788727" y="45453"/>
                  </a:lnTo>
                  <a:lnTo>
                    <a:pt x="826572" y="45153"/>
                  </a:lnTo>
                  <a:lnTo>
                    <a:pt x="747627" y="0"/>
                  </a:lnTo>
                  <a:close/>
                </a:path>
              </a:pathLst>
            </a:custGeom>
            <a:solidFill>
              <a:srgbClr val="000000"/>
            </a:solidFill>
          </p:spPr>
          <p:txBody>
            <a:bodyPr wrap="square" lIns="0" tIns="0" rIns="0" bIns="0" rtlCol="0"/>
            <a:lstStyle/>
            <a:p>
              <a:endParaRPr/>
            </a:p>
          </p:txBody>
        </p:sp>
        <p:pic>
          <p:nvPicPr>
            <p:cNvPr id="61" name="object 61"/>
            <p:cNvPicPr/>
            <p:nvPr/>
          </p:nvPicPr>
          <p:blipFill>
            <a:blip r:embed="rId20" cstate="print"/>
            <a:stretch>
              <a:fillRect/>
            </a:stretch>
          </p:blipFill>
          <p:spPr>
            <a:xfrm>
              <a:off x="1703832" y="3096768"/>
              <a:ext cx="1219200" cy="652272"/>
            </a:xfrm>
            <a:prstGeom prst="rect">
              <a:avLst/>
            </a:prstGeom>
          </p:spPr>
        </p:pic>
        <p:sp>
          <p:nvSpPr>
            <p:cNvPr id="62" name="object 62"/>
            <p:cNvSpPr/>
            <p:nvPr/>
          </p:nvSpPr>
          <p:spPr>
            <a:xfrm>
              <a:off x="1744079" y="3117820"/>
              <a:ext cx="1040765" cy="485775"/>
            </a:xfrm>
            <a:custGeom>
              <a:avLst/>
              <a:gdLst/>
              <a:ahLst/>
              <a:cxnLst/>
              <a:rect l="l" t="t" r="r" b="b"/>
              <a:pathLst>
                <a:path w="1040764" h="485775">
                  <a:moveTo>
                    <a:pt x="986900" y="460592"/>
                  </a:moveTo>
                  <a:lnTo>
                    <a:pt x="928982" y="466754"/>
                  </a:lnTo>
                  <a:lnTo>
                    <a:pt x="925193" y="471445"/>
                  </a:lnTo>
                  <a:lnTo>
                    <a:pt x="926306" y="481907"/>
                  </a:lnTo>
                  <a:lnTo>
                    <a:pt x="930997" y="485696"/>
                  </a:lnTo>
                  <a:lnTo>
                    <a:pt x="1031303" y="475026"/>
                  </a:lnTo>
                  <a:lnTo>
                    <a:pt x="1019040" y="475026"/>
                  </a:lnTo>
                  <a:lnTo>
                    <a:pt x="986900" y="460592"/>
                  </a:lnTo>
                  <a:close/>
                </a:path>
                <a:path w="1040764" h="485775">
                  <a:moveTo>
                    <a:pt x="1005698" y="458593"/>
                  </a:moveTo>
                  <a:lnTo>
                    <a:pt x="986900" y="460592"/>
                  </a:lnTo>
                  <a:lnTo>
                    <a:pt x="1019040" y="475026"/>
                  </a:lnTo>
                  <a:lnTo>
                    <a:pt x="1020454" y="471877"/>
                  </a:lnTo>
                  <a:lnTo>
                    <a:pt x="1015194" y="471877"/>
                  </a:lnTo>
                  <a:lnTo>
                    <a:pt x="1005698" y="458593"/>
                  </a:lnTo>
                  <a:close/>
                </a:path>
                <a:path w="1040764" h="485775">
                  <a:moveTo>
                    <a:pt x="970381" y="383763"/>
                  </a:moveTo>
                  <a:lnTo>
                    <a:pt x="961823" y="389882"/>
                  </a:lnTo>
                  <a:lnTo>
                    <a:pt x="960833" y="395831"/>
                  </a:lnTo>
                  <a:lnTo>
                    <a:pt x="994705" y="443214"/>
                  </a:lnTo>
                  <a:lnTo>
                    <a:pt x="1026844" y="457648"/>
                  </a:lnTo>
                  <a:lnTo>
                    <a:pt x="1019040" y="475026"/>
                  </a:lnTo>
                  <a:lnTo>
                    <a:pt x="1031303" y="475026"/>
                  </a:lnTo>
                  <a:lnTo>
                    <a:pt x="1040187" y="474082"/>
                  </a:lnTo>
                  <a:lnTo>
                    <a:pt x="976331" y="384752"/>
                  </a:lnTo>
                  <a:lnTo>
                    <a:pt x="970381" y="383763"/>
                  </a:lnTo>
                  <a:close/>
                </a:path>
                <a:path w="1040764" h="485775">
                  <a:moveTo>
                    <a:pt x="1021935" y="456865"/>
                  </a:moveTo>
                  <a:lnTo>
                    <a:pt x="1005698" y="458593"/>
                  </a:lnTo>
                  <a:lnTo>
                    <a:pt x="1015194" y="471877"/>
                  </a:lnTo>
                  <a:lnTo>
                    <a:pt x="1021935" y="456865"/>
                  </a:lnTo>
                  <a:close/>
                </a:path>
                <a:path w="1040764" h="485775">
                  <a:moveTo>
                    <a:pt x="1025102" y="456865"/>
                  </a:moveTo>
                  <a:lnTo>
                    <a:pt x="1021935" y="456865"/>
                  </a:lnTo>
                  <a:lnTo>
                    <a:pt x="1015194" y="471877"/>
                  </a:lnTo>
                  <a:lnTo>
                    <a:pt x="1020454" y="471877"/>
                  </a:lnTo>
                  <a:lnTo>
                    <a:pt x="1026844" y="457648"/>
                  </a:lnTo>
                  <a:lnTo>
                    <a:pt x="1025102" y="456865"/>
                  </a:lnTo>
                  <a:close/>
                </a:path>
                <a:path w="1040764" h="485775">
                  <a:moveTo>
                    <a:pt x="7804" y="0"/>
                  </a:moveTo>
                  <a:lnTo>
                    <a:pt x="0" y="17378"/>
                  </a:lnTo>
                  <a:lnTo>
                    <a:pt x="986900" y="460592"/>
                  </a:lnTo>
                  <a:lnTo>
                    <a:pt x="1005698" y="458593"/>
                  </a:lnTo>
                  <a:lnTo>
                    <a:pt x="994705" y="443214"/>
                  </a:lnTo>
                  <a:lnTo>
                    <a:pt x="7804" y="0"/>
                  </a:lnTo>
                  <a:close/>
                </a:path>
                <a:path w="1040764" h="485775">
                  <a:moveTo>
                    <a:pt x="994705" y="443214"/>
                  </a:moveTo>
                  <a:lnTo>
                    <a:pt x="1005698" y="458593"/>
                  </a:lnTo>
                  <a:lnTo>
                    <a:pt x="1021935" y="456865"/>
                  </a:lnTo>
                  <a:lnTo>
                    <a:pt x="1025102" y="456865"/>
                  </a:lnTo>
                  <a:lnTo>
                    <a:pt x="994705" y="443214"/>
                  </a:lnTo>
                  <a:close/>
                </a:path>
              </a:pathLst>
            </a:custGeom>
            <a:solidFill>
              <a:srgbClr val="000000"/>
            </a:solidFill>
          </p:spPr>
          <p:txBody>
            <a:bodyPr wrap="square" lIns="0" tIns="0" rIns="0" bIns="0" rtlCol="0"/>
            <a:lstStyle/>
            <a:p>
              <a:endParaRPr/>
            </a:p>
          </p:txBody>
        </p:sp>
        <p:pic>
          <p:nvPicPr>
            <p:cNvPr id="63" name="object 63"/>
            <p:cNvPicPr/>
            <p:nvPr/>
          </p:nvPicPr>
          <p:blipFill>
            <a:blip r:embed="rId21" cstate="print"/>
            <a:stretch>
              <a:fillRect/>
            </a:stretch>
          </p:blipFill>
          <p:spPr>
            <a:xfrm>
              <a:off x="2538984" y="4754880"/>
              <a:ext cx="1423416" cy="725423"/>
            </a:xfrm>
            <a:prstGeom prst="rect">
              <a:avLst/>
            </a:prstGeom>
          </p:spPr>
        </p:pic>
        <p:pic>
          <p:nvPicPr>
            <p:cNvPr id="64" name="object 64"/>
            <p:cNvPicPr/>
            <p:nvPr/>
          </p:nvPicPr>
          <p:blipFill>
            <a:blip r:embed="rId17" cstate="print"/>
            <a:stretch>
              <a:fillRect/>
            </a:stretch>
          </p:blipFill>
          <p:spPr>
            <a:xfrm>
              <a:off x="2782824" y="4773167"/>
              <a:ext cx="935736" cy="758951"/>
            </a:xfrm>
            <a:prstGeom prst="rect">
              <a:avLst/>
            </a:prstGeom>
          </p:spPr>
        </p:pic>
        <p:sp>
          <p:nvSpPr>
            <p:cNvPr id="65" name="object 65"/>
            <p:cNvSpPr/>
            <p:nvPr/>
          </p:nvSpPr>
          <p:spPr>
            <a:xfrm>
              <a:off x="2590800" y="4786744"/>
              <a:ext cx="1320800" cy="623570"/>
            </a:xfrm>
            <a:custGeom>
              <a:avLst/>
              <a:gdLst/>
              <a:ahLst/>
              <a:cxnLst/>
              <a:rect l="l" t="t" r="r" b="b"/>
              <a:pathLst>
                <a:path w="1320800" h="623570">
                  <a:moveTo>
                    <a:pt x="660400" y="0"/>
                  </a:moveTo>
                  <a:lnTo>
                    <a:pt x="596799" y="1427"/>
                  </a:lnTo>
                  <a:lnTo>
                    <a:pt x="534908" y="5620"/>
                  </a:lnTo>
                  <a:lnTo>
                    <a:pt x="475005" y="12451"/>
                  </a:lnTo>
                  <a:lnTo>
                    <a:pt x="417366" y="21786"/>
                  </a:lnTo>
                  <a:lnTo>
                    <a:pt x="362267" y="33497"/>
                  </a:lnTo>
                  <a:lnTo>
                    <a:pt x="309986" y="47453"/>
                  </a:lnTo>
                  <a:lnTo>
                    <a:pt x="260799" y="63521"/>
                  </a:lnTo>
                  <a:lnTo>
                    <a:pt x="214984" y="81573"/>
                  </a:lnTo>
                  <a:lnTo>
                    <a:pt x="172815" y="101478"/>
                  </a:lnTo>
                  <a:lnTo>
                    <a:pt x="134572" y="123104"/>
                  </a:lnTo>
                  <a:lnTo>
                    <a:pt x="100529" y="146322"/>
                  </a:lnTo>
                  <a:lnTo>
                    <a:pt x="70965" y="171000"/>
                  </a:lnTo>
                  <a:lnTo>
                    <a:pt x="26377" y="224215"/>
                  </a:lnTo>
                  <a:lnTo>
                    <a:pt x="3023" y="281705"/>
                  </a:lnTo>
                  <a:lnTo>
                    <a:pt x="0" y="311726"/>
                  </a:lnTo>
                  <a:lnTo>
                    <a:pt x="3023" y="341748"/>
                  </a:lnTo>
                  <a:lnTo>
                    <a:pt x="26377" y="399238"/>
                  </a:lnTo>
                  <a:lnTo>
                    <a:pt x="70965" y="452453"/>
                  </a:lnTo>
                  <a:lnTo>
                    <a:pt x="100529" y="477131"/>
                  </a:lnTo>
                  <a:lnTo>
                    <a:pt x="134572" y="500349"/>
                  </a:lnTo>
                  <a:lnTo>
                    <a:pt x="172815" y="521975"/>
                  </a:lnTo>
                  <a:lnTo>
                    <a:pt x="214984" y="541880"/>
                  </a:lnTo>
                  <a:lnTo>
                    <a:pt x="260799" y="559932"/>
                  </a:lnTo>
                  <a:lnTo>
                    <a:pt x="309986" y="576001"/>
                  </a:lnTo>
                  <a:lnTo>
                    <a:pt x="362267" y="589956"/>
                  </a:lnTo>
                  <a:lnTo>
                    <a:pt x="417366" y="601667"/>
                  </a:lnTo>
                  <a:lnTo>
                    <a:pt x="475005" y="611003"/>
                  </a:lnTo>
                  <a:lnTo>
                    <a:pt x="534908" y="617833"/>
                  </a:lnTo>
                  <a:lnTo>
                    <a:pt x="596799" y="622027"/>
                  </a:lnTo>
                  <a:lnTo>
                    <a:pt x="660400" y="623454"/>
                  </a:lnTo>
                  <a:lnTo>
                    <a:pt x="724000" y="622027"/>
                  </a:lnTo>
                  <a:lnTo>
                    <a:pt x="785891" y="617833"/>
                  </a:lnTo>
                  <a:lnTo>
                    <a:pt x="845794" y="611003"/>
                  </a:lnTo>
                  <a:lnTo>
                    <a:pt x="903433" y="601667"/>
                  </a:lnTo>
                  <a:lnTo>
                    <a:pt x="958532" y="589956"/>
                  </a:lnTo>
                  <a:lnTo>
                    <a:pt x="1010813" y="576001"/>
                  </a:lnTo>
                  <a:lnTo>
                    <a:pt x="1060000" y="559932"/>
                  </a:lnTo>
                  <a:lnTo>
                    <a:pt x="1105815" y="541880"/>
                  </a:lnTo>
                  <a:lnTo>
                    <a:pt x="1147984" y="521975"/>
                  </a:lnTo>
                  <a:lnTo>
                    <a:pt x="1186227" y="500349"/>
                  </a:lnTo>
                  <a:lnTo>
                    <a:pt x="1220270" y="477131"/>
                  </a:lnTo>
                  <a:lnTo>
                    <a:pt x="1249834" y="452453"/>
                  </a:lnTo>
                  <a:lnTo>
                    <a:pt x="1294422" y="399238"/>
                  </a:lnTo>
                  <a:lnTo>
                    <a:pt x="1317776" y="341748"/>
                  </a:lnTo>
                  <a:lnTo>
                    <a:pt x="1320800" y="311726"/>
                  </a:lnTo>
                  <a:lnTo>
                    <a:pt x="1317776" y="281705"/>
                  </a:lnTo>
                  <a:lnTo>
                    <a:pt x="1294422" y="224215"/>
                  </a:lnTo>
                  <a:lnTo>
                    <a:pt x="1249834" y="171000"/>
                  </a:lnTo>
                  <a:lnTo>
                    <a:pt x="1220270" y="146322"/>
                  </a:lnTo>
                  <a:lnTo>
                    <a:pt x="1186227" y="123104"/>
                  </a:lnTo>
                  <a:lnTo>
                    <a:pt x="1147984" y="101478"/>
                  </a:lnTo>
                  <a:lnTo>
                    <a:pt x="1105815" y="81573"/>
                  </a:lnTo>
                  <a:lnTo>
                    <a:pt x="1060000" y="63521"/>
                  </a:lnTo>
                  <a:lnTo>
                    <a:pt x="1010813" y="47453"/>
                  </a:lnTo>
                  <a:lnTo>
                    <a:pt x="958532" y="33497"/>
                  </a:lnTo>
                  <a:lnTo>
                    <a:pt x="903433" y="21786"/>
                  </a:lnTo>
                  <a:lnTo>
                    <a:pt x="845794" y="12451"/>
                  </a:lnTo>
                  <a:lnTo>
                    <a:pt x="785891" y="5620"/>
                  </a:lnTo>
                  <a:lnTo>
                    <a:pt x="724000" y="1427"/>
                  </a:lnTo>
                  <a:lnTo>
                    <a:pt x="660400" y="0"/>
                  </a:lnTo>
                  <a:close/>
                </a:path>
              </a:pathLst>
            </a:custGeom>
            <a:solidFill>
              <a:srgbClr val="E26155"/>
            </a:solidFill>
          </p:spPr>
          <p:txBody>
            <a:bodyPr wrap="square" lIns="0" tIns="0" rIns="0" bIns="0" rtlCol="0"/>
            <a:lstStyle/>
            <a:p>
              <a:endParaRPr/>
            </a:p>
          </p:txBody>
        </p:sp>
        <p:sp>
          <p:nvSpPr>
            <p:cNvPr id="66" name="object 66"/>
            <p:cNvSpPr/>
            <p:nvPr/>
          </p:nvSpPr>
          <p:spPr>
            <a:xfrm>
              <a:off x="2590800" y="4786744"/>
              <a:ext cx="1320800" cy="623570"/>
            </a:xfrm>
            <a:custGeom>
              <a:avLst/>
              <a:gdLst/>
              <a:ahLst/>
              <a:cxnLst/>
              <a:rect l="l" t="t" r="r" b="b"/>
              <a:pathLst>
                <a:path w="1320800" h="623570">
                  <a:moveTo>
                    <a:pt x="0" y="311727"/>
                  </a:moveTo>
                  <a:lnTo>
                    <a:pt x="11907" y="252492"/>
                  </a:lnTo>
                  <a:lnTo>
                    <a:pt x="46155" y="197008"/>
                  </a:lnTo>
                  <a:lnTo>
                    <a:pt x="100529" y="146322"/>
                  </a:lnTo>
                  <a:lnTo>
                    <a:pt x="134572" y="123104"/>
                  </a:lnTo>
                  <a:lnTo>
                    <a:pt x="172815" y="101478"/>
                  </a:lnTo>
                  <a:lnTo>
                    <a:pt x="214983" y="81573"/>
                  </a:lnTo>
                  <a:lnTo>
                    <a:pt x="260799" y="63521"/>
                  </a:lnTo>
                  <a:lnTo>
                    <a:pt x="309986" y="47452"/>
                  </a:lnTo>
                  <a:lnTo>
                    <a:pt x="362267" y="33497"/>
                  </a:lnTo>
                  <a:lnTo>
                    <a:pt x="417366" y="21786"/>
                  </a:lnTo>
                  <a:lnTo>
                    <a:pt x="475005" y="12451"/>
                  </a:lnTo>
                  <a:lnTo>
                    <a:pt x="534908" y="5620"/>
                  </a:lnTo>
                  <a:lnTo>
                    <a:pt x="596799" y="1427"/>
                  </a:lnTo>
                  <a:lnTo>
                    <a:pt x="660400" y="0"/>
                  </a:lnTo>
                  <a:lnTo>
                    <a:pt x="724000" y="1427"/>
                  </a:lnTo>
                  <a:lnTo>
                    <a:pt x="785891" y="5620"/>
                  </a:lnTo>
                  <a:lnTo>
                    <a:pt x="845794" y="12451"/>
                  </a:lnTo>
                  <a:lnTo>
                    <a:pt x="903433" y="21786"/>
                  </a:lnTo>
                  <a:lnTo>
                    <a:pt x="958532" y="33497"/>
                  </a:lnTo>
                  <a:lnTo>
                    <a:pt x="1010813" y="47452"/>
                  </a:lnTo>
                  <a:lnTo>
                    <a:pt x="1060000" y="63521"/>
                  </a:lnTo>
                  <a:lnTo>
                    <a:pt x="1105816" y="81573"/>
                  </a:lnTo>
                  <a:lnTo>
                    <a:pt x="1147984" y="101478"/>
                  </a:lnTo>
                  <a:lnTo>
                    <a:pt x="1186227" y="123104"/>
                  </a:lnTo>
                  <a:lnTo>
                    <a:pt x="1220270" y="146322"/>
                  </a:lnTo>
                  <a:lnTo>
                    <a:pt x="1249834" y="171000"/>
                  </a:lnTo>
                  <a:lnTo>
                    <a:pt x="1294422" y="224215"/>
                  </a:lnTo>
                  <a:lnTo>
                    <a:pt x="1317776" y="281706"/>
                  </a:lnTo>
                  <a:lnTo>
                    <a:pt x="1320800" y="311727"/>
                  </a:lnTo>
                  <a:lnTo>
                    <a:pt x="1317776" y="341748"/>
                  </a:lnTo>
                  <a:lnTo>
                    <a:pt x="1294422" y="399238"/>
                  </a:lnTo>
                  <a:lnTo>
                    <a:pt x="1249834" y="452454"/>
                  </a:lnTo>
                  <a:lnTo>
                    <a:pt x="1220270" y="477132"/>
                  </a:lnTo>
                  <a:lnTo>
                    <a:pt x="1186227" y="500350"/>
                  </a:lnTo>
                  <a:lnTo>
                    <a:pt x="1147984" y="521976"/>
                  </a:lnTo>
                  <a:lnTo>
                    <a:pt x="1105816" y="541880"/>
                  </a:lnTo>
                  <a:lnTo>
                    <a:pt x="1060000" y="559933"/>
                  </a:lnTo>
                  <a:lnTo>
                    <a:pt x="1010813" y="576002"/>
                  </a:lnTo>
                  <a:lnTo>
                    <a:pt x="958532" y="589957"/>
                  </a:lnTo>
                  <a:lnTo>
                    <a:pt x="903433" y="601668"/>
                  </a:lnTo>
                  <a:lnTo>
                    <a:pt x="845794" y="611003"/>
                  </a:lnTo>
                  <a:lnTo>
                    <a:pt x="785891" y="617834"/>
                  </a:lnTo>
                  <a:lnTo>
                    <a:pt x="724000" y="622028"/>
                  </a:lnTo>
                  <a:lnTo>
                    <a:pt x="660400" y="623455"/>
                  </a:lnTo>
                  <a:lnTo>
                    <a:pt x="596799" y="622028"/>
                  </a:lnTo>
                  <a:lnTo>
                    <a:pt x="534908" y="617834"/>
                  </a:lnTo>
                  <a:lnTo>
                    <a:pt x="475005" y="611003"/>
                  </a:lnTo>
                  <a:lnTo>
                    <a:pt x="417366" y="601668"/>
                  </a:lnTo>
                  <a:lnTo>
                    <a:pt x="362267" y="589957"/>
                  </a:lnTo>
                  <a:lnTo>
                    <a:pt x="309986" y="576002"/>
                  </a:lnTo>
                  <a:lnTo>
                    <a:pt x="260799" y="559933"/>
                  </a:lnTo>
                  <a:lnTo>
                    <a:pt x="214983" y="541880"/>
                  </a:lnTo>
                  <a:lnTo>
                    <a:pt x="172815" y="521976"/>
                  </a:lnTo>
                  <a:lnTo>
                    <a:pt x="134572" y="500350"/>
                  </a:lnTo>
                  <a:lnTo>
                    <a:pt x="100529" y="477132"/>
                  </a:lnTo>
                  <a:lnTo>
                    <a:pt x="70965" y="452454"/>
                  </a:lnTo>
                  <a:lnTo>
                    <a:pt x="26377" y="399238"/>
                  </a:lnTo>
                  <a:lnTo>
                    <a:pt x="3023" y="341748"/>
                  </a:lnTo>
                  <a:lnTo>
                    <a:pt x="0" y="311727"/>
                  </a:lnTo>
                  <a:close/>
                </a:path>
              </a:pathLst>
            </a:custGeom>
            <a:ln w="19050">
              <a:solidFill>
                <a:srgbClr val="000000"/>
              </a:solidFill>
            </a:ln>
          </p:spPr>
          <p:txBody>
            <a:bodyPr wrap="square" lIns="0" tIns="0" rIns="0" bIns="0" rtlCol="0"/>
            <a:lstStyle/>
            <a:p>
              <a:endParaRPr/>
            </a:p>
          </p:txBody>
        </p:sp>
      </p:grpSp>
      <p:sp>
        <p:nvSpPr>
          <p:cNvPr id="67" name="object 67"/>
          <p:cNvSpPr txBox="1"/>
          <p:nvPr/>
        </p:nvSpPr>
        <p:spPr>
          <a:xfrm>
            <a:off x="5349241" y="5808879"/>
            <a:ext cx="761238" cy="606320"/>
          </a:xfrm>
          <a:prstGeom prst="rect">
            <a:avLst/>
          </a:prstGeom>
        </p:spPr>
        <p:txBody>
          <a:bodyPr vert="horz" wrap="square" lIns="0" tIns="15240" rIns="0" bIns="0" rtlCol="0">
            <a:spAutoFit/>
          </a:bodyPr>
          <a:lstStyle/>
          <a:p>
            <a:pPr marL="15240" marR="6096" indent="128016">
              <a:spcBef>
                <a:spcPts val="120"/>
              </a:spcBef>
            </a:pPr>
            <a:r>
              <a:rPr sz="1920" spc="-30" dirty="0">
                <a:solidFill>
                  <a:srgbClr val="FFFFFF"/>
                </a:solidFill>
                <a:latin typeface="Arial"/>
                <a:cs typeface="Arial"/>
              </a:rPr>
              <a:t>Map </a:t>
            </a:r>
            <a:r>
              <a:rPr sz="1920" spc="-12" dirty="0">
                <a:solidFill>
                  <a:srgbClr val="FFFFFF"/>
                </a:solidFill>
                <a:latin typeface="Arial"/>
                <a:cs typeface="Arial"/>
              </a:rPr>
              <a:t>worker</a:t>
            </a:r>
            <a:endParaRPr sz="1920">
              <a:latin typeface="Arial"/>
              <a:cs typeface="Arial"/>
            </a:endParaRPr>
          </a:p>
        </p:txBody>
      </p:sp>
      <p:grpSp>
        <p:nvGrpSpPr>
          <p:cNvPr id="68" name="object 68"/>
          <p:cNvGrpSpPr/>
          <p:nvPr/>
        </p:nvGrpSpPr>
        <p:grpSpPr>
          <a:xfrm>
            <a:off x="3869740" y="2516428"/>
            <a:ext cx="6499860" cy="4089654"/>
            <a:chOff x="1700783" y="2097023"/>
            <a:chExt cx="5416550" cy="3408045"/>
          </a:xfrm>
        </p:grpSpPr>
        <p:pic>
          <p:nvPicPr>
            <p:cNvPr id="69" name="object 69"/>
            <p:cNvPicPr/>
            <p:nvPr/>
          </p:nvPicPr>
          <p:blipFill>
            <a:blip r:embed="rId22" cstate="print"/>
            <a:stretch>
              <a:fillRect/>
            </a:stretch>
          </p:blipFill>
          <p:spPr>
            <a:xfrm>
              <a:off x="1700783" y="3916679"/>
              <a:ext cx="1222247" cy="1277112"/>
            </a:xfrm>
            <a:prstGeom prst="rect">
              <a:avLst/>
            </a:prstGeom>
          </p:spPr>
        </p:pic>
        <p:sp>
          <p:nvSpPr>
            <p:cNvPr id="70" name="object 70"/>
            <p:cNvSpPr/>
            <p:nvPr/>
          </p:nvSpPr>
          <p:spPr>
            <a:xfrm>
              <a:off x="1741068" y="4032702"/>
              <a:ext cx="1043305" cy="1100455"/>
            </a:xfrm>
            <a:custGeom>
              <a:avLst/>
              <a:gdLst/>
              <a:ahLst/>
              <a:cxnLst/>
              <a:rect l="l" t="t" r="r" b="b"/>
              <a:pathLst>
                <a:path w="1043305" h="1100454">
                  <a:moveTo>
                    <a:pt x="1017182" y="27441"/>
                  </a:moveTo>
                  <a:lnTo>
                    <a:pt x="999035" y="32742"/>
                  </a:lnTo>
                  <a:lnTo>
                    <a:pt x="0" y="1086926"/>
                  </a:lnTo>
                  <a:lnTo>
                    <a:pt x="13827" y="1100030"/>
                  </a:lnTo>
                  <a:lnTo>
                    <a:pt x="1012864" y="45845"/>
                  </a:lnTo>
                  <a:lnTo>
                    <a:pt x="1017182" y="27441"/>
                  </a:lnTo>
                  <a:close/>
                </a:path>
                <a:path w="1043305" h="1100454">
                  <a:moveTo>
                    <a:pt x="1041507" y="7169"/>
                  </a:moveTo>
                  <a:lnTo>
                    <a:pt x="1023270" y="7169"/>
                  </a:lnTo>
                  <a:lnTo>
                    <a:pt x="1037098" y="20273"/>
                  </a:lnTo>
                  <a:lnTo>
                    <a:pt x="1012864" y="45845"/>
                  </a:lnTo>
                  <a:lnTo>
                    <a:pt x="999558" y="102551"/>
                  </a:lnTo>
                  <a:lnTo>
                    <a:pt x="1002736" y="107676"/>
                  </a:lnTo>
                  <a:lnTo>
                    <a:pt x="1012979" y="110079"/>
                  </a:lnTo>
                  <a:lnTo>
                    <a:pt x="1018105" y="106902"/>
                  </a:lnTo>
                  <a:lnTo>
                    <a:pt x="1041507" y="7169"/>
                  </a:lnTo>
                  <a:close/>
                </a:path>
                <a:path w="1043305" h="1100454">
                  <a:moveTo>
                    <a:pt x="1043189" y="0"/>
                  </a:moveTo>
                  <a:lnTo>
                    <a:pt x="937787" y="30786"/>
                  </a:lnTo>
                  <a:lnTo>
                    <a:pt x="934888" y="36074"/>
                  </a:lnTo>
                  <a:lnTo>
                    <a:pt x="937839" y="46173"/>
                  </a:lnTo>
                  <a:lnTo>
                    <a:pt x="943127" y="49071"/>
                  </a:lnTo>
                  <a:lnTo>
                    <a:pt x="999035" y="32742"/>
                  </a:lnTo>
                  <a:lnTo>
                    <a:pt x="1023270" y="7169"/>
                  </a:lnTo>
                  <a:lnTo>
                    <a:pt x="1041507" y="7169"/>
                  </a:lnTo>
                  <a:lnTo>
                    <a:pt x="1043189" y="0"/>
                  </a:lnTo>
                  <a:close/>
                </a:path>
                <a:path w="1043305" h="1100454">
                  <a:moveTo>
                    <a:pt x="1027887" y="11544"/>
                  </a:moveTo>
                  <a:lnTo>
                    <a:pt x="1020912" y="11544"/>
                  </a:lnTo>
                  <a:lnTo>
                    <a:pt x="1032856" y="22863"/>
                  </a:lnTo>
                  <a:lnTo>
                    <a:pt x="1017182" y="27441"/>
                  </a:lnTo>
                  <a:lnTo>
                    <a:pt x="1012864" y="45845"/>
                  </a:lnTo>
                  <a:lnTo>
                    <a:pt x="1037098" y="20273"/>
                  </a:lnTo>
                  <a:lnTo>
                    <a:pt x="1027887" y="11544"/>
                  </a:lnTo>
                  <a:close/>
                </a:path>
                <a:path w="1043305" h="1100454">
                  <a:moveTo>
                    <a:pt x="1023270" y="7169"/>
                  </a:moveTo>
                  <a:lnTo>
                    <a:pt x="999035" y="32742"/>
                  </a:lnTo>
                  <a:lnTo>
                    <a:pt x="1017182" y="27441"/>
                  </a:lnTo>
                  <a:lnTo>
                    <a:pt x="1020912" y="11544"/>
                  </a:lnTo>
                  <a:lnTo>
                    <a:pt x="1027887" y="11544"/>
                  </a:lnTo>
                  <a:lnTo>
                    <a:pt x="1023270" y="7169"/>
                  </a:lnTo>
                  <a:close/>
                </a:path>
                <a:path w="1043305" h="1100454">
                  <a:moveTo>
                    <a:pt x="1020912" y="11544"/>
                  </a:moveTo>
                  <a:lnTo>
                    <a:pt x="1017182" y="27441"/>
                  </a:lnTo>
                  <a:lnTo>
                    <a:pt x="1032856" y="22863"/>
                  </a:lnTo>
                  <a:lnTo>
                    <a:pt x="1020912" y="11544"/>
                  </a:lnTo>
                  <a:close/>
                </a:path>
              </a:pathLst>
            </a:custGeom>
            <a:solidFill>
              <a:srgbClr val="000000"/>
            </a:solidFill>
          </p:spPr>
          <p:txBody>
            <a:bodyPr wrap="square" lIns="0" tIns="0" rIns="0" bIns="0" rtlCol="0"/>
            <a:lstStyle/>
            <a:p>
              <a:endParaRPr/>
            </a:p>
          </p:txBody>
        </p:sp>
        <p:pic>
          <p:nvPicPr>
            <p:cNvPr id="71" name="object 71"/>
            <p:cNvPicPr/>
            <p:nvPr/>
          </p:nvPicPr>
          <p:blipFill>
            <a:blip r:embed="rId23" cstate="print"/>
            <a:stretch>
              <a:fillRect/>
            </a:stretch>
          </p:blipFill>
          <p:spPr>
            <a:xfrm>
              <a:off x="1700783" y="3758183"/>
              <a:ext cx="1222247" cy="1277112"/>
            </a:xfrm>
            <a:prstGeom prst="rect">
              <a:avLst/>
            </a:prstGeom>
          </p:spPr>
        </p:pic>
        <p:sp>
          <p:nvSpPr>
            <p:cNvPr id="72" name="object 72"/>
            <p:cNvSpPr/>
            <p:nvPr/>
          </p:nvSpPr>
          <p:spPr>
            <a:xfrm>
              <a:off x="1741074" y="3780349"/>
              <a:ext cx="1043305" cy="1097915"/>
            </a:xfrm>
            <a:custGeom>
              <a:avLst/>
              <a:gdLst/>
              <a:ahLst/>
              <a:cxnLst/>
              <a:rect l="l" t="t" r="r" b="b"/>
              <a:pathLst>
                <a:path w="1043305" h="1097914">
                  <a:moveTo>
                    <a:pt x="943070" y="1048763"/>
                  </a:moveTo>
                  <a:lnTo>
                    <a:pt x="937783" y="1051666"/>
                  </a:lnTo>
                  <a:lnTo>
                    <a:pt x="934844" y="1061768"/>
                  </a:lnTo>
                  <a:lnTo>
                    <a:pt x="937747" y="1067055"/>
                  </a:lnTo>
                  <a:lnTo>
                    <a:pt x="1043183" y="1097729"/>
                  </a:lnTo>
                  <a:lnTo>
                    <a:pt x="1041495" y="1090570"/>
                  </a:lnTo>
                  <a:lnTo>
                    <a:pt x="1023247" y="1090570"/>
                  </a:lnTo>
                  <a:lnTo>
                    <a:pt x="998995" y="1065033"/>
                  </a:lnTo>
                  <a:lnTo>
                    <a:pt x="943070" y="1048763"/>
                  </a:lnTo>
                  <a:close/>
                </a:path>
                <a:path w="1043305" h="1097914">
                  <a:moveTo>
                    <a:pt x="998995" y="1065033"/>
                  </a:moveTo>
                  <a:lnTo>
                    <a:pt x="1023247" y="1090570"/>
                  </a:lnTo>
                  <a:lnTo>
                    <a:pt x="1027841" y="1086208"/>
                  </a:lnTo>
                  <a:lnTo>
                    <a:pt x="1020894" y="1086208"/>
                  </a:lnTo>
                  <a:lnTo>
                    <a:pt x="1017147" y="1070314"/>
                  </a:lnTo>
                  <a:lnTo>
                    <a:pt x="998995" y="1065033"/>
                  </a:lnTo>
                  <a:close/>
                </a:path>
                <a:path w="1043305" h="1097914">
                  <a:moveTo>
                    <a:pt x="1012856" y="987681"/>
                  </a:moveTo>
                  <a:lnTo>
                    <a:pt x="1002616" y="990095"/>
                  </a:lnTo>
                  <a:lnTo>
                    <a:pt x="999444" y="995224"/>
                  </a:lnTo>
                  <a:lnTo>
                    <a:pt x="1012809" y="1051916"/>
                  </a:lnTo>
                  <a:lnTo>
                    <a:pt x="1037061" y="1077452"/>
                  </a:lnTo>
                  <a:lnTo>
                    <a:pt x="1023247" y="1090570"/>
                  </a:lnTo>
                  <a:lnTo>
                    <a:pt x="1041495" y="1090570"/>
                  </a:lnTo>
                  <a:lnTo>
                    <a:pt x="1017986" y="990852"/>
                  </a:lnTo>
                  <a:lnTo>
                    <a:pt x="1012856" y="987681"/>
                  </a:lnTo>
                  <a:close/>
                </a:path>
                <a:path w="1043305" h="1097914">
                  <a:moveTo>
                    <a:pt x="1017147" y="1070314"/>
                  </a:moveTo>
                  <a:lnTo>
                    <a:pt x="1020894" y="1086208"/>
                  </a:lnTo>
                  <a:lnTo>
                    <a:pt x="1032826" y="1074875"/>
                  </a:lnTo>
                  <a:lnTo>
                    <a:pt x="1017147" y="1070314"/>
                  </a:lnTo>
                  <a:close/>
                </a:path>
                <a:path w="1043305" h="1097914">
                  <a:moveTo>
                    <a:pt x="1012809" y="1051916"/>
                  </a:moveTo>
                  <a:lnTo>
                    <a:pt x="1017147" y="1070314"/>
                  </a:lnTo>
                  <a:lnTo>
                    <a:pt x="1032826" y="1074875"/>
                  </a:lnTo>
                  <a:lnTo>
                    <a:pt x="1020894" y="1086208"/>
                  </a:lnTo>
                  <a:lnTo>
                    <a:pt x="1027841" y="1086208"/>
                  </a:lnTo>
                  <a:lnTo>
                    <a:pt x="1037061" y="1077452"/>
                  </a:lnTo>
                  <a:lnTo>
                    <a:pt x="1012809" y="1051916"/>
                  </a:lnTo>
                  <a:close/>
                </a:path>
                <a:path w="1043305" h="1097914">
                  <a:moveTo>
                    <a:pt x="13813" y="0"/>
                  </a:moveTo>
                  <a:lnTo>
                    <a:pt x="0" y="13119"/>
                  </a:lnTo>
                  <a:lnTo>
                    <a:pt x="998995" y="1065033"/>
                  </a:lnTo>
                  <a:lnTo>
                    <a:pt x="1017147" y="1070314"/>
                  </a:lnTo>
                  <a:lnTo>
                    <a:pt x="1012809" y="1051916"/>
                  </a:lnTo>
                  <a:lnTo>
                    <a:pt x="13813" y="0"/>
                  </a:lnTo>
                  <a:close/>
                </a:path>
              </a:pathLst>
            </a:custGeom>
            <a:solidFill>
              <a:srgbClr val="000000"/>
            </a:solidFill>
          </p:spPr>
          <p:txBody>
            <a:bodyPr wrap="square" lIns="0" tIns="0" rIns="0" bIns="0" rtlCol="0"/>
            <a:lstStyle/>
            <a:p>
              <a:endParaRPr/>
            </a:p>
          </p:txBody>
        </p:sp>
        <p:pic>
          <p:nvPicPr>
            <p:cNvPr id="73" name="object 73"/>
            <p:cNvPicPr/>
            <p:nvPr/>
          </p:nvPicPr>
          <p:blipFill>
            <a:blip r:embed="rId24" cstate="print"/>
            <a:stretch>
              <a:fillRect/>
            </a:stretch>
          </p:blipFill>
          <p:spPr>
            <a:xfrm>
              <a:off x="4248911" y="2097023"/>
              <a:ext cx="768096" cy="771143"/>
            </a:xfrm>
            <a:prstGeom prst="rect">
              <a:avLst/>
            </a:prstGeom>
          </p:spPr>
        </p:pic>
        <p:sp>
          <p:nvSpPr>
            <p:cNvPr id="74" name="object 74"/>
            <p:cNvSpPr/>
            <p:nvPr/>
          </p:nvSpPr>
          <p:spPr>
            <a:xfrm>
              <a:off x="4299525" y="2128982"/>
              <a:ext cx="665480" cy="669925"/>
            </a:xfrm>
            <a:custGeom>
              <a:avLst/>
              <a:gdLst/>
              <a:ahLst/>
              <a:cxnLst/>
              <a:rect l="l" t="t" r="r" b="b"/>
              <a:pathLst>
                <a:path w="665479" h="669925">
                  <a:moveTo>
                    <a:pt x="665020" y="0"/>
                  </a:moveTo>
                  <a:lnTo>
                    <a:pt x="0" y="0"/>
                  </a:lnTo>
                  <a:lnTo>
                    <a:pt x="0" y="669635"/>
                  </a:lnTo>
                  <a:lnTo>
                    <a:pt x="665020" y="669635"/>
                  </a:lnTo>
                  <a:lnTo>
                    <a:pt x="665020" y="0"/>
                  </a:lnTo>
                  <a:close/>
                </a:path>
              </a:pathLst>
            </a:custGeom>
            <a:solidFill>
              <a:srgbClr val="C1E5BB"/>
            </a:solidFill>
          </p:spPr>
          <p:txBody>
            <a:bodyPr wrap="square" lIns="0" tIns="0" rIns="0" bIns="0" rtlCol="0"/>
            <a:lstStyle/>
            <a:p>
              <a:endParaRPr/>
            </a:p>
          </p:txBody>
        </p:sp>
        <p:sp>
          <p:nvSpPr>
            <p:cNvPr id="75" name="object 75"/>
            <p:cNvSpPr/>
            <p:nvPr/>
          </p:nvSpPr>
          <p:spPr>
            <a:xfrm>
              <a:off x="4299525" y="2128983"/>
              <a:ext cx="665480" cy="669925"/>
            </a:xfrm>
            <a:custGeom>
              <a:avLst/>
              <a:gdLst/>
              <a:ahLst/>
              <a:cxnLst/>
              <a:rect l="l" t="t" r="r" b="b"/>
              <a:pathLst>
                <a:path w="665479" h="669925">
                  <a:moveTo>
                    <a:pt x="0" y="0"/>
                  </a:moveTo>
                  <a:lnTo>
                    <a:pt x="665020" y="0"/>
                  </a:lnTo>
                  <a:lnTo>
                    <a:pt x="665020" y="669636"/>
                  </a:lnTo>
                  <a:lnTo>
                    <a:pt x="0" y="669636"/>
                  </a:lnTo>
                  <a:lnTo>
                    <a:pt x="0" y="0"/>
                  </a:lnTo>
                  <a:close/>
                </a:path>
              </a:pathLst>
            </a:custGeom>
            <a:ln w="19050">
              <a:solidFill>
                <a:srgbClr val="000000"/>
              </a:solidFill>
            </a:ln>
          </p:spPr>
          <p:txBody>
            <a:bodyPr wrap="square" lIns="0" tIns="0" rIns="0" bIns="0" rtlCol="0"/>
            <a:lstStyle/>
            <a:p>
              <a:endParaRPr/>
            </a:p>
          </p:txBody>
        </p:sp>
        <p:pic>
          <p:nvPicPr>
            <p:cNvPr id="76" name="object 76"/>
            <p:cNvPicPr/>
            <p:nvPr/>
          </p:nvPicPr>
          <p:blipFill>
            <a:blip r:embed="rId25" cstate="print"/>
            <a:stretch>
              <a:fillRect/>
            </a:stretch>
          </p:blipFill>
          <p:spPr>
            <a:xfrm>
              <a:off x="4248911" y="3447287"/>
              <a:ext cx="768096" cy="771144"/>
            </a:xfrm>
            <a:prstGeom prst="rect">
              <a:avLst/>
            </a:prstGeom>
          </p:spPr>
        </p:pic>
        <p:sp>
          <p:nvSpPr>
            <p:cNvPr id="77" name="object 77"/>
            <p:cNvSpPr/>
            <p:nvPr/>
          </p:nvSpPr>
          <p:spPr>
            <a:xfrm>
              <a:off x="4299525" y="3477490"/>
              <a:ext cx="665480" cy="669925"/>
            </a:xfrm>
            <a:custGeom>
              <a:avLst/>
              <a:gdLst/>
              <a:ahLst/>
              <a:cxnLst/>
              <a:rect l="l" t="t" r="r" b="b"/>
              <a:pathLst>
                <a:path w="665479" h="669925">
                  <a:moveTo>
                    <a:pt x="665020" y="0"/>
                  </a:moveTo>
                  <a:lnTo>
                    <a:pt x="0" y="0"/>
                  </a:lnTo>
                  <a:lnTo>
                    <a:pt x="0" y="669635"/>
                  </a:lnTo>
                  <a:lnTo>
                    <a:pt x="665020" y="669635"/>
                  </a:lnTo>
                  <a:lnTo>
                    <a:pt x="665020" y="0"/>
                  </a:lnTo>
                  <a:close/>
                </a:path>
              </a:pathLst>
            </a:custGeom>
            <a:solidFill>
              <a:srgbClr val="C1E5BB"/>
            </a:solidFill>
          </p:spPr>
          <p:txBody>
            <a:bodyPr wrap="square" lIns="0" tIns="0" rIns="0" bIns="0" rtlCol="0"/>
            <a:lstStyle/>
            <a:p>
              <a:endParaRPr/>
            </a:p>
          </p:txBody>
        </p:sp>
        <p:sp>
          <p:nvSpPr>
            <p:cNvPr id="78" name="object 78"/>
            <p:cNvSpPr/>
            <p:nvPr/>
          </p:nvSpPr>
          <p:spPr>
            <a:xfrm>
              <a:off x="4299525" y="3477491"/>
              <a:ext cx="665480" cy="669925"/>
            </a:xfrm>
            <a:custGeom>
              <a:avLst/>
              <a:gdLst/>
              <a:ahLst/>
              <a:cxnLst/>
              <a:rect l="l" t="t" r="r" b="b"/>
              <a:pathLst>
                <a:path w="665479" h="669925">
                  <a:moveTo>
                    <a:pt x="0" y="0"/>
                  </a:moveTo>
                  <a:lnTo>
                    <a:pt x="665020" y="0"/>
                  </a:lnTo>
                  <a:lnTo>
                    <a:pt x="665020" y="669636"/>
                  </a:lnTo>
                  <a:lnTo>
                    <a:pt x="0" y="669636"/>
                  </a:lnTo>
                  <a:lnTo>
                    <a:pt x="0" y="0"/>
                  </a:lnTo>
                  <a:close/>
                </a:path>
              </a:pathLst>
            </a:custGeom>
            <a:ln w="19050">
              <a:solidFill>
                <a:srgbClr val="000000"/>
              </a:solidFill>
            </a:ln>
          </p:spPr>
          <p:txBody>
            <a:bodyPr wrap="square" lIns="0" tIns="0" rIns="0" bIns="0" rtlCol="0"/>
            <a:lstStyle/>
            <a:p>
              <a:endParaRPr/>
            </a:p>
          </p:txBody>
        </p:sp>
        <p:pic>
          <p:nvPicPr>
            <p:cNvPr id="79" name="object 79"/>
            <p:cNvPicPr/>
            <p:nvPr/>
          </p:nvPicPr>
          <p:blipFill>
            <a:blip r:embed="rId26" cstate="print"/>
            <a:stretch>
              <a:fillRect/>
            </a:stretch>
          </p:blipFill>
          <p:spPr>
            <a:xfrm>
              <a:off x="4248911" y="4733544"/>
              <a:ext cx="768096" cy="771144"/>
            </a:xfrm>
            <a:prstGeom prst="rect">
              <a:avLst/>
            </a:prstGeom>
          </p:spPr>
        </p:pic>
        <p:sp>
          <p:nvSpPr>
            <p:cNvPr id="80" name="object 80"/>
            <p:cNvSpPr/>
            <p:nvPr/>
          </p:nvSpPr>
          <p:spPr>
            <a:xfrm>
              <a:off x="4299525" y="4763652"/>
              <a:ext cx="665480" cy="669925"/>
            </a:xfrm>
            <a:custGeom>
              <a:avLst/>
              <a:gdLst/>
              <a:ahLst/>
              <a:cxnLst/>
              <a:rect l="l" t="t" r="r" b="b"/>
              <a:pathLst>
                <a:path w="665479" h="669925">
                  <a:moveTo>
                    <a:pt x="665020" y="0"/>
                  </a:moveTo>
                  <a:lnTo>
                    <a:pt x="0" y="0"/>
                  </a:lnTo>
                  <a:lnTo>
                    <a:pt x="0" y="669635"/>
                  </a:lnTo>
                  <a:lnTo>
                    <a:pt x="665020" y="669635"/>
                  </a:lnTo>
                  <a:lnTo>
                    <a:pt x="665020" y="0"/>
                  </a:lnTo>
                  <a:close/>
                </a:path>
              </a:pathLst>
            </a:custGeom>
            <a:solidFill>
              <a:srgbClr val="C1E5BB"/>
            </a:solidFill>
          </p:spPr>
          <p:txBody>
            <a:bodyPr wrap="square" lIns="0" tIns="0" rIns="0" bIns="0" rtlCol="0"/>
            <a:lstStyle/>
            <a:p>
              <a:endParaRPr/>
            </a:p>
          </p:txBody>
        </p:sp>
        <p:sp>
          <p:nvSpPr>
            <p:cNvPr id="81" name="object 81"/>
            <p:cNvSpPr/>
            <p:nvPr/>
          </p:nvSpPr>
          <p:spPr>
            <a:xfrm>
              <a:off x="4299525" y="4763653"/>
              <a:ext cx="665480" cy="669925"/>
            </a:xfrm>
            <a:custGeom>
              <a:avLst/>
              <a:gdLst/>
              <a:ahLst/>
              <a:cxnLst/>
              <a:rect l="l" t="t" r="r" b="b"/>
              <a:pathLst>
                <a:path w="665479" h="669925">
                  <a:moveTo>
                    <a:pt x="0" y="0"/>
                  </a:moveTo>
                  <a:lnTo>
                    <a:pt x="665020" y="0"/>
                  </a:lnTo>
                  <a:lnTo>
                    <a:pt x="665020" y="669636"/>
                  </a:lnTo>
                  <a:lnTo>
                    <a:pt x="0" y="669636"/>
                  </a:lnTo>
                  <a:lnTo>
                    <a:pt x="0" y="0"/>
                  </a:lnTo>
                  <a:close/>
                </a:path>
              </a:pathLst>
            </a:custGeom>
            <a:ln w="19050">
              <a:solidFill>
                <a:srgbClr val="000000"/>
              </a:solidFill>
            </a:ln>
          </p:spPr>
          <p:txBody>
            <a:bodyPr wrap="square" lIns="0" tIns="0" rIns="0" bIns="0" rtlCol="0"/>
            <a:lstStyle/>
            <a:p>
              <a:endParaRPr/>
            </a:p>
          </p:txBody>
        </p:sp>
        <p:pic>
          <p:nvPicPr>
            <p:cNvPr id="82" name="object 82"/>
            <p:cNvPicPr/>
            <p:nvPr/>
          </p:nvPicPr>
          <p:blipFill>
            <a:blip r:embed="rId27" cstate="print"/>
            <a:stretch>
              <a:fillRect/>
            </a:stretch>
          </p:blipFill>
          <p:spPr>
            <a:xfrm>
              <a:off x="3870960" y="2346959"/>
              <a:ext cx="566927" cy="274320"/>
            </a:xfrm>
            <a:prstGeom prst="rect">
              <a:avLst/>
            </a:prstGeom>
          </p:spPr>
        </p:pic>
        <p:sp>
          <p:nvSpPr>
            <p:cNvPr id="83" name="object 83"/>
            <p:cNvSpPr/>
            <p:nvPr/>
          </p:nvSpPr>
          <p:spPr>
            <a:xfrm>
              <a:off x="3911600" y="2408472"/>
              <a:ext cx="387985" cy="111125"/>
            </a:xfrm>
            <a:custGeom>
              <a:avLst/>
              <a:gdLst/>
              <a:ahLst/>
              <a:cxnLst/>
              <a:rect l="l" t="t" r="r" b="b"/>
              <a:pathLst>
                <a:path w="387985" h="111125">
                  <a:moveTo>
                    <a:pt x="371641" y="45803"/>
                  </a:moveTo>
                  <a:lnTo>
                    <a:pt x="369065" y="45803"/>
                  </a:lnTo>
                  <a:lnTo>
                    <a:pt x="369065" y="64853"/>
                  </a:lnTo>
                  <a:lnTo>
                    <a:pt x="333830" y="64855"/>
                  </a:lnTo>
                  <a:lnTo>
                    <a:pt x="283522" y="94202"/>
                  </a:lnTo>
                  <a:lnTo>
                    <a:pt x="281986" y="100034"/>
                  </a:lnTo>
                  <a:lnTo>
                    <a:pt x="287289" y="109122"/>
                  </a:lnTo>
                  <a:lnTo>
                    <a:pt x="293121" y="110656"/>
                  </a:lnTo>
                  <a:lnTo>
                    <a:pt x="387969" y="55328"/>
                  </a:lnTo>
                  <a:lnTo>
                    <a:pt x="371641" y="45803"/>
                  </a:lnTo>
                  <a:close/>
                </a:path>
                <a:path w="387985" h="111125">
                  <a:moveTo>
                    <a:pt x="333834" y="45803"/>
                  </a:moveTo>
                  <a:lnTo>
                    <a:pt x="0" y="45805"/>
                  </a:lnTo>
                  <a:lnTo>
                    <a:pt x="0" y="64855"/>
                  </a:lnTo>
                  <a:lnTo>
                    <a:pt x="333832" y="64853"/>
                  </a:lnTo>
                  <a:lnTo>
                    <a:pt x="350161" y="55328"/>
                  </a:lnTo>
                  <a:lnTo>
                    <a:pt x="333834" y="45803"/>
                  </a:lnTo>
                  <a:close/>
                </a:path>
                <a:path w="387985" h="111125">
                  <a:moveTo>
                    <a:pt x="350161" y="55328"/>
                  </a:moveTo>
                  <a:lnTo>
                    <a:pt x="333832" y="64853"/>
                  </a:lnTo>
                  <a:lnTo>
                    <a:pt x="369065" y="64853"/>
                  </a:lnTo>
                  <a:lnTo>
                    <a:pt x="369065" y="63555"/>
                  </a:lnTo>
                  <a:lnTo>
                    <a:pt x="364266" y="63555"/>
                  </a:lnTo>
                  <a:lnTo>
                    <a:pt x="350161" y="55328"/>
                  </a:lnTo>
                  <a:close/>
                </a:path>
                <a:path w="387985" h="111125">
                  <a:moveTo>
                    <a:pt x="364266" y="47100"/>
                  </a:moveTo>
                  <a:lnTo>
                    <a:pt x="350161" y="55328"/>
                  </a:lnTo>
                  <a:lnTo>
                    <a:pt x="364266" y="63555"/>
                  </a:lnTo>
                  <a:lnTo>
                    <a:pt x="364266" y="47100"/>
                  </a:lnTo>
                  <a:close/>
                </a:path>
                <a:path w="387985" h="111125">
                  <a:moveTo>
                    <a:pt x="369065" y="47100"/>
                  </a:moveTo>
                  <a:lnTo>
                    <a:pt x="364266" y="47100"/>
                  </a:lnTo>
                  <a:lnTo>
                    <a:pt x="364266" y="63555"/>
                  </a:lnTo>
                  <a:lnTo>
                    <a:pt x="369065" y="63555"/>
                  </a:lnTo>
                  <a:lnTo>
                    <a:pt x="369065" y="47100"/>
                  </a:lnTo>
                  <a:close/>
                </a:path>
                <a:path w="387985" h="111125">
                  <a:moveTo>
                    <a:pt x="369065" y="45803"/>
                  </a:moveTo>
                  <a:lnTo>
                    <a:pt x="333834" y="45803"/>
                  </a:lnTo>
                  <a:lnTo>
                    <a:pt x="350161" y="55328"/>
                  </a:lnTo>
                  <a:lnTo>
                    <a:pt x="364266" y="47100"/>
                  </a:lnTo>
                  <a:lnTo>
                    <a:pt x="369065" y="47100"/>
                  </a:lnTo>
                  <a:lnTo>
                    <a:pt x="369065" y="45803"/>
                  </a:lnTo>
                  <a:close/>
                </a:path>
                <a:path w="387985" h="111125">
                  <a:moveTo>
                    <a:pt x="293121" y="0"/>
                  </a:moveTo>
                  <a:lnTo>
                    <a:pt x="287287" y="1535"/>
                  </a:lnTo>
                  <a:lnTo>
                    <a:pt x="281986" y="10623"/>
                  </a:lnTo>
                  <a:lnTo>
                    <a:pt x="283522" y="16455"/>
                  </a:lnTo>
                  <a:lnTo>
                    <a:pt x="333834" y="45803"/>
                  </a:lnTo>
                  <a:lnTo>
                    <a:pt x="371641" y="45803"/>
                  </a:lnTo>
                  <a:lnTo>
                    <a:pt x="293121" y="0"/>
                  </a:lnTo>
                  <a:close/>
                </a:path>
              </a:pathLst>
            </a:custGeom>
            <a:solidFill>
              <a:srgbClr val="000000"/>
            </a:solidFill>
          </p:spPr>
          <p:txBody>
            <a:bodyPr wrap="square" lIns="0" tIns="0" rIns="0" bIns="0" rtlCol="0"/>
            <a:lstStyle/>
            <a:p>
              <a:endParaRPr/>
            </a:p>
          </p:txBody>
        </p:sp>
        <p:pic>
          <p:nvPicPr>
            <p:cNvPr id="84" name="object 84"/>
            <p:cNvPicPr/>
            <p:nvPr/>
          </p:nvPicPr>
          <p:blipFill>
            <a:blip r:embed="rId28" cstate="print"/>
            <a:stretch>
              <a:fillRect/>
            </a:stretch>
          </p:blipFill>
          <p:spPr>
            <a:xfrm>
              <a:off x="3870960" y="3694175"/>
              <a:ext cx="566927" cy="274319"/>
            </a:xfrm>
            <a:prstGeom prst="rect">
              <a:avLst/>
            </a:prstGeom>
          </p:spPr>
        </p:pic>
        <p:sp>
          <p:nvSpPr>
            <p:cNvPr id="85" name="object 85"/>
            <p:cNvSpPr/>
            <p:nvPr/>
          </p:nvSpPr>
          <p:spPr>
            <a:xfrm>
              <a:off x="3911600" y="3756981"/>
              <a:ext cx="387985" cy="111125"/>
            </a:xfrm>
            <a:custGeom>
              <a:avLst/>
              <a:gdLst/>
              <a:ahLst/>
              <a:cxnLst/>
              <a:rect l="l" t="t" r="r" b="b"/>
              <a:pathLst>
                <a:path w="387985" h="111125">
                  <a:moveTo>
                    <a:pt x="371640" y="45802"/>
                  </a:moveTo>
                  <a:lnTo>
                    <a:pt x="369065" y="45802"/>
                  </a:lnTo>
                  <a:lnTo>
                    <a:pt x="369065" y="64852"/>
                  </a:lnTo>
                  <a:lnTo>
                    <a:pt x="333832" y="64853"/>
                  </a:lnTo>
                  <a:lnTo>
                    <a:pt x="283522" y="94200"/>
                  </a:lnTo>
                  <a:lnTo>
                    <a:pt x="281986" y="100034"/>
                  </a:lnTo>
                  <a:lnTo>
                    <a:pt x="287289" y="109120"/>
                  </a:lnTo>
                  <a:lnTo>
                    <a:pt x="293121" y="110656"/>
                  </a:lnTo>
                  <a:lnTo>
                    <a:pt x="387969" y="55327"/>
                  </a:lnTo>
                  <a:lnTo>
                    <a:pt x="371640" y="45802"/>
                  </a:lnTo>
                  <a:close/>
                </a:path>
                <a:path w="387985" h="111125">
                  <a:moveTo>
                    <a:pt x="333832" y="45802"/>
                  </a:moveTo>
                  <a:lnTo>
                    <a:pt x="0" y="45803"/>
                  </a:lnTo>
                  <a:lnTo>
                    <a:pt x="0" y="64853"/>
                  </a:lnTo>
                  <a:lnTo>
                    <a:pt x="333834" y="64852"/>
                  </a:lnTo>
                  <a:lnTo>
                    <a:pt x="350161" y="55328"/>
                  </a:lnTo>
                  <a:lnTo>
                    <a:pt x="333832" y="45802"/>
                  </a:lnTo>
                  <a:close/>
                </a:path>
                <a:path w="387985" h="111125">
                  <a:moveTo>
                    <a:pt x="350161" y="55328"/>
                  </a:moveTo>
                  <a:lnTo>
                    <a:pt x="333834" y="64852"/>
                  </a:lnTo>
                  <a:lnTo>
                    <a:pt x="369065" y="64852"/>
                  </a:lnTo>
                  <a:lnTo>
                    <a:pt x="369065" y="63555"/>
                  </a:lnTo>
                  <a:lnTo>
                    <a:pt x="364266" y="63555"/>
                  </a:lnTo>
                  <a:lnTo>
                    <a:pt x="350161" y="55328"/>
                  </a:lnTo>
                  <a:close/>
                </a:path>
                <a:path w="387985" h="111125">
                  <a:moveTo>
                    <a:pt x="364266" y="47100"/>
                  </a:moveTo>
                  <a:lnTo>
                    <a:pt x="350161" y="55328"/>
                  </a:lnTo>
                  <a:lnTo>
                    <a:pt x="364266" y="63555"/>
                  </a:lnTo>
                  <a:lnTo>
                    <a:pt x="364266" y="47100"/>
                  </a:lnTo>
                  <a:close/>
                </a:path>
                <a:path w="387985" h="111125">
                  <a:moveTo>
                    <a:pt x="369065" y="47100"/>
                  </a:moveTo>
                  <a:lnTo>
                    <a:pt x="364266" y="47100"/>
                  </a:lnTo>
                  <a:lnTo>
                    <a:pt x="364266" y="63555"/>
                  </a:lnTo>
                  <a:lnTo>
                    <a:pt x="369065" y="63555"/>
                  </a:lnTo>
                  <a:lnTo>
                    <a:pt x="369065" y="47100"/>
                  </a:lnTo>
                  <a:close/>
                </a:path>
                <a:path w="387985" h="111125">
                  <a:moveTo>
                    <a:pt x="369065" y="45802"/>
                  </a:moveTo>
                  <a:lnTo>
                    <a:pt x="333832" y="45802"/>
                  </a:lnTo>
                  <a:lnTo>
                    <a:pt x="350162" y="55327"/>
                  </a:lnTo>
                  <a:lnTo>
                    <a:pt x="364266" y="47100"/>
                  </a:lnTo>
                  <a:lnTo>
                    <a:pt x="369065" y="47100"/>
                  </a:lnTo>
                  <a:lnTo>
                    <a:pt x="369065" y="45802"/>
                  </a:lnTo>
                  <a:close/>
                </a:path>
                <a:path w="387985" h="111125">
                  <a:moveTo>
                    <a:pt x="293121" y="0"/>
                  </a:moveTo>
                  <a:lnTo>
                    <a:pt x="287287" y="1534"/>
                  </a:lnTo>
                  <a:lnTo>
                    <a:pt x="281986" y="10622"/>
                  </a:lnTo>
                  <a:lnTo>
                    <a:pt x="283522" y="16455"/>
                  </a:lnTo>
                  <a:lnTo>
                    <a:pt x="333832" y="45802"/>
                  </a:lnTo>
                  <a:lnTo>
                    <a:pt x="371640" y="45802"/>
                  </a:lnTo>
                  <a:lnTo>
                    <a:pt x="293121" y="0"/>
                  </a:lnTo>
                  <a:close/>
                </a:path>
              </a:pathLst>
            </a:custGeom>
            <a:solidFill>
              <a:srgbClr val="000000"/>
            </a:solidFill>
          </p:spPr>
          <p:txBody>
            <a:bodyPr wrap="square" lIns="0" tIns="0" rIns="0" bIns="0" rtlCol="0"/>
            <a:lstStyle/>
            <a:p>
              <a:endParaRPr/>
            </a:p>
          </p:txBody>
        </p:sp>
        <p:pic>
          <p:nvPicPr>
            <p:cNvPr id="86" name="object 86"/>
            <p:cNvPicPr/>
            <p:nvPr/>
          </p:nvPicPr>
          <p:blipFill>
            <a:blip r:embed="rId29" cstate="print"/>
            <a:stretch>
              <a:fillRect/>
            </a:stretch>
          </p:blipFill>
          <p:spPr>
            <a:xfrm>
              <a:off x="3870960" y="4980431"/>
              <a:ext cx="566927" cy="274320"/>
            </a:xfrm>
            <a:prstGeom prst="rect">
              <a:avLst/>
            </a:prstGeom>
          </p:spPr>
        </p:pic>
        <p:sp>
          <p:nvSpPr>
            <p:cNvPr id="87" name="object 87"/>
            <p:cNvSpPr/>
            <p:nvPr/>
          </p:nvSpPr>
          <p:spPr>
            <a:xfrm>
              <a:off x="3911600" y="5043143"/>
              <a:ext cx="387985" cy="111125"/>
            </a:xfrm>
            <a:custGeom>
              <a:avLst/>
              <a:gdLst/>
              <a:ahLst/>
              <a:cxnLst/>
              <a:rect l="l" t="t" r="r" b="b"/>
              <a:pathLst>
                <a:path w="387985" h="111125">
                  <a:moveTo>
                    <a:pt x="371640" y="45802"/>
                  </a:moveTo>
                  <a:lnTo>
                    <a:pt x="369065" y="45802"/>
                  </a:lnTo>
                  <a:lnTo>
                    <a:pt x="369065" y="64852"/>
                  </a:lnTo>
                  <a:lnTo>
                    <a:pt x="333832" y="64853"/>
                  </a:lnTo>
                  <a:lnTo>
                    <a:pt x="283522" y="94200"/>
                  </a:lnTo>
                  <a:lnTo>
                    <a:pt x="281986" y="100032"/>
                  </a:lnTo>
                  <a:lnTo>
                    <a:pt x="287289" y="109120"/>
                  </a:lnTo>
                  <a:lnTo>
                    <a:pt x="293121" y="110656"/>
                  </a:lnTo>
                  <a:lnTo>
                    <a:pt x="387969" y="55327"/>
                  </a:lnTo>
                  <a:lnTo>
                    <a:pt x="371640" y="45802"/>
                  </a:lnTo>
                  <a:close/>
                </a:path>
                <a:path w="387985" h="111125">
                  <a:moveTo>
                    <a:pt x="333834" y="45802"/>
                  </a:moveTo>
                  <a:lnTo>
                    <a:pt x="0" y="45803"/>
                  </a:lnTo>
                  <a:lnTo>
                    <a:pt x="0" y="64853"/>
                  </a:lnTo>
                  <a:lnTo>
                    <a:pt x="333834" y="64852"/>
                  </a:lnTo>
                  <a:lnTo>
                    <a:pt x="350162" y="55327"/>
                  </a:lnTo>
                  <a:lnTo>
                    <a:pt x="333834" y="45802"/>
                  </a:lnTo>
                  <a:close/>
                </a:path>
                <a:path w="387985" h="111125">
                  <a:moveTo>
                    <a:pt x="350162" y="55327"/>
                  </a:moveTo>
                  <a:lnTo>
                    <a:pt x="333834" y="64852"/>
                  </a:lnTo>
                  <a:lnTo>
                    <a:pt x="369065" y="64852"/>
                  </a:lnTo>
                  <a:lnTo>
                    <a:pt x="369065" y="63554"/>
                  </a:lnTo>
                  <a:lnTo>
                    <a:pt x="364266" y="63554"/>
                  </a:lnTo>
                  <a:lnTo>
                    <a:pt x="350162" y="55327"/>
                  </a:lnTo>
                  <a:close/>
                </a:path>
                <a:path w="387985" h="111125">
                  <a:moveTo>
                    <a:pt x="364266" y="47100"/>
                  </a:moveTo>
                  <a:lnTo>
                    <a:pt x="350162" y="55327"/>
                  </a:lnTo>
                  <a:lnTo>
                    <a:pt x="364266" y="63554"/>
                  </a:lnTo>
                  <a:lnTo>
                    <a:pt x="364266" y="47100"/>
                  </a:lnTo>
                  <a:close/>
                </a:path>
                <a:path w="387985" h="111125">
                  <a:moveTo>
                    <a:pt x="369065" y="47100"/>
                  </a:moveTo>
                  <a:lnTo>
                    <a:pt x="364266" y="47100"/>
                  </a:lnTo>
                  <a:lnTo>
                    <a:pt x="364266" y="63554"/>
                  </a:lnTo>
                  <a:lnTo>
                    <a:pt x="369065" y="63554"/>
                  </a:lnTo>
                  <a:lnTo>
                    <a:pt x="369065" y="47100"/>
                  </a:lnTo>
                  <a:close/>
                </a:path>
                <a:path w="387985" h="111125">
                  <a:moveTo>
                    <a:pt x="369065" y="45802"/>
                  </a:moveTo>
                  <a:lnTo>
                    <a:pt x="333834" y="45802"/>
                  </a:lnTo>
                  <a:lnTo>
                    <a:pt x="350162" y="55327"/>
                  </a:lnTo>
                  <a:lnTo>
                    <a:pt x="364266" y="47100"/>
                  </a:lnTo>
                  <a:lnTo>
                    <a:pt x="369065" y="47100"/>
                  </a:lnTo>
                  <a:lnTo>
                    <a:pt x="369065" y="45802"/>
                  </a:lnTo>
                  <a:close/>
                </a:path>
                <a:path w="387985" h="111125">
                  <a:moveTo>
                    <a:pt x="293121" y="0"/>
                  </a:moveTo>
                  <a:lnTo>
                    <a:pt x="287287" y="1534"/>
                  </a:lnTo>
                  <a:lnTo>
                    <a:pt x="281986" y="10622"/>
                  </a:lnTo>
                  <a:lnTo>
                    <a:pt x="283522" y="16454"/>
                  </a:lnTo>
                  <a:lnTo>
                    <a:pt x="333834" y="45802"/>
                  </a:lnTo>
                  <a:lnTo>
                    <a:pt x="371640" y="45802"/>
                  </a:lnTo>
                  <a:lnTo>
                    <a:pt x="293121" y="0"/>
                  </a:lnTo>
                  <a:close/>
                </a:path>
              </a:pathLst>
            </a:custGeom>
            <a:solidFill>
              <a:srgbClr val="000000"/>
            </a:solidFill>
          </p:spPr>
          <p:txBody>
            <a:bodyPr wrap="square" lIns="0" tIns="0" rIns="0" bIns="0" rtlCol="0"/>
            <a:lstStyle/>
            <a:p>
              <a:endParaRPr/>
            </a:p>
          </p:txBody>
        </p:sp>
        <p:pic>
          <p:nvPicPr>
            <p:cNvPr id="88" name="object 88"/>
            <p:cNvPicPr/>
            <p:nvPr/>
          </p:nvPicPr>
          <p:blipFill>
            <a:blip r:embed="rId30" cstate="print"/>
            <a:stretch>
              <a:fillRect/>
            </a:stretch>
          </p:blipFill>
          <p:spPr>
            <a:xfrm>
              <a:off x="5693663" y="2703575"/>
              <a:ext cx="1423415" cy="725424"/>
            </a:xfrm>
            <a:prstGeom prst="rect">
              <a:avLst/>
            </a:prstGeom>
          </p:spPr>
        </p:pic>
        <p:pic>
          <p:nvPicPr>
            <p:cNvPr id="89" name="object 89"/>
            <p:cNvPicPr/>
            <p:nvPr/>
          </p:nvPicPr>
          <p:blipFill>
            <a:blip r:embed="rId31" cstate="print"/>
            <a:stretch>
              <a:fillRect/>
            </a:stretch>
          </p:blipFill>
          <p:spPr>
            <a:xfrm>
              <a:off x="5894831" y="2718815"/>
              <a:ext cx="1021080" cy="762000"/>
            </a:xfrm>
            <a:prstGeom prst="rect">
              <a:avLst/>
            </a:prstGeom>
          </p:spPr>
        </p:pic>
        <p:sp>
          <p:nvSpPr>
            <p:cNvPr id="90" name="object 90"/>
            <p:cNvSpPr/>
            <p:nvPr/>
          </p:nvSpPr>
          <p:spPr>
            <a:xfrm>
              <a:off x="5745018" y="2733965"/>
              <a:ext cx="1320800" cy="623570"/>
            </a:xfrm>
            <a:custGeom>
              <a:avLst/>
              <a:gdLst/>
              <a:ahLst/>
              <a:cxnLst/>
              <a:rect l="l" t="t" r="r" b="b"/>
              <a:pathLst>
                <a:path w="1320800" h="623570">
                  <a:moveTo>
                    <a:pt x="660400" y="0"/>
                  </a:moveTo>
                  <a:lnTo>
                    <a:pt x="596799" y="1427"/>
                  </a:lnTo>
                  <a:lnTo>
                    <a:pt x="534908" y="5620"/>
                  </a:lnTo>
                  <a:lnTo>
                    <a:pt x="475005" y="12451"/>
                  </a:lnTo>
                  <a:lnTo>
                    <a:pt x="417366" y="21786"/>
                  </a:lnTo>
                  <a:lnTo>
                    <a:pt x="362267" y="33497"/>
                  </a:lnTo>
                  <a:lnTo>
                    <a:pt x="309986" y="47453"/>
                  </a:lnTo>
                  <a:lnTo>
                    <a:pt x="260799" y="63522"/>
                  </a:lnTo>
                  <a:lnTo>
                    <a:pt x="214984" y="81574"/>
                  </a:lnTo>
                  <a:lnTo>
                    <a:pt x="172815" y="101478"/>
                  </a:lnTo>
                  <a:lnTo>
                    <a:pt x="134572" y="123105"/>
                  </a:lnTo>
                  <a:lnTo>
                    <a:pt x="100529" y="146322"/>
                  </a:lnTo>
                  <a:lnTo>
                    <a:pt x="70965" y="171000"/>
                  </a:lnTo>
                  <a:lnTo>
                    <a:pt x="26377" y="224216"/>
                  </a:lnTo>
                  <a:lnTo>
                    <a:pt x="3023" y="281706"/>
                  </a:lnTo>
                  <a:lnTo>
                    <a:pt x="0" y="311727"/>
                  </a:lnTo>
                  <a:lnTo>
                    <a:pt x="3023" y="341749"/>
                  </a:lnTo>
                  <a:lnTo>
                    <a:pt x="26377" y="399239"/>
                  </a:lnTo>
                  <a:lnTo>
                    <a:pt x="70965" y="452454"/>
                  </a:lnTo>
                  <a:lnTo>
                    <a:pt x="100529" y="477132"/>
                  </a:lnTo>
                  <a:lnTo>
                    <a:pt x="134572" y="500350"/>
                  </a:lnTo>
                  <a:lnTo>
                    <a:pt x="172815" y="521976"/>
                  </a:lnTo>
                  <a:lnTo>
                    <a:pt x="214984" y="541880"/>
                  </a:lnTo>
                  <a:lnTo>
                    <a:pt x="260799" y="559932"/>
                  </a:lnTo>
                  <a:lnTo>
                    <a:pt x="309986" y="576001"/>
                  </a:lnTo>
                  <a:lnTo>
                    <a:pt x="362267" y="589956"/>
                  </a:lnTo>
                  <a:lnTo>
                    <a:pt x="417366" y="601667"/>
                  </a:lnTo>
                  <a:lnTo>
                    <a:pt x="475005" y="611003"/>
                  </a:lnTo>
                  <a:lnTo>
                    <a:pt x="534908" y="617833"/>
                  </a:lnTo>
                  <a:lnTo>
                    <a:pt x="596799" y="622027"/>
                  </a:lnTo>
                  <a:lnTo>
                    <a:pt x="660400" y="623454"/>
                  </a:lnTo>
                  <a:lnTo>
                    <a:pt x="724000" y="622027"/>
                  </a:lnTo>
                  <a:lnTo>
                    <a:pt x="785891" y="617833"/>
                  </a:lnTo>
                  <a:lnTo>
                    <a:pt x="845794" y="611003"/>
                  </a:lnTo>
                  <a:lnTo>
                    <a:pt x="903433" y="601667"/>
                  </a:lnTo>
                  <a:lnTo>
                    <a:pt x="958532" y="589956"/>
                  </a:lnTo>
                  <a:lnTo>
                    <a:pt x="1010813" y="576001"/>
                  </a:lnTo>
                  <a:lnTo>
                    <a:pt x="1060000" y="559932"/>
                  </a:lnTo>
                  <a:lnTo>
                    <a:pt x="1105815" y="541880"/>
                  </a:lnTo>
                  <a:lnTo>
                    <a:pt x="1147984" y="521976"/>
                  </a:lnTo>
                  <a:lnTo>
                    <a:pt x="1186227" y="500350"/>
                  </a:lnTo>
                  <a:lnTo>
                    <a:pt x="1220270" y="477132"/>
                  </a:lnTo>
                  <a:lnTo>
                    <a:pt x="1249834" y="452454"/>
                  </a:lnTo>
                  <a:lnTo>
                    <a:pt x="1294422" y="399239"/>
                  </a:lnTo>
                  <a:lnTo>
                    <a:pt x="1317776" y="341749"/>
                  </a:lnTo>
                  <a:lnTo>
                    <a:pt x="1320800" y="311727"/>
                  </a:lnTo>
                  <a:lnTo>
                    <a:pt x="1317776" y="281706"/>
                  </a:lnTo>
                  <a:lnTo>
                    <a:pt x="1294422" y="224216"/>
                  </a:lnTo>
                  <a:lnTo>
                    <a:pt x="1249834" y="171000"/>
                  </a:lnTo>
                  <a:lnTo>
                    <a:pt x="1220270" y="146322"/>
                  </a:lnTo>
                  <a:lnTo>
                    <a:pt x="1186227" y="123105"/>
                  </a:lnTo>
                  <a:lnTo>
                    <a:pt x="1147984" y="101478"/>
                  </a:lnTo>
                  <a:lnTo>
                    <a:pt x="1105815" y="81574"/>
                  </a:lnTo>
                  <a:lnTo>
                    <a:pt x="1060000" y="63522"/>
                  </a:lnTo>
                  <a:lnTo>
                    <a:pt x="1010813" y="47453"/>
                  </a:lnTo>
                  <a:lnTo>
                    <a:pt x="958532" y="33497"/>
                  </a:lnTo>
                  <a:lnTo>
                    <a:pt x="903433" y="21786"/>
                  </a:lnTo>
                  <a:lnTo>
                    <a:pt x="845794" y="12451"/>
                  </a:lnTo>
                  <a:lnTo>
                    <a:pt x="785891" y="5620"/>
                  </a:lnTo>
                  <a:lnTo>
                    <a:pt x="724000" y="1427"/>
                  </a:lnTo>
                  <a:lnTo>
                    <a:pt x="660400" y="0"/>
                  </a:lnTo>
                  <a:close/>
                </a:path>
              </a:pathLst>
            </a:custGeom>
            <a:solidFill>
              <a:srgbClr val="E26155"/>
            </a:solidFill>
          </p:spPr>
          <p:txBody>
            <a:bodyPr wrap="square" lIns="0" tIns="0" rIns="0" bIns="0" rtlCol="0"/>
            <a:lstStyle/>
            <a:p>
              <a:endParaRPr/>
            </a:p>
          </p:txBody>
        </p:sp>
        <p:sp>
          <p:nvSpPr>
            <p:cNvPr id="91" name="object 91"/>
            <p:cNvSpPr/>
            <p:nvPr/>
          </p:nvSpPr>
          <p:spPr>
            <a:xfrm>
              <a:off x="5745018" y="2733965"/>
              <a:ext cx="1320800" cy="623570"/>
            </a:xfrm>
            <a:custGeom>
              <a:avLst/>
              <a:gdLst/>
              <a:ahLst/>
              <a:cxnLst/>
              <a:rect l="l" t="t" r="r" b="b"/>
              <a:pathLst>
                <a:path w="1320800" h="623570">
                  <a:moveTo>
                    <a:pt x="0" y="311727"/>
                  </a:moveTo>
                  <a:lnTo>
                    <a:pt x="11907" y="252492"/>
                  </a:lnTo>
                  <a:lnTo>
                    <a:pt x="46155" y="197008"/>
                  </a:lnTo>
                  <a:lnTo>
                    <a:pt x="100529" y="146322"/>
                  </a:lnTo>
                  <a:lnTo>
                    <a:pt x="134572" y="123104"/>
                  </a:lnTo>
                  <a:lnTo>
                    <a:pt x="172815" y="101478"/>
                  </a:lnTo>
                  <a:lnTo>
                    <a:pt x="214983" y="81573"/>
                  </a:lnTo>
                  <a:lnTo>
                    <a:pt x="260799" y="63521"/>
                  </a:lnTo>
                  <a:lnTo>
                    <a:pt x="309986" y="47452"/>
                  </a:lnTo>
                  <a:lnTo>
                    <a:pt x="362267" y="33497"/>
                  </a:lnTo>
                  <a:lnTo>
                    <a:pt x="417366" y="21786"/>
                  </a:lnTo>
                  <a:lnTo>
                    <a:pt x="475005" y="12451"/>
                  </a:lnTo>
                  <a:lnTo>
                    <a:pt x="534908" y="5620"/>
                  </a:lnTo>
                  <a:lnTo>
                    <a:pt x="596799" y="1427"/>
                  </a:lnTo>
                  <a:lnTo>
                    <a:pt x="660400" y="0"/>
                  </a:lnTo>
                  <a:lnTo>
                    <a:pt x="724000" y="1427"/>
                  </a:lnTo>
                  <a:lnTo>
                    <a:pt x="785891" y="5620"/>
                  </a:lnTo>
                  <a:lnTo>
                    <a:pt x="845794" y="12451"/>
                  </a:lnTo>
                  <a:lnTo>
                    <a:pt x="903433" y="21786"/>
                  </a:lnTo>
                  <a:lnTo>
                    <a:pt x="958532" y="33497"/>
                  </a:lnTo>
                  <a:lnTo>
                    <a:pt x="1010813" y="47452"/>
                  </a:lnTo>
                  <a:lnTo>
                    <a:pt x="1060000" y="63521"/>
                  </a:lnTo>
                  <a:lnTo>
                    <a:pt x="1105816" y="81573"/>
                  </a:lnTo>
                  <a:lnTo>
                    <a:pt x="1147984" y="101478"/>
                  </a:lnTo>
                  <a:lnTo>
                    <a:pt x="1186227" y="123104"/>
                  </a:lnTo>
                  <a:lnTo>
                    <a:pt x="1220270" y="146322"/>
                  </a:lnTo>
                  <a:lnTo>
                    <a:pt x="1249834" y="171000"/>
                  </a:lnTo>
                  <a:lnTo>
                    <a:pt x="1294422" y="224215"/>
                  </a:lnTo>
                  <a:lnTo>
                    <a:pt x="1317776" y="281706"/>
                  </a:lnTo>
                  <a:lnTo>
                    <a:pt x="1320800" y="311727"/>
                  </a:lnTo>
                  <a:lnTo>
                    <a:pt x="1317776" y="341748"/>
                  </a:lnTo>
                  <a:lnTo>
                    <a:pt x="1294422" y="399238"/>
                  </a:lnTo>
                  <a:lnTo>
                    <a:pt x="1249834" y="452454"/>
                  </a:lnTo>
                  <a:lnTo>
                    <a:pt x="1220270" y="477132"/>
                  </a:lnTo>
                  <a:lnTo>
                    <a:pt x="1186227" y="500350"/>
                  </a:lnTo>
                  <a:lnTo>
                    <a:pt x="1147984" y="521976"/>
                  </a:lnTo>
                  <a:lnTo>
                    <a:pt x="1105816" y="541880"/>
                  </a:lnTo>
                  <a:lnTo>
                    <a:pt x="1060000" y="559933"/>
                  </a:lnTo>
                  <a:lnTo>
                    <a:pt x="1010813" y="576002"/>
                  </a:lnTo>
                  <a:lnTo>
                    <a:pt x="958532" y="589957"/>
                  </a:lnTo>
                  <a:lnTo>
                    <a:pt x="903433" y="601668"/>
                  </a:lnTo>
                  <a:lnTo>
                    <a:pt x="845794" y="611003"/>
                  </a:lnTo>
                  <a:lnTo>
                    <a:pt x="785891" y="617834"/>
                  </a:lnTo>
                  <a:lnTo>
                    <a:pt x="724000" y="622028"/>
                  </a:lnTo>
                  <a:lnTo>
                    <a:pt x="660400" y="623455"/>
                  </a:lnTo>
                  <a:lnTo>
                    <a:pt x="596799" y="622028"/>
                  </a:lnTo>
                  <a:lnTo>
                    <a:pt x="534908" y="617834"/>
                  </a:lnTo>
                  <a:lnTo>
                    <a:pt x="475005" y="611003"/>
                  </a:lnTo>
                  <a:lnTo>
                    <a:pt x="417366" y="601668"/>
                  </a:lnTo>
                  <a:lnTo>
                    <a:pt x="362267" y="589957"/>
                  </a:lnTo>
                  <a:lnTo>
                    <a:pt x="309986" y="576002"/>
                  </a:lnTo>
                  <a:lnTo>
                    <a:pt x="260799" y="559933"/>
                  </a:lnTo>
                  <a:lnTo>
                    <a:pt x="214983" y="541880"/>
                  </a:lnTo>
                  <a:lnTo>
                    <a:pt x="172815" y="521976"/>
                  </a:lnTo>
                  <a:lnTo>
                    <a:pt x="134572" y="500350"/>
                  </a:lnTo>
                  <a:lnTo>
                    <a:pt x="100529" y="477132"/>
                  </a:lnTo>
                  <a:lnTo>
                    <a:pt x="70965" y="452454"/>
                  </a:lnTo>
                  <a:lnTo>
                    <a:pt x="26377" y="399238"/>
                  </a:lnTo>
                  <a:lnTo>
                    <a:pt x="3023" y="341748"/>
                  </a:lnTo>
                  <a:lnTo>
                    <a:pt x="0" y="311727"/>
                  </a:lnTo>
                  <a:close/>
                </a:path>
              </a:pathLst>
            </a:custGeom>
            <a:ln w="19050">
              <a:solidFill>
                <a:srgbClr val="000000"/>
              </a:solidFill>
            </a:ln>
          </p:spPr>
          <p:txBody>
            <a:bodyPr wrap="square" lIns="0" tIns="0" rIns="0" bIns="0" rtlCol="0"/>
            <a:lstStyle/>
            <a:p>
              <a:endParaRPr/>
            </a:p>
          </p:txBody>
        </p:sp>
      </p:grpSp>
      <p:sp>
        <p:nvSpPr>
          <p:cNvPr id="92" name="object 92"/>
          <p:cNvSpPr txBox="1"/>
          <p:nvPr/>
        </p:nvSpPr>
        <p:spPr>
          <a:xfrm>
            <a:off x="9080963" y="3347314"/>
            <a:ext cx="869442" cy="617605"/>
          </a:xfrm>
          <a:prstGeom prst="rect">
            <a:avLst/>
          </a:prstGeom>
        </p:spPr>
        <p:txBody>
          <a:bodyPr vert="horz" wrap="square" lIns="0" tIns="27432" rIns="0" bIns="0" rtlCol="0">
            <a:spAutoFit/>
          </a:bodyPr>
          <a:lstStyle/>
          <a:p>
            <a:pPr marL="68580" marR="6096" indent="-53340">
              <a:lnSpc>
                <a:spcPts val="2280"/>
              </a:lnSpc>
              <a:spcBef>
                <a:spcPts val="216"/>
              </a:spcBef>
            </a:pPr>
            <a:r>
              <a:rPr sz="1920" spc="-12" dirty="0">
                <a:solidFill>
                  <a:srgbClr val="FFFFFF"/>
                </a:solidFill>
                <a:latin typeface="Arial"/>
                <a:cs typeface="Arial"/>
              </a:rPr>
              <a:t>Reduce worker</a:t>
            </a:r>
            <a:endParaRPr sz="1920">
              <a:latin typeface="Arial"/>
              <a:cs typeface="Arial"/>
            </a:endParaRPr>
          </a:p>
        </p:txBody>
      </p:sp>
      <p:grpSp>
        <p:nvGrpSpPr>
          <p:cNvPr id="93" name="object 93"/>
          <p:cNvGrpSpPr/>
          <p:nvPr/>
        </p:nvGrpSpPr>
        <p:grpSpPr>
          <a:xfrm>
            <a:off x="8661197" y="5003597"/>
            <a:ext cx="1708404" cy="932688"/>
            <a:chOff x="5693664" y="4169664"/>
            <a:chExt cx="1423670" cy="777240"/>
          </a:xfrm>
        </p:grpSpPr>
        <p:pic>
          <p:nvPicPr>
            <p:cNvPr id="94" name="object 94"/>
            <p:cNvPicPr/>
            <p:nvPr/>
          </p:nvPicPr>
          <p:blipFill>
            <a:blip r:embed="rId32" cstate="print"/>
            <a:stretch>
              <a:fillRect/>
            </a:stretch>
          </p:blipFill>
          <p:spPr>
            <a:xfrm>
              <a:off x="5693664" y="4169664"/>
              <a:ext cx="1423415" cy="725424"/>
            </a:xfrm>
            <a:prstGeom prst="rect">
              <a:avLst/>
            </a:prstGeom>
          </p:spPr>
        </p:pic>
        <p:pic>
          <p:nvPicPr>
            <p:cNvPr id="95" name="object 95"/>
            <p:cNvPicPr/>
            <p:nvPr/>
          </p:nvPicPr>
          <p:blipFill>
            <a:blip r:embed="rId31" cstate="print"/>
            <a:stretch>
              <a:fillRect/>
            </a:stretch>
          </p:blipFill>
          <p:spPr>
            <a:xfrm>
              <a:off x="5894832" y="4184904"/>
              <a:ext cx="1021080" cy="762000"/>
            </a:xfrm>
            <a:prstGeom prst="rect">
              <a:avLst/>
            </a:prstGeom>
          </p:spPr>
        </p:pic>
        <p:sp>
          <p:nvSpPr>
            <p:cNvPr id="96" name="object 96"/>
            <p:cNvSpPr/>
            <p:nvPr/>
          </p:nvSpPr>
          <p:spPr>
            <a:xfrm>
              <a:off x="5745019" y="4200238"/>
              <a:ext cx="1320800" cy="623570"/>
            </a:xfrm>
            <a:custGeom>
              <a:avLst/>
              <a:gdLst/>
              <a:ahLst/>
              <a:cxnLst/>
              <a:rect l="l" t="t" r="r" b="b"/>
              <a:pathLst>
                <a:path w="1320800" h="623570">
                  <a:moveTo>
                    <a:pt x="660400" y="0"/>
                  </a:moveTo>
                  <a:lnTo>
                    <a:pt x="596799" y="1427"/>
                  </a:lnTo>
                  <a:lnTo>
                    <a:pt x="534908" y="5620"/>
                  </a:lnTo>
                  <a:lnTo>
                    <a:pt x="475005" y="12451"/>
                  </a:lnTo>
                  <a:lnTo>
                    <a:pt x="417366" y="21786"/>
                  </a:lnTo>
                  <a:lnTo>
                    <a:pt x="362267" y="33497"/>
                  </a:lnTo>
                  <a:lnTo>
                    <a:pt x="309986" y="47453"/>
                  </a:lnTo>
                  <a:lnTo>
                    <a:pt x="260799" y="63522"/>
                  </a:lnTo>
                  <a:lnTo>
                    <a:pt x="214984" y="81574"/>
                  </a:lnTo>
                  <a:lnTo>
                    <a:pt x="172815" y="101478"/>
                  </a:lnTo>
                  <a:lnTo>
                    <a:pt x="134572" y="123105"/>
                  </a:lnTo>
                  <a:lnTo>
                    <a:pt x="100529" y="146322"/>
                  </a:lnTo>
                  <a:lnTo>
                    <a:pt x="70965" y="171000"/>
                  </a:lnTo>
                  <a:lnTo>
                    <a:pt x="26377" y="224216"/>
                  </a:lnTo>
                  <a:lnTo>
                    <a:pt x="3023" y="281706"/>
                  </a:lnTo>
                  <a:lnTo>
                    <a:pt x="0" y="311727"/>
                  </a:lnTo>
                  <a:lnTo>
                    <a:pt x="3023" y="341749"/>
                  </a:lnTo>
                  <a:lnTo>
                    <a:pt x="26377" y="399239"/>
                  </a:lnTo>
                  <a:lnTo>
                    <a:pt x="70965" y="452454"/>
                  </a:lnTo>
                  <a:lnTo>
                    <a:pt x="100529" y="477132"/>
                  </a:lnTo>
                  <a:lnTo>
                    <a:pt x="134572" y="500350"/>
                  </a:lnTo>
                  <a:lnTo>
                    <a:pt x="172815" y="521976"/>
                  </a:lnTo>
                  <a:lnTo>
                    <a:pt x="214984" y="541880"/>
                  </a:lnTo>
                  <a:lnTo>
                    <a:pt x="260799" y="559932"/>
                  </a:lnTo>
                  <a:lnTo>
                    <a:pt x="309986" y="576001"/>
                  </a:lnTo>
                  <a:lnTo>
                    <a:pt x="362267" y="589956"/>
                  </a:lnTo>
                  <a:lnTo>
                    <a:pt x="417366" y="601667"/>
                  </a:lnTo>
                  <a:lnTo>
                    <a:pt x="475005" y="611003"/>
                  </a:lnTo>
                  <a:lnTo>
                    <a:pt x="534908" y="617833"/>
                  </a:lnTo>
                  <a:lnTo>
                    <a:pt x="596799" y="622027"/>
                  </a:lnTo>
                  <a:lnTo>
                    <a:pt x="660400" y="623454"/>
                  </a:lnTo>
                  <a:lnTo>
                    <a:pt x="724000" y="622027"/>
                  </a:lnTo>
                  <a:lnTo>
                    <a:pt x="785891" y="617833"/>
                  </a:lnTo>
                  <a:lnTo>
                    <a:pt x="845794" y="611003"/>
                  </a:lnTo>
                  <a:lnTo>
                    <a:pt x="903433" y="601667"/>
                  </a:lnTo>
                  <a:lnTo>
                    <a:pt x="958532" y="589956"/>
                  </a:lnTo>
                  <a:lnTo>
                    <a:pt x="1010813" y="576001"/>
                  </a:lnTo>
                  <a:lnTo>
                    <a:pt x="1060000" y="559932"/>
                  </a:lnTo>
                  <a:lnTo>
                    <a:pt x="1105815" y="541880"/>
                  </a:lnTo>
                  <a:lnTo>
                    <a:pt x="1147984" y="521976"/>
                  </a:lnTo>
                  <a:lnTo>
                    <a:pt x="1186227" y="500350"/>
                  </a:lnTo>
                  <a:lnTo>
                    <a:pt x="1220270" y="477132"/>
                  </a:lnTo>
                  <a:lnTo>
                    <a:pt x="1249834" y="452454"/>
                  </a:lnTo>
                  <a:lnTo>
                    <a:pt x="1294422" y="399239"/>
                  </a:lnTo>
                  <a:lnTo>
                    <a:pt x="1317776" y="341749"/>
                  </a:lnTo>
                  <a:lnTo>
                    <a:pt x="1320800" y="311727"/>
                  </a:lnTo>
                  <a:lnTo>
                    <a:pt x="1317776" y="281706"/>
                  </a:lnTo>
                  <a:lnTo>
                    <a:pt x="1294422" y="224216"/>
                  </a:lnTo>
                  <a:lnTo>
                    <a:pt x="1249834" y="171000"/>
                  </a:lnTo>
                  <a:lnTo>
                    <a:pt x="1220270" y="146322"/>
                  </a:lnTo>
                  <a:lnTo>
                    <a:pt x="1186227" y="123105"/>
                  </a:lnTo>
                  <a:lnTo>
                    <a:pt x="1147984" y="101478"/>
                  </a:lnTo>
                  <a:lnTo>
                    <a:pt x="1105815" y="81574"/>
                  </a:lnTo>
                  <a:lnTo>
                    <a:pt x="1060000" y="63522"/>
                  </a:lnTo>
                  <a:lnTo>
                    <a:pt x="1010813" y="47453"/>
                  </a:lnTo>
                  <a:lnTo>
                    <a:pt x="958532" y="33497"/>
                  </a:lnTo>
                  <a:lnTo>
                    <a:pt x="903433" y="21786"/>
                  </a:lnTo>
                  <a:lnTo>
                    <a:pt x="845794" y="12451"/>
                  </a:lnTo>
                  <a:lnTo>
                    <a:pt x="785891" y="5620"/>
                  </a:lnTo>
                  <a:lnTo>
                    <a:pt x="724000" y="1427"/>
                  </a:lnTo>
                  <a:lnTo>
                    <a:pt x="660400" y="0"/>
                  </a:lnTo>
                  <a:close/>
                </a:path>
              </a:pathLst>
            </a:custGeom>
            <a:solidFill>
              <a:srgbClr val="E26155"/>
            </a:solidFill>
          </p:spPr>
          <p:txBody>
            <a:bodyPr wrap="square" lIns="0" tIns="0" rIns="0" bIns="0" rtlCol="0"/>
            <a:lstStyle/>
            <a:p>
              <a:endParaRPr/>
            </a:p>
          </p:txBody>
        </p:sp>
        <p:sp>
          <p:nvSpPr>
            <p:cNvPr id="97" name="object 97"/>
            <p:cNvSpPr/>
            <p:nvPr/>
          </p:nvSpPr>
          <p:spPr>
            <a:xfrm>
              <a:off x="5745019" y="4200238"/>
              <a:ext cx="1320800" cy="623570"/>
            </a:xfrm>
            <a:custGeom>
              <a:avLst/>
              <a:gdLst/>
              <a:ahLst/>
              <a:cxnLst/>
              <a:rect l="l" t="t" r="r" b="b"/>
              <a:pathLst>
                <a:path w="1320800" h="623570">
                  <a:moveTo>
                    <a:pt x="0" y="311727"/>
                  </a:moveTo>
                  <a:lnTo>
                    <a:pt x="11907" y="252492"/>
                  </a:lnTo>
                  <a:lnTo>
                    <a:pt x="46155" y="197008"/>
                  </a:lnTo>
                  <a:lnTo>
                    <a:pt x="100529" y="146322"/>
                  </a:lnTo>
                  <a:lnTo>
                    <a:pt x="134572" y="123104"/>
                  </a:lnTo>
                  <a:lnTo>
                    <a:pt x="172815" y="101478"/>
                  </a:lnTo>
                  <a:lnTo>
                    <a:pt x="214983" y="81573"/>
                  </a:lnTo>
                  <a:lnTo>
                    <a:pt x="260799" y="63521"/>
                  </a:lnTo>
                  <a:lnTo>
                    <a:pt x="309986" y="47452"/>
                  </a:lnTo>
                  <a:lnTo>
                    <a:pt x="362267" y="33497"/>
                  </a:lnTo>
                  <a:lnTo>
                    <a:pt x="417366" y="21786"/>
                  </a:lnTo>
                  <a:lnTo>
                    <a:pt x="475005" y="12451"/>
                  </a:lnTo>
                  <a:lnTo>
                    <a:pt x="534908" y="5620"/>
                  </a:lnTo>
                  <a:lnTo>
                    <a:pt x="596799" y="1427"/>
                  </a:lnTo>
                  <a:lnTo>
                    <a:pt x="660400" y="0"/>
                  </a:lnTo>
                  <a:lnTo>
                    <a:pt x="724000" y="1427"/>
                  </a:lnTo>
                  <a:lnTo>
                    <a:pt x="785891" y="5620"/>
                  </a:lnTo>
                  <a:lnTo>
                    <a:pt x="845794" y="12451"/>
                  </a:lnTo>
                  <a:lnTo>
                    <a:pt x="903433" y="21786"/>
                  </a:lnTo>
                  <a:lnTo>
                    <a:pt x="958532" y="33497"/>
                  </a:lnTo>
                  <a:lnTo>
                    <a:pt x="1010813" y="47452"/>
                  </a:lnTo>
                  <a:lnTo>
                    <a:pt x="1060000" y="63521"/>
                  </a:lnTo>
                  <a:lnTo>
                    <a:pt x="1105816" y="81573"/>
                  </a:lnTo>
                  <a:lnTo>
                    <a:pt x="1147984" y="101478"/>
                  </a:lnTo>
                  <a:lnTo>
                    <a:pt x="1186227" y="123104"/>
                  </a:lnTo>
                  <a:lnTo>
                    <a:pt x="1220270" y="146322"/>
                  </a:lnTo>
                  <a:lnTo>
                    <a:pt x="1249834" y="171000"/>
                  </a:lnTo>
                  <a:lnTo>
                    <a:pt x="1294422" y="224215"/>
                  </a:lnTo>
                  <a:lnTo>
                    <a:pt x="1317776" y="281706"/>
                  </a:lnTo>
                  <a:lnTo>
                    <a:pt x="1320800" y="311727"/>
                  </a:lnTo>
                  <a:lnTo>
                    <a:pt x="1317776" y="341748"/>
                  </a:lnTo>
                  <a:lnTo>
                    <a:pt x="1294422" y="399238"/>
                  </a:lnTo>
                  <a:lnTo>
                    <a:pt x="1249834" y="452454"/>
                  </a:lnTo>
                  <a:lnTo>
                    <a:pt x="1220270" y="477132"/>
                  </a:lnTo>
                  <a:lnTo>
                    <a:pt x="1186227" y="500350"/>
                  </a:lnTo>
                  <a:lnTo>
                    <a:pt x="1147984" y="521976"/>
                  </a:lnTo>
                  <a:lnTo>
                    <a:pt x="1105816" y="541880"/>
                  </a:lnTo>
                  <a:lnTo>
                    <a:pt x="1060000" y="559933"/>
                  </a:lnTo>
                  <a:lnTo>
                    <a:pt x="1010813" y="576002"/>
                  </a:lnTo>
                  <a:lnTo>
                    <a:pt x="958532" y="589957"/>
                  </a:lnTo>
                  <a:lnTo>
                    <a:pt x="903433" y="601668"/>
                  </a:lnTo>
                  <a:lnTo>
                    <a:pt x="845794" y="611003"/>
                  </a:lnTo>
                  <a:lnTo>
                    <a:pt x="785891" y="617834"/>
                  </a:lnTo>
                  <a:lnTo>
                    <a:pt x="724000" y="622028"/>
                  </a:lnTo>
                  <a:lnTo>
                    <a:pt x="660400" y="623455"/>
                  </a:lnTo>
                  <a:lnTo>
                    <a:pt x="596799" y="622028"/>
                  </a:lnTo>
                  <a:lnTo>
                    <a:pt x="534908" y="617834"/>
                  </a:lnTo>
                  <a:lnTo>
                    <a:pt x="475005" y="611003"/>
                  </a:lnTo>
                  <a:lnTo>
                    <a:pt x="417366" y="601668"/>
                  </a:lnTo>
                  <a:lnTo>
                    <a:pt x="362267" y="589957"/>
                  </a:lnTo>
                  <a:lnTo>
                    <a:pt x="309986" y="576002"/>
                  </a:lnTo>
                  <a:lnTo>
                    <a:pt x="260799" y="559933"/>
                  </a:lnTo>
                  <a:lnTo>
                    <a:pt x="214983" y="541880"/>
                  </a:lnTo>
                  <a:lnTo>
                    <a:pt x="172815" y="521976"/>
                  </a:lnTo>
                  <a:lnTo>
                    <a:pt x="134572" y="500350"/>
                  </a:lnTo>
                  <a:lnTo>
                    <a:pt x="100529" y="477132"/>
                  </a:lnTo>
                  <a:lnTo>
                    <a:pt x="70965" y="452454"/>
                  </a:lnTo>
                  <a:lnTo>
                    <a:pt x="26377" y="399238"/>
                  </a:lnTo>
                  <a:lnTo>
                    <a:pt x="3023" y="341748"/>
                  </a:lnTo>
                  <a:lnTo>
                    <a:pt x="0" y="311727"/>
                  </a:lnTo>
                  <a:close/>
                </a:path>
              </a:pathLst>
            </a:custGeom>
            <a:ln w="19050">
              <a:solidFill>
                <a:srgbClr val="000000"/>
              </a:solidFill>
            </a:ln>
          </p:spPr>
          <p:txBody>
            <a:bodyPr wrap="square" lIns="0" tIns="0" rIns="0" bIns="0" rtlCol="0"/>
            <a:lstStyle/>
            <a:p>
              <a:endParaRPr/>
            </a:p>
          </p:txBody>
        </p:sp>
      </p:grpSp>
      <p:sp>
        <p:nvSpPr>
          <p:cNvPr id="98" name="object 98"/>
          <p:cNvSpPr txBox="1"/>
          <p:nvPr/>
        </p:nvSpPr>
        <p:spPr>
          <a:xfrm>
            <a:off x="9080963" y="5106620"/>
            <a:ext cx="869442" cy="617605"/>
          </a:xfrm>
          <a:prstGeom prst="rect">
            <a:avLst/>
          </a:prstGeom>
        </p:spPr>
        <p:txBody>
          <a:bodyPr vert="horz" wrap="square" lIns="0" tIns="27432" rIns="0" bIns="0" rtlCol="0">
            <a:spAutoFit/>
          </a:bodyPr>
          <a:lstStyle/>
          <a:p>
            <a:pPr marL="68580" marR="6096" indent="-53340">
              <a:lnSpc>
                <a:spcPts val="2280"/>
              </a:lnSpc>
              <a:spcBef>
                <a:spcPts val="216"/>
              </a:spcBef>
            </a:pPr>
            <a:r>
              <a:rPr sz="1920" spc="-12" dirty="0">
                <a:solidFill>
                  <a:srgbClr val="FFFFFF"/>
                </a:solidFill>
                <a:latin typeface="Arial"/>
                <a:cs typeface="Arial"/>
              </a:rPr>
              <a:t>Reduce worker</a:t>
            </a:r>
            <a:endParaRPr sz="1920">
              <a:latin typeface="Arial"/>
              <a:cs typeface="Arial"/>
            </a:endParaRPr>
          </a:p>
        </p:txBody>
      </p:sp>
      <p:grpSp>
        <p:nvGrpSpPr>
          <p:cNvPr id="99" name="object 99"/>
          <p:cNvGrpSpPr/>
          <p:nvPr/>
        </p:nvGrpSpPr>
        <p:grpSpPr>
          <a:xfrm>
            <a:off x="7732166" y="2918765"/>
            <a:ext cx="4583430" cy="3284982"/>
            <a:chOff x="4919471" y="2432304"/>
            <a:chExt cx="3819525" cy="2737485"/>
          </a:xfrm>
        </p:grpSpPr>
        <p:pic>
          <p:nvPicPr>
            <p:cNvPr id="100" name="object 100"/>
            <p:cNvPicPr/>
            <p:nvPr/>
          </p:nvPicPr>
          <p:blipFill>
            <a:blip r:embed="rId33" cstate="print"/>
            <a:stretch>
              <a:fillRect/>
            </a:stretch>
          </p:blipFill>
          <p:spPr>
            <a:xfrm>
              <a:off x="4919471" y="2432304"/>
              <a:ext cx="1155191" cy="551688"/>
            </a:xfrm>
            <a:prstGeom prst="rect">
              <a:avLst/>
            </a:prstGeom>
          </p:spPr>
        </p:pic>
        <p:sp>
          <p:nvSpPr>
            <p:cNvPr id="101" name="object 101"/>
            <p:cNvSpPr/>
            <p:nvPr/>
          </p:nvSpPr>
          <p:spPr>
            <a:xfrm>
              <a:off x="4961230" y="2454870"/>
              <a:ext cx="977265" cy="389890"/>
            </a:xfrm>
            <a:custGeom>
              <a:avLst/>
              <a:gdLst/>
              <a:ahLst/>
              <a:cxnLst/>
              <a:rect l="l" t="t" r="r" b="b"/>
              <a:pathLst>
                <a:path w="977264" h="389889">
                  <a:moveTo>
                    <a:pt x="923190" y="360506"/>
                  </a:moveTo>
                  <a:lnTo>
                    <a:pt x="865809" y="370514"/>
                  </a:lnTo>
                  <a:lnTo>
                    <a:pt x="862341" y="375447"/>
                  </a:lnTo>
                  <a:lnTo>
                    <a:pt x="864149" y="385813"/>
                  </a:lnTo>
                  <a:lnTo>
                    <a:pt x="869083" y="389280"/>
                  </a:lnTo>
                  <a:lnTo>
                    <a:pt x="963770" y="372765"/>
                  </a:lnTo>
                  <a:lnTo>
                    <a:pt x="956218" y="372765"/>
                  </a:lnTo>
                  <a:lnTo>
                    <a:pt x="923190" y="360506"/>
                  </a:lnTo>
                  <a:close/>
                </a:path>
                <a:path w="977264" h="389889">
                  <a:moveTo>
                    <a:pt x="941812" y="357258"/>
                  </a:moveTo>
                  <a:lnTo>
                    <a:pt x="923190" y="360506"/>
                  </a:lnTo>
                  <a:lnTo>
                    <a:pt x="956218" y="372765"/>
                  </a:lnTo>
                  <a:lnTo>
                    <a:pt x="957289" y="369879"/>
                  </a:lnTo>
                  <a:lnTo>
                    <a:pt x="952172" y="369879"/>
                  </a:lnTo>
                  <a:lnTo>
                    <a:pt x="941812" y="357258"/>
                  </a:lnTo>
                  <a:close/>
                </a:path>
                <a:path w="977264" h="389889">
                  <a:moveTo>
                    <a:pt x="901585" y="284948"/>
                  </a:moveTo>
                  <a:lnTo>
                    <a:pt x="893452" y="291625"/>
                  </a:lnTo>
                  <a:lnTo>
                    <a:pt x="892862" y="297627"/>
                  </a:lnTo>
                  <a:lnTo>
                    <a:pt x="929816" y="342646"/>
                  </a:lnTo>
                  <a:lnTo>
                    <a:pt x="962846" y="354905"/>
                  </a:lnTo>
                  <a:lnTo>
                    <a:pt x="956218" y="372765"/>
                  </a:lnTo>
                  <a:lnTo>
                    <a:pt x="963770" y="372765"/>
                  </a:lnTo>
                  <a:lnTo>
                    <a:pt x="977256" y="370413"/>
                  </a:lnTo>
                  <a:lnTo>
                    <a:pt x="907587" y="285539"/>
                  </a:lnTo>
                  <a:lnTo>
                    <a:pt x="901585" y="284948"/>
                  </a:lnTo>
                  <a:close/>
                </a:path>
                <a:path w="977264" h="389889">
                  <a:moveTo>
                    <a:pt x="957897" y="354453"/>
                  </a:moveTo>
                  <a:lnTo>
                    <a:pt x="941812" y="357258"/>
                  </a:lnTo>
                  <a:lnTo>
                    <a:pt x="952172" y="369879"/>
                  </a:lnTo>
                  <a:lnTo>
                    <a:pt x="957897" y="354453"/>
                  </a:lnTo>
                  <a:close/>
                </a:path>
                <a:path w="977264" h="389889">
                  <a:moveTo>
                    <a:pt x="961628" y="354453"/>
                  </a:moveTo>
                  <a:lnTo>
                    <a:pt x="957897" y="354453"/>
                  </a:lnTo>
                  <a:lnTo>
                    <a:pt x="952172" y="369879"/>
                  </a:lnTo>
                  <a:lnTo>
                    <a:pt x="957289" y="369879"/>
                  </a:lnTo>
                  <a:lnTo>
                    <a:pt x="962846" y="354905"/>
                  </a:lnTo>
                  <a:lnTo>
                    <a:pt x="961628" y="354453"/>
                  </a:lnTo>
                  <a:close/>
                </a:path>
                <a:path w="977264" h="389889">
                  <a:moveTo>
                    <a:pt x="6628" y="0"/>
                  </a:moveTo>
                  <a:lnTo>
                    <a:pt x="0" y="17860"/>
                  </a:lnTo>
                  <a:lnTo>
                    <a:pt x="923190" y="360506"/>
                  </a:lnTo>
                  <a:lnTo>
                    <a:pt x="941812" y="357258"/>
                  </a:lnTo>
                  <a:lnTo>
                    <a:pt x="929816" y="342646"/>
                  </a:lnTo>
                  <a:lnTo>
                    <a:pt x="6628" y="0"/>
                  </a:lnTo>
                  <a:close/>
                </a:path>
                <a:path w="977264" h="389889">
                  <a:moveTo>
                    <a:pt x="929816" y="342646"/>
                  </a:moveTo>
                  <a:lnTo>
                    <a:pt x="941812" y="357258"/>
                  </a:lnTo>
                  <a:lnTo>
                    <a:pt x="957897" y="354453"/>
                  </a:lnTo>
                  <a:lnTo>
                    <a:pt x="961628" y="354453"/>
                  </a:lnTo>
                  <a:lnTo>
                    <a:pt x="929816" y="342646"/>
                  </a:lnTo>
                  <a:close/>
                </a:path>
              </a:pathLst>
            </a:custGeom>
            <a:solidFill>
              <a:srgbClr val="000000"/>
            </a:solidFill>
          </p:spPr>
          <p:txBody>
            <a:bodyPr wrap="square" lIns="0" tIns="0" rIns="0" bIns="0" rtlCol="0"/>
            <a:lstStyle/>
            <a:p>
              <a:endParaRPr/>
            </a:p>
          </p:txBody>
        </p:sp>
        <p:pic>
          <p:nvPicPr>
            <p:cNvPr id="102" name="object 102"/>
            <p:cNvPicPr/>
            <p:nvPr/>
          </p:nvPicPr>
          <p:blipFill>
            <a:blip r:embed="rId34" cstate="print"/>
            <a:stretch>
              <a:fillRect/>
            </a:stretch>
          </p:blipFill>
          <p:spPr>
            <a:xfrm>
              <a:off x="4919471" y="3148584"/>
              <a:ext cx="1155191" cy="734568"/>
            </a:xfrm>
            <a:prstGeom prst="rect">
              <a:avLst/>
            </a:prstGeom>
          </p:spPr>
        </p:pic>
        <p:sp>
          <p:nvSpPr>
            <p:cNvPr id="103" name="object 103"/>
            <p:cNvSpPr/>
            <p:nvPr/>
          </p:nvSpPr>
          <p:spPr>
            <a:xfrm>
              <a:off x="4959885" y="3264234"/>
              <a:ext cx="979169" cy="556895"/>
            </a:xfrm>
            <a:custGeom>
              <a:avLst/>
              <a:gdLst/>
              <a:ahLst/>
              <a:cxnLst/>
              <a:rect l="l" t="t" r="r" b="b"/>
              <a:pathLst>
                <a:path w="979170" h="556895">
                  <a:moveTo>
                    <a:pt x="926723" y="20035"/>
                  </a:moveTo>
                  <a:lnTo>
                    <a:pt x="0" y="539767"/>
                  </a:lnTo>
                  <a:lnTo>
                    <a:pt x="9317" y="556383"/>
                  </a:lnTo>
                  <a:lnTo>
                    <a:pt x="936039" y="36651"/>
                  </a:lnTo>
                  <a:lnTo>
                    <a:pt x="945622" y="20355"/>
                  </a:lnTo>
                  <a:lnTo>
                    <a:pt x="926723" y="20035"/>
                  </a:lnTo>
                  <a:close/>
                </a:path>
                <a:path w="979170" h="556895">
                  <a:moveTo>
                    <a:pt x="978044" y="2804"/>
                  </a:moveTo>
                  <a:lnTo>
                    <a:pt x="957447" y="2804"/>
                  </a:lnTo>
                  <a:lnTo>
                    <a:pt x="966765" y="19419"/>
                  </a:lnTo>
                  <a:lnTo>
                    <a:pt x="936039" y="36651"/>
                  </a:lnTo>
                  <a:lnTo>
                    <a:pt x="906514" y="86857"/>
                  </a:lnTo>
                  <a:lnTo>
                    <a:pt x="908029" y="92696"/>
                  </a:lnTo>
                  <a:lnTo>
                    <a:pt x="917098" y="98028"/>
                  </a:lnTo>
                  <a:lnTo>
                    <a:pt x="922935" y="96514"/>
                  </a:lnTo>
                  <a:lnTo>
                    <a:pt x="978044" y="2804"/>
                  </a:lnTo>
                  <a:close/>
                </a:path>
                <a:path w="979170" h="556895">
                  <a:moveTo>
                    <a:pt x="945622" y="20355"/>
                  </a:moveTo>
                  <a:lnTo>
                    <a:pt x="936039" y="36651"/>
                  </a:lnTo>
                  <a:lnTo>
                    <a:pt x="964603" y="20632"/>
                  </a:lnTo>
                  <a:lnTo>
                    <a:pt x="961948" y="20632"/>
                  </a:lnTo>
                  <a:lnTo>
                    <a:pt x="945622" y="20355"/>
                  </a:lnTo>
                  <a:close/>
                </a:path>
                <a:path w="979170" h="556895">
                  <a:moveTo>
                    <a:pt x="953899" y="6281"/>
                  </a:moveTo>
                  <a:lnTo>
                    <a:pt x="945622" y="20355"/>
                  </a:lnTo>
                  <a:lnTo>
                    <a:pt x="961948" y="20632"/>
                  </a:lnTo>
                  <a:lnTo>
                    <a:pt x="953899" y="6281"/>
                  </a:lnTo>
                  <a:close/>
                </a:path>
                <a:path w="979170" h="556895">
                  <a:moveTo>
                    <a:pt x="959397" y="6281"/>
                  </a:moveTo>
                  <a:lnTo>
                    <a:pt x="953899" y="6281"/>
                  </a:lnTo>
                  <a:lnTo>
                    <a:pt x="961948" y="20632"/>
                  </a:lnTo>
                  <a:lnTo>
                    <a:pt x="964603" y="20632"/>
                  </a:lnTo>
                  <a:lnTo>
                    <a:pt x="966765" y="19419"/>
                  </a:lnTo>
                  <a:lnTo>
                    <a:pt x="959397" y="6281"/>
                  </a:lnTo>
                  <a:close/>
                </a:path>
                <a:path w="979170" h="556895">
                  <a:moveTo>
                    <a:pt x="957447" y="2804"/>
                  </a:moveTo>
                  <a:lnTo>
                    <a:pt x="926723" y="20035"/>
                  </a:lnTo>
                  <a:lnTo>
                    <a:pt x="945622" y="20355"/>
                  </a:lnTo>
                  <a:lnTo>
                    <a:pt x="953899" y="6281"/>
                  </a:lnTo>
                  <a:lnTo>
                    <a:pt x="959397" y="6281"/>
                  </a:lnTo>
                  <a:lnTo>
                    <a:pt x="957447" y="2804"/>
                  </a:lnTo>
                  <a:close/>
                </a:path>
                <a:path w="979170" h="556895">
                  <a:moveTo>
                    <a:pt x="868808" y="0"/>
                  </a:moveTo>
                  <a:lnTo>
                    <a:pt x="864472" y="4192"/>
                  </a:lnTo>
                  <a:lnTo>
                    <a:pt x="864293" y="14711"/>
                  </a:lnTo>
                  <a:lnTo>
                    <a:pt x="868485" y="19047"/>
                  </a:lnTo>
                  <a:lnTo>
                    <a:pt x="926723" y="20035"/>
                  </a:lnTo>
                  <a:lnTo>
                    <a:pt x="957447" y="2804"/>
                  </a:lnTo>
                  <a:lnTo>
                    <a:pt x="978044" y="2804"/>
                  </a:lnTo>
                  <a:lnTo>
                    <a:pt x="978598" y="1861"/>
                  </a:lnTo>
                  <a:lnTo>
                    <a:pt x="868808" y="0"/>
                  </a:lnTo>
                  <a:close/>
                </a:path>
              </a:pathLst>
            </a:custGeom>
            <a:solidFill>
              <a:srgbClr val="000000"/>
            </a:solidFill>
          </p:spPr>
          <p:txBody>
            <a:bodyPr wrap="square" lIns="0" tIns="0" rIns="0" bIns="0" rtlCol="0"/>
            <a:lstStyle/>
            <a:p>
              <a:endParaRPr/>
            </a:p>
          </p:txBody>
        </p:sp>
        <p:pic>
          <p:nvPicPr>
            <p:cNvPr id="104" name="object 104"/>
            <p:cNvPicPr/>
            <p:nvPr/>
          </p:nvPicPr>
          <p:blipFill>
            <a:blip r:embed="rId35" cstate="print"/>
            <a:stretch>
              <a:fillRect/>
            </a:stretch>
          </p:blipFill>
          <p:spPr>
            <a:xfrm>
              <a:off x="4919471" y="3782568"/>
              <a:ext cx="1155191" cy="667512"/>
            </a:xfrm>
            <a:prstGeom prst="rect">
              <a:avLst/>
            </a:prstGeom>
          </p:spPr>
        </p:pic>
        <p:sp>
          <p:nvSpPr>
            <p:cNvPr id="105" name="object 105"/>
            <p:cNvSpPr/>
            <p:nvPr/>
          </p:nvSpPr>
          <p:spPr>
            <a:xfrm>
              <a:off x="4960339" y="3803763"/>
              <a:ext cx="978535" cy="495934"/>
            </a:xfrm>
            <a:custGeom>
              <a:avLst/>
              <a:gdLst/>
              <a:ahLst/>
              <a:cxnLst/>
              <a:rect l="l" t="t" r="r" b="b"/>
              <a:pathLst>
                <a:path w="978535" h="495935">
                  <a:moveTo>
                    <a:pt x="925367" y="472441"/>
                  </a:moveTo>
                  <a:lnTo>
                    <a:pt x="867267" y="476561"/>
                  </a:lnTo>
                  <a:lnTo>
                    <a:pt x="863315" y="481116"/>
                  </a:lnTo>
                  <a:lnTo>
                    <a:pt x="864059" y="491611"/>
                  </a:lnTo>
                  <a:lnTo>
                    <a:pt x="868615" y="495564"/>
                  </a:lnTo>
                  <a:lnTo>
                    <a:pt x="975352" y="487994"/>
                  </a:lnTo>
                  <a:lnTo>
                    <a:pt x="956975" y="487994"/>
                  </a:lnTo>
                  <a:lnTo>
                    <a:pt x="925367" y="472441"/>
                  </a:lnTo>
                  <a:close/>
                </a:path>
                <a:path w="978535" h="495935">
                  <a:moveTo>
                    <a:pt x="944222" y="471104"/>
                  </a:moveTo>
                  <a:lnTo>
                    <a:pt x="925367" y="472441"/>
                  </a:lnTo>
                  <a:lnTo>
                    <a:pt x="956975" y="487994"/>
                  </a:lnTo>
                  <a:lnTo>
                    <a:pt x="958589" y="484714"/>
                  </a:lnTo>
                  <a:lnTo>
                    <a:pt x="953245" y="484714"/>
                  </a:lnTo>
                  <a:lnTo>
                    <a:pt x="944222" y="471104"/>
                  </a:lnTo>
                  <a:close/>
                </a:path>
                <a:path w="978535" h="495935">
                  <a:moveTo>
                    <a:pt x="911560" y="395079"/>
                  </a:moveTo>
                  <a:lnTo>
                    <a:pt x="902792" y="400892"/>
                  </a:lnTo>
                  <a:lnTo>
                    <a:pt x="901593" y="406803"/>
                  </a:lnTo>
                  <a:lnTo>
                    <a:pt x="933777" y="455349"/>
                  </a:lnTo>
                  <a:lnTo>
                    <a:pt x="965386" y="470903"/>
                  </a:lnTo>
                  <a:lnTo>
                    <a:pt x="956975" y="487994"/>
                  </a:lnTo>
                  <a:lnTo>
                    <a:pt x="975352" y="487994"/>
                  </a:lnTo>
                  <a:lnTo>
                    <a:pt x="978146" y="487796"/>
                  </a:lnTo>
                  <a:lnTo>
                    <a:pt x="917472" y="396276"/>
                  </a:lnTo>
                  <a:lnTo>
                    <a:pt x="911560" y="395079"/>
                  </a:lnTo>
                  <a:close/>
                </a:path>
                <a:path w="978535" h="495935">
                  <a:moveTo>
                    <a:pt x="960511" y="469949"/>
                  </a:moveTo>
                  <a:lnTo>
                    <a:pt x="944222" y="471104"/>
                  </a:lnTo>
                  <a:lnTo>
                    <a:pt x="953245" y="484714"/>
                  </a:lnTo>
                  <a:lnTo>
                    <a:pt x="960511" y="469949"/>
                  </a:lnTo>
                  <a:close/>
                </a:path>
                <a:path w="978535" h="495935">
                  <a:moveTo>
                    <a:pt x="963448" y="469949"/>
                  </a:moveTo>
                  <a:lnTo>
                    <a:pt x="960511" y="469949"/>
                  </a:lnTo>
                  <a:lnTo>
                    <a:pt x="953245" y="484714"/>
                  </a:lnTo>
                  <a:lnTo>
                    <a:pt x="958589" y="484714"/>
                  </a:lnTo>
                  <a:lnTo>
                    <a:pt x="965386" y="470903"/>
                  </a:lnTo>
                  <a:lnTo>
                    <a:pt x="963448" y="469949"/>
                  </a:lnTo>
                  <a:close/>
                </a:path>
                <a:path w="978535" h="495935">
                  <a:moveTo>
                    <a:pt x="8411" y="0"/>
                  </a:moveTo>
                  <a:lnTo>
                    <a:pt x="0" y="17091"/>
                  </a:lnTo>
                  <a:lnTo>
                    <a:pt x="925367" y="472441"/>
                  </a:lnTo>
                  <a:lnTo>
                    <a:pt x="944222" y="471104"/>
                  </a:lnTo>
                  <a:lnTo>
                    <a:pt x="933777" y="455349"/>
                  </a:lnTo>
                  <a:lnTo>
                    <a:pt x="8411" y="0"/>
                  </a:lnTo>
                  <a:close/>
                </a:path>
                <a:path w="978535" h="495935">
                  <a:moveTo>
                    <a:pt x="933777" y="455349"/>
                  </a:moveTo>
                  <a:lnTo>
                    <a:pt x="944222" y="471104"/>
                  </a:lnTo>
                  <a:lnTo>
                    <a:pt x="960511" y="469949"/>
                  </a:lnTo>
                  <a:lnTo>
                    <a:pt x="963448" y="469949"/>
                  </a:lnTo>
                  <a:lnTo>
                    <a:pt x="933777" y="455349"/>
                  </a:lnTo>
                  <a:close/>
                </a:path>
              </a:pathLst>
            </a:custGeom>
            <a:solidFill>
              <a:srgbClr val="000000"/>
            </a:solidFill>
          </p:spPr>
          <p:txBody>
            <a:bodyPr wrap="square" lIns="0" tIns="0" rIns="0" bIns="0" rtlCol="0"/>
            <a:lstStyle/>
            <a:p>
              <a:endParaRPr/>
            </a:p>
          </p:txBody>
        </p:sp>
        <p:pic>
          <p:nvPicPr>
            <p:cNvPr id="106" name="object 106"/>
            <p:cNvPicPr/>
            <p:nvPr/>
          </p:nvPicPr>
          <p:blipFill>
            <a:blip r:embed="rId36" cstate="print"/>
            <a:stretch>
              <a:fillRect/>
            </a:stretch>
          </p:blipFill>
          <p:spPr>
            <a:xfrm>
              <a:off x="4919471" y="4614672"/>
              <a:ext cx="1155191" cy="554736"/>
            </a:xfrm>
            <a:prstGeom prst="rect">
              <a:avLst/>
            </a:prstGeom>
          </p:spPr>
        </p:pic>
        <p:sp>
          <p:nvSpPr>
            <p:cNvPr id="107" name="object 107"/>
            <p:cNvSpPr/>
            <p:nvPr/>
          </p:nvSpPr>
          <p:spPr>
            <a:xfrm>
              <a:off x="4961193" y="4713956"/>
              <a:ext cx="977900" cy="393700"/>
            </a:xfrm>
            <a:custGeom>
              <a:avLst/>
              <a:gdLst/>
              <a:ahLst/>
              <a:cxnLst/>
              <a:rect l="l" t="t" r="r" b="b"/>
              <a:pathLst>
                <a:path w="977900" h="393700">
                  <a:moveTo>
                    <a:pt x="923267" y="28549"/>
                  </a:moveTo>
                  <a:lnTo>
                    <a:pt x="0" y="375598"/>
                  </a:lnTo>
                  <a:lnTo>
                    <a:pt x="6701" y="393429"/>
                  </a:lnTo>
                  <a:lnTo>
                    <a:pt x="929969" y="46381"/>
                  </a:lnTo>
                  <a:lnTo>
                    <a:pt x="941903" y="31720"/>
                  </a:lnTo>
                  <a:lnTo>
                    <a:pt x="923267" y="28549"/>
                  </a:lnTo>
                  <a:close/>
                </a:path>
                <a:path w="977900" h="393700">
                  <a:moveTo>
                    <a:pt x="963991" y="16154"/>
                  </a:moveTo>
                  <a:lnTo>
                    <a:pt x="956242" y="16154"/>
                  </a:lnTo>
                  <a:lnTo>
                    <a:pt x="962945" y="33986"/>
                  </a:lnTo>
                  <a:lnTo>
                    <a:pt x="929969" y="46381"/>
                  </a:lnTo>
                  <a:lnTo>
                    <a:pt x="893202" y="91555"/>
                  </a:lnTo>
                  <a:lnTo>
                    <a:pt x="893818" y="97553"/>
                  </a:lnTo>
                  <a:lnTo>
                    <a:pt x="901978" y="104195"/>
                  </a:lnTo>
                  <a:lnTo>
                    <a:pt x="907977" y="103579"/>
                  </a:lnTo>
                  <a:lnTo>
                    <a:pt x="977292" y="18417"/>
                  </a:lnTo>
                  <a:lnTo>
                    <a:pt x="963991" y="16154"/>
                  </a:lnTo>
                  <a:close/>
                </a:path>
                <a:path w="977900" h="393700">
                  <a:moveTo>
                    <a:pt x="941903" y="31720"/>
                  </a:moveTo>
                  <a:lnTo>
                    <a:pt x="929969" y="46381"/>
                  </a:lnTo>
                  <a:lnTo>
                    <a:pt x="961688" y="34458"/>
                  </a:lnTo>
                  <a:lnTo>
                    <a:pt x="958000" y="34458"/>
                  </a:lnTo>
                  <a:lnTo>
                    <a:pt x="941903" y="31720"/>
                  </a:lnTo>
                  <a:close/>
                </a:path>
                <a:path w="977900" h="393700">
                  <a:moveTo>
                    <a:pt x="952210" y="19056"/>
                  </a:moveTo>
                  <a:lnTo>
                    <a:pt x="941903" y="31720"/>
                  </a:lnTo>
                  <a:lnTo>
                    <a:pt x="958000" y="34458"/>
                  </a:lnTo>
                  <a:lnTo>
                    <a:pt x="952210" y="19056"/>
                  </a:lnTo>
                  <a:close/>
                </a:path>
                <a:path w="977900" h="393700">
                  <a:moveTo>
                    <a:pt x="957333" y="19056"/>
                  </a:moveTo>
                  <a:lnTo>
                    <a:pt x="952210" y="19056"/>
                  </a:lnTo>
                  <a:lnTo>
                    <a:pt x="958000" y="34458"/>
                  </a:lnTo>
                  <a:lnTo>
                    <a:pt x="961688" y="34458"/>
                  </a:lnTo>
                  <a:lnTo>
                    <a:pt x="962945" y="33986"/>
                  </a:lnTo>
                  <a:lnTo>
                    <a:pt x="957333" y="19056"/>
                  </a:lnTo>
                  <a:close/>
                </a:path>
                <a:path w="977900" h="393700">
                  <a:moveTo>
                    <a:pt x="956242" y="16154"/>
                  </a:moveTo>
                  <a:lnTo>
                    <a:pt x="923267" y="28549"/>
                  </a:lnTo>
                  <a:lnTo>
                    <a:pt x="941903" y="31720"/>
                  </a:lnTo>
                  <a:lnTo>
                    <a:pt x="952210" y="19056"/>
                  </a:lnTo>
                  <a:lnTo>
                    <a:pt x="957333" y="19056"/>
                  </a:lnTo>
                  <a:lnTo>
                    <a:pt x="956242" y="16154"/>
                  </a:lnTo>
                  <a:close/>
                </a:path>
                <a:path w="977900" h="393700">
                  <a:moveTo>
                    <a:pt x="869043" y="0"/>
                  </a:moveTo>
                  <a:lnTo>
                    <a:pt x="864123" y="3488"/>
                  </a:lnTo>
                  <a:lnTo>
                    <a:pt x="862359" y="13860"/>
                  </a:lnTo>
                  <a:lnTo>
                    <a:pt x="865847" y="18780"/>
                  </a:lnTo>
                  <a:lnTo>
                    <a:pt x="923267" y="28549"/>
                  </a:lnTo>
                  <a:lnTo>
                    <a:pt x="956242" y="16154"/>
                  </a:lnTo>
                  <a:lnTo>
                    <a:pt x="963991" y="16154"/>
                  </a:lnTo>
                  <a:lnTo>
                    <a:pt x="869043" y="0"/>
                  </a:lnTo>
                  <a:close/>
                </a:path>
              </a:pathLst>
            </a:custGeom>
            <a:solidFill>
              <a:srgbClr val="000000"/>
            </a:solidFill>
          </p:spPr>
          <p:txBody>
            <a:bodyPr wrap="square" lIns="0" tIns="0" rIns="0" bIns="0" rtlCol="0"/>
            <a:lstStyle/>
            <a:p>
              <a:endParaRPr/>
            </a:p>
          </p:txBody>
        </p:sp>
        <p:pic>
          <p:nvPicPr>
            <p:cNvPr id="108" name="object 108"/>
            <p:cNvPicPr/>
            <p:nvPr/>
          </p:nvPicPr>
          <p:blipFill>
            <a:blip r:embed="rId37" cstate="print"/>
            <a:stretch>
              <a:fillRect/>
            </a:stretch>
          </p:blipFill>
          <p:spPr>
            <a:xfrm>
              <a:off x="7025639" y="2929128"/>
              <a:ext cx="661416" cy="274320"/>
            </a:xfrm>
            <a:prstGeom prst="rect">
              <a:avLst/>
            </a:prstGeom>
          </p:spPr>
        </p:pic>
        <p:sp>
          <p:nvSpPr>
            <p:cNvPr id="109" name="object 109"/>
            <p:cNvSpPr/>
            <p:nvPr/>
          </p:nvSpPr>
          <p:spPr>
            <a:xfrm>
              <a:off x="7065818" y="2990366"/>
              <a:ext cx="485140" cy="111125"/>
            </a:xfrm>
            <a:custGeom>
              <a:avLst/>
              <a:gdLst/>
              <a:ahLst/>
              <a:cxnLst/>
              <a:rect l="l" t="t" r="r" b="b"/>
              <a:pathLst>
                <a:path w="485140" h="111125">
                  <a:moveTo>
                    <a:pt x="390104" y="0"/>
                  </a:moveTo>
                  <a:lnTo>
                    <a:pt x="384271" y="1535"/>
                  </a:lnTo>
                  <a:lnTo>
                    <a:pt x="378970" y="10623"/>
                  </a:lnTo>
                  <a:lnTo>
                    <a:pt x="380504" y="16455"/>
                  </a:lnTo>
                  <a:lnTo>
                    <a:pt x="430816" y="45803"/>
                  </a:lnTo>
                  <a:lnTo>
                    <a:pt x="466048" y="45803"/>
                  </a:lnTo>
                  <a:lnTo>
                    <a:pt x="466048" y="64853"/>
                  </a:lnTo>
                  <a:lnTo>
                    <a:pt x="430816" y="64853"/>
                  </a:lnTo>
                  <a:lnTo>
                    <a:pt x="380504" y="94202"/>
                  </a:lnTo>
                  <a:lnTo>
                    <a:pt x="378970" y="100034"/>
                  </a:lnTo>
                  <a:lnTo>
                    <a:pt x="384271" y="109122"/>
                  </a:lnTo>
                  <a:lnTo>
                    <a:pt x="390103" y="110656"/>
                  </a:lnTo>
                  <a:lnTo>
                    <a:pt x="468623" y="64853"/>
                  </a:lnTo>
                  <a:lnTo>
                    <a:pt x="466048" y="64853"/>
                  </a:lnTo>
                  <a:lnTo>
                    <a:pt x="468625" y="64852"/>
                  </a:lnTo>
                  <a:lnTo>
                    <a:pt x="484952" y="55328"/>
                  </a:lnTo>
                  <a:lnTo>
                    <a:pt x="390104" y="0"/>
                  </a:lnTo>
                  <a:close/>
                </a:path>
                <a:path w="485140" h="111125">
                  <a:moveTo>
                    <a:pt x="447145" y="55328"/>
                  </a:moveTo>
                  <a:lnTo>
                    <a:pt x="430816" y="64853"/>
                  </a:lnTo>
                  <a:lnTo>
                    <a:pt x="466048" y="64853"/>
                  </a:lnTo>
                  <a:lnTo>
                    <a:pt x="466048" y="63555"/>
                  </a:lnTo>
                  <a:lnTo>
                    <a:pt x="461248" y="63555"/>
                  </a:lnTo>
                  <a:lnTo>
                    <a:pt x="447145" y="55328"/>
                  </a:lnTo>
                  <a:close/>
                </a:path>
                <a:path w="485140" h="111125">
                  <a:moveTo>
                    <a:pt x="0" y="45802"/>
                  </a:moveTo>
                  <a:lnTo>
                    <a:pt x="0" y="64852"/>
                  </a:lnTo>
                  <a:lnTo>
                    <a:pt x="430818" y="64852"/>
                  </a:lnTo>
                  <a:lnTo>
                    <a:pt x="447145" y="55328"/>
                  </a:lnTo>
                  <a:lnTo>
                    <a:pt x="430816" y="45803"/>
                  </a:lnTo>
                  <a:lnTo>
                    <a:pt x="0" y="45802"/>
                  </a:lnTo>
                  <a:close/>
                </a:path>
                <a:path w="485140" h="111125">
                  <a:moveTo>
                    <a:pt x="461248" y="47101"/>
                  </a:moveTo>
                  <a:lnTo>
                    <a:pt x="447145" y="55328"/>
                  </a:lnTo>
                  <a:lnTo>
                    <a:pt x="461248" y="63555"/>
                  </a:lnTo>
                  <a:lnTo>
                    <a:pt x="461248" y="47101"/>
                  </a:lnTo>
                  <a:close/>
                </a:path>
                <a:path w="485140" h="111125">
                  <a:moveTo>
                    <a:pt x="466048" y="47101"/>
                  </a:moveTo>
                  <a:lnTo>
                    <a:pt x="461248" y="47101"/>
                  </a:lnTo>
                  <a:lnTo>
                    <a:pt x="461248" y="63555"/>
                  </a:lnTo>
                  <a:lnTo>
                    <a:pt x="466048" y="63555"/>
                  </a:lnTo>
                  <a:lnTo>
                    <a:pt x="466048" y="47101"/>
                  </a:lnTo>
                  <a:close/>
                </a:path>
                <a:path w="485140" h="111125">
                  <a:moveTo>
                    <a:pt x="430816" y="45803"/>
                  </a:moveTo>
                  <a:lnTo>
                    <a:pt x="447145" y="55328"/>
                  </a:lnTo>
                  <a:lnTo>
                    <a:pt x="461248" y="47101"/>
                  </a:lnTo>
                  <a:lnTo>
                    <a:pt x="466048" y="47101"/>
                  </a:lnTo>
                  <a:lnTo>
                    <a:pt x="466048" y="45803"/>
                  </a:lnTo>
                  <a:lnTo>
                    <a:pt x="430816" y="45803"/>
                  </a:lnTo>
                  <a:close/>
                </a:path>
              </a:pathLst>
            </a:custGeom>
            <a:solidFill>
              <a:srgbClr val="000000"/>
            </a:solidFill>
          </p:spPr>
          <p:txBody>
            <a:bodyPr wrap="square" lIns="0" tIns="0" rIns="0" bIns="0" rtlCol="0"/>
            <a:lstStyle/>
            <a:p>
              <a:endParaRPr/>
            </a:p>
          </p:txBody>
        </p:sp>
        <p:pic>
          <p:nvPicPr>
            <p:cNvPr id="110" name="object 110"/>
            <p:cNvPicPr/>
            <p:nvPr/>
          </p:nvPicPr>
          <p:blipFill>
            <a:blip r:embed="rId38" cstate="print"/>
            <a:stretch>
              <a:fillRect/>
            </a:stretch>
          </p:blipFill>
          <p:spPr>
            <a:xfrm>
              <a:off x="7025639" y="4395216"/>
              <a:ext cx="661416" cy="274319"/>
            </a:xfrm>
            <a:prstGeom prst="rect">
              <a:avLst/>
            </a:prstGeom>
          </p:spPr>
        </p:pic>
        <p:sp>
          <p:nvSpPr>
            <p:cNvPr id="111" name="object 111"/>
            <p:cNvSpPr/>
            <p:nvPr/>
          </p:nvSpPr>
          <p:spPr>
            <a:xfrm>
              <a:off x="7065818" y="4456638"/>
              <a:ext cx="485140" cy="111125"/>
            </a:xfrm>
            <a:custGeom>
              <a:avLst/>
              <a:gdLst/>
              <a:ahLst/>
              <a:cxnLst/>
              <a:rect l="l" t="t" r="r" b="b"/>
              <a:pathLst>
                <a:path w="485140" h="111125">
                  <a:moveTo>
                    <a:pt x="390104" y="0"/>
                  </a:moveTo>
                  <a:lnTo>
                    <a:pt x="384271" y="1535"/>
                  </a:lnTo>
                  <a:lnTo>
                    <a:pt x="378970" y="10623"/>
                  </a:lnTo>
                  <a:lnTo>
                    <a:pt x="380504" y="16455"/>
                  </a:lnTo>
                  <a:lnTo>
                    <a:pt x="430816" y="45803"/>
                  </a:lnTo>
                  <a:lnTo>
                    <a:pt x="466048" y="45803"/>
                  </a:lnTo>
                  <a:lnTo>
                    <a:pt x="466048" y="64853"/>
                  </a:lnTo>
                  <a:lnTo>
                    <a:pt x="430816" y="64853"/>
                  </a:lnTo>
                  <a:lnTo>
                    <a:pt x="380504" y="94202"/>
                  </a:lnTo>
                  <a:lnTo>
                    <a:pt x="378970" y="100034"/>
                  </a:lnTo>
                  <a:lnTo>
                    <a:pt x="384271" y="109122"/>
                  </a:lnTo>
                  <a:lnTo>
                    <a:pt x="390103" y="110656"/>
                  </a:lnTo>
                  <a:lnTo>
                    <a:pt x="468623" y="64853"/>
                  </a:lnTo>
                  <a:lnTo>
                    <a:pt x="466048" y="64853"/>
                  </a:lnTo>
                  <a:lnTo>
                    <a:pt x="468625" y="64852"/>
                  </a:lnTo>
                  <a:lnTo>
                    <a:pt x="484952" y="55328"/>
                  </a:lnTo>
                  <a:lnTo>
                    <a:pt x="390104" y="0"/>
                  </a:lnTo>
                  <a:close/>
                </a:path>
                <a:path w="485140" h="111125">
                  <a:moveTo>
                    <a:pt x="447145" y="55328"/>
                  </a:moveTo>
                  <a:lnTo>
                    <a:pt x="430816" y="64853"/>
                  </a:lnTo>
                  <a:lnTo>
                    <a:pt x="466048" y="64853"/>
                  </a:lnTo>
                  <a:lnTo>
                    <a:pt x="466048" y="63555"/>
                  </a:lnTo>
                  <a:lnTo>
                    <a:pt x="461248" y="63555"/>
                  </a:lnTo>
                  <a:lnTo>
                    <a:pt x="447145" y="55328"/>
                  </a:lnTo>
                  <a:close/>
                </a:path>
                <a:path w="485140" h="111125">
                  <a:moveTo>
                    <a:pt x="0" y="45802"/>
                  </a:moveTo>
                  <a:lnTo>
                    <a:pt x="0" y="64852"/>
                  </a:lnTo>
                  <a:lnTo>
                    <a:pt x="430818" y="64852"/>
                  </a:lnTo>
                  <a:lnTo>
                    <a:pt x="447145" y="55328"/>
                  </a:lnTo>
                  <a:lnTo>
                    <a:pt x="430816" y="45803"/>
                  </a:lnTo>
                  <a:lnTo>
                    <a:pt x="0" y="45802"/>
                  </a:lnTo>
                  <a:close/>
                </a:path>
                <a:path w="485140" h="111125">
                  <a:moveTo>
                    <a:pt x="461248" y="47101"/>
                  </a:moveTo>
                  <a:lnTo>
                    <a:pt x="447145" y="55328"/>
                  </a:lnTo>
                  <a:lnTo>
                    <a:pt x="461248" y="63555"/>
                  </a:lnTo>
                  <a:lnTo>
                    <a:pt x="461248" y="47101"/>
                  </a:lnTo>
                  <a:close/>
                </a:path>
                <a:path w="485140" h="111125">
                  <a:moveTo>
                    <a:pt x="466048" y="47101"/>
                  </a:moveTo>
                  <a:lnTo>
                    <a:pt x="461248" y="47101"/>
                  </a:lnTo>
                  <a:lnTo>
                    <a:pt x="461248" y="63555"/>
                  </a:lnTo>
                  <a:lnTo>
                    <a:pt x="466048" y="63555"/>
                  </a:lnTo>
                  <a:lnTo>
                    <a:pt x="466048" y="47101"/>
                  </a:lnTo>
                  <a:close/>
                </a:path>
                <a:path w="485140" h="111125">
                  <a:moveTo>
                    <a:pt x="430816" y="45803"/>
                  </a:moveTo>
                  <a:lnTo>
                    <a:pt x="447145" y="55328"/>
                  </a:lnTo>
                  <a:lnTo>
                    <a:pt x="461248" y="47101"/>
                  </a:lnTo>
                  <a:lnTo>
                    <a:pt x="466048" y="47101"/>
                  </a:lnTo>
                  <a:lnTo>
                    <a:pt x="466048" y="45803"/>
                  </a:lnTo>
                  <a:lnTo>
                    <a:pt x="430816" y="45803"/>
                  </a:lnTo>
                  <a:close/>
                </a:path>
              </a:pathLst>
            </a:custGeom>
            <a:solidFill>
              <a:srgbClr val="000000"/>
            </a:solidFill>
          </p:spPr>
          <p:txBody>
            <a:bodyPr wrap="square" lIns="0" tIns="0" rIns="0" bIns="0" rtlCol="0"/>
            <a:lstStyle/>
            <a:p>
              <a:endParaRPr/>
            </a:p>
          </p:txBody>
        </p:sp>
        <p:pic>
          <p:nvPicPr>
            <p:cNvPr id="112" name="object 112"/>
            <p:cNvPicPr/>
            <p:nvPr/>
          </p:nvPicPr>
          <p:blipFill>
            <a:blip r:embed="rId39" cstate="print"/>
            <a:stretch>
              <a:fillRect/>
            </a:stretch>
          </p:blipFill>
          <p:spPr>
            <a:xfrm>
              <a:off x="7501127" y="2596896"/>
              <a:ext cx="1237487" cy="771143"/>
            </a:xfrm>
            <a:prstGeom prst="rect">
              <a:avLst/>
            </a:prstGeom>
          </p:spPr>
        </p:pic>
        <p:pic>
          <p:nvPicPr>
            <p:cNvPr id="113" name="object 113"/>
            <p:cNvPicPr/>
            <p:nvPr/>
          </p:nvPicPr>
          <p:blipFill>
            <a:blip r:embed="rId40" cstate="print"/>
            <a:stretch>
              <a:fillRect/>
            </a:stretch>
          </p:blipFill>
          <p:spPr>
            <a:xfrm>
              <a:off x="7595615" y="2596896"/>
              <a:ext cx="1109472" cy="838200"/>
            </a:xfrm>
            <a:prstGeom prst="rect">
              <a:avLst/>
            </a:prstGeom>
          </p:spPr>
        </p:pic>
      </p:grpSp>
      <p:sp>
        <p:nvSpPr>
          <p:cNvPr id="114" name="object 114"/>
          <p:cNvSpPr txBox="1"/>
          <p:nvPr/>
        </p:nvSpPr>
        <p:spPr>
          <a:xfrm>
            <a:off x="10889670" y="3152029"/>
            <a:ext cx="1363980" cy="735073"/>
          </a:xfrm>
          <a:prstGeom prst="rect">
            <a:avLst/>
          </a:prstGeom>
          <a:solidFill>
            <a:srgbClr val="CCC1DA"/>
          </a:solidFill>
          <a:ln w="19050">
            <a:solidFill>
              <a:srgbClr val="000000"/>
            </a:solidFill>
          </a:ln>
        </p:spPr>
        <p:txBody>
          <a:bodyPr vert="horz" wrap="square" lIns="0" tIns="92964" rIns="0" bIns="0" rtlCol="0">
            <a:spAutoFit/>
          </a:bodyPr>
          <a:lstStyle/>
          <a:p>
            <a:pPr marL="391668" marR="259842" indent="-121920">
              <a:lnSpc>
                <a:spcPts val="2508"/>
              </a:lnSpc>
              <a:spcBef>
                <a:spcPts val="732"/>
              </a:spcBef>
            </a:pPr>
            <a:r>
              <a:rPr sz="2160" spc="-12" dirty="0">
                <a:latin typeface="Arial"/>
                <a:cs typeface="Arial"/>
              </a:rPr>
              <a:t>Output </a:t>
            </a:r>
            <a:r>
              <a:rPr sz="2160" dirty="0">
                <a:latin typeface="Arial"/>
                <a:cs typeface="Arial"/>
              </a:rPr>
              <a:t>file</a:t>
            </a:r>
            <a:r>
              <a:rPr sz="2160" spc="-24" dirty="0">
                <a:latin typeface="Arial"/>
                <a:cs typeface="Arial"/>
              </a:rPr>
              <a:t> </a:t>
            </a:r>
            <a:r>
              <a:rPr sz="2160" spc="-60" dirty="0">
                <a:latin typeface="Arial"/>
                <a:cs typeface="Arial"/>
              </a:rPr>
              <a:t>1</a:t>
            </a:r>
            <a:endParaRPr sz="2160">
              <a:latin typeface="Arial"/>
              <a:cs typeface="Arial"/>
            </a:endParaRPr>
          </a:p>
        </p:txBody>
      </p:sp>
      <p:grpSp>
        <p:nvGrpSpPr>
          <p:cNvPr id="115" name="object 115"/>
          <p:cNvGrpSpPr/>
          <p:nvPr/>
        </p:nvGrpSpPr>
        <p:grpSpPr>
          <a:xfrm>
            <a:off x="10830154" y="4974335"/>
            <a:ext cx="1485138" cy="1005840"/>
            <a:chOff x="7501128" y="4145279"/>
            <a:chExt cx="1237615" cy="838200"/>
          </a:xfrm>
        </p:grpSpPr>
        <p:pic>
          <p:nvPicPr>
            <p:cNvPr id="116" name="object 116"/>
            <p:cNvPicPr/>
            <p:nvPr/>
          </p:nvPicPr>
          <p:blipFill>
            <a:blip r:embed="rId41" cstate="print"/>
            <a:stretch>
              <a:fillRect/>
            </a:stretch>
          </p:blipFill>
          <p:spPr>
            <a:xfrm>
              <a:off x="7501128" y="4145279"/>
              <a:ext cx="1237487" cy="771144"/>
            </a:xfrm>
            <a:prstGeom prst="rect">
              <a:avLst/>
            </a:prstGeom>
          </p:spPr>
        </p:pic>
        <p:pic>
          <p:nvPicPr>
            <p:cNvPr id="117" name="object 117"/>
            <p:cNvPicPr/>
            <p:nvPr/>
          </p:nvPicPr>
          <p:blipFill>
            <a:blip r:embed="rId40" cstate="print"/>
            <a:stretch>
              <a:fillRect/>
            </a:stretch>
          </p:blipFill>
          <p:spPr>
            <a:xfrm>
              <a:off x="7595616" y="4145279"/>
              <a:ext cx="1109472" cy="838200"/>
            </a:xfrm>
            <a:prstGeom prst="rect">
              <a:avLst/>
            </a:prstGeom>
          </p:spPr>
        </p:pic>
      </p:grpSp>
      <p:sp>
        <p:nvSpPr>
          <p:cNvPr id="118" name="object 118"/>
          <p:cNvSpPr txBox="1"/>
          <p:nvPr/>
        </p:nvSpPr>
        <p:spPr>
          <a:xfrm>
            <a:off x="10889671" y="5012578"/>
            <a:ext cx="1363980" cy="730456"/>
          </a:xfrm>
          <a:prstGeom prst="rect">
            <a:avLst/>
          </a:prstGeom>
          <a:solidFill>
            <a:srgbClr val="CCC1DA"/>
          </a:solidFill>
          <a:ln w="19050">
            <a:solidFill>
              <a:srgbClr val="000000"/>
            </a:solidFill>
          </a:ln>
        </p:spPr>
        <p:txBody>
          <a:bodyPr vert="horz" wrap="square" lIns="0" tIns="88392" rIns="0" bIns="0" rtlCol="0">
            <a:spAutoFit/>
          </a:bodyPr>
          <a:lstStyle/>
          <a:p>
            <a:pPr marL="391668" marR="259842" indent="-121920">
              <a:lnSpc>
                <a:spcPts val="2532"/>
              </a:lnSpc>
              <a:spcBef>
                <a:spcPts val="696"/>
              </a:spcBef>
            </a:pPr>
            <a:r>
              <a:rPr sz="2160" spc="-12" dirty="0">
                <a:latin typeface="Arial"/>
                <a:cs typeface="Arial"/>
              </a:rPr>
              <a:t>Output </a:t>
            </a:r>
            <a:r>
              <a:rPr sz="2160" dirty="0">
                <a:latin typeface="Arial"/>
                <a:cs typeface="Arial"/>
              </a:rPr>
              <a:t>file</a:t>
            </a:r>
            <a:r>
              <a:rPr sz="2160" spc="-24" dirty="0">
                <a:latin typeface="Arial"/>
                <a:cs typeface="Arial"/>
              </a:rPr>
              <a:t> </a:t>
            </a:r>
            <a:r>
              <a:rPr sz="2160" spc="-60" dirty="0">
                <a:latin typeface="Arial"/>
                <a:cs typeface="Arial"/>
              </a:rPr>
              <a:t>2</a:t>
            </a:r>
            <a:endParaRPr sz="2160">
              <a:latin typeface="Arial"/>
              <a:cs typeface="Arial"/>
            </a:endParaRPr>
          </a:p>
        </p:txBody>
      </p:sp>
      <p:grpSp>
        <p:nvGrpSpPr>
          <p:cNvPr id="119" name="object 119"/>
          <p:cNvGrpSpPr/>
          <p:nvPr/>
        </p:nvGrpSpPr>
        <p:grpSpPr>
          <a:xfrm>
            <a:off x="4623207" y="1799540"/>
            <a:ext cx="5058918" cy="4904994"/>
            <a:chOff x="2328672" y="1499616"/>
            <a:chExt cx="4215765" cy="4087495"/>
          </a:xfrm>
        </p:grpSpPr>
        <p:pic>
          <p:nvPicPr>
            <p:cNvPr id="120" name="object 120"/>
            <p:cNvPicPr/>
            <p:nvPr/>
          </p:nvPicPr>
          <p:blipFill>
            <a:blip r:embed="rId42" cstate="print"/>
            <a:stretch>
              <a:fillRect/>
            </a:stretch>
          </p:blipFill>
          <p:spPr>
            <a:xfrm>
              <a:off x="2328672" y="4632960"/>
              <a:ext cx="3124200" cy="954023"/>
            </a:xfrm>
            <a:prstGeom prst="rect">
              <a:avLst/>
            </a:prstGeom>
          </p:spPr>
        </p:pic>
        <p:sp>
          <p:nvSpPr>
            <p:cNvPr id="121" name="object 121"/>
            <p:cNvSpPr/>
            <p:nvPr/>
          </p:nvSpPr>
          <p:spPr>
            <a:xfrm>
              <a:off x="2378486" y="4663117"/>
              <a:ext cx="3025140" cy="852805"/>
            </a:xfrm>
            <a:custGeom>
              <a:avLst/>
              <a:gdLst/>
              <a:ahLst/>
              <a:cxnLst/>
              <a:rect l="l" t="t" r="r" b="b"/>
              <a:pathLst>
                <a:path w="3025140" h="852804">
                  <a:moveTo>
                    <a:pt x="0" y="142043"/>
                  </a:moveTo>
                  <a:lnTo>
                    <a:pt x="7241" y="97146"/>
                  </a:lnTo>
                  <a:lnTo>
                    <a:pt x="27406" y="58154"/>
                  </a:lnTo>
                  <a:lnTo>
                    <a:pt x="58154" y="27406"/>
                  </a:lnTo>
                  <a:lnTo>
                    <a:pt x="97146" y="7241"/>
                  </a:lnTo>
                  <a:lnTo>
                    <a:pt x="142043" y="0"/>
                  </a:lnTo>
                  <a:lnTo>
                    <a:pt x="2882743" y="0"/>
                  </a:lnTo>
                  <a:lnTo>
                    <a:pt x="2927639" y="7241"/>
                  </a:lnTo>
                  <a:lnTo>
                    <a:pt x="2966631" y="27406"/>
                  </a:lnTo>
                  <a:lnTo>
                    <a:pt x="2997379" y="58154"/>
                  </a:lnTo>
                  <a:lnTo>
                    <a:pt x="3017544" y="97146"/>
                  </a:lnTo>
                  <a:lnTo>
                    <a:pt x="3024786" y="142043"/>
                  </a:lnTo>
                  <a:lnTo>
                    <a:pt x="3024786" y="710198"/>
                  </a:lnTo>
                  <a:lnTo>
                    <a:pt x="3017544" y="755095"/>
                  </a:lnTo>
                  <a:lnTo>
                    <a:pt x="2997379" y="794087"/>
                  </a:lnTo>
                  <a:lnTo>
                    <a:pt x="2966631" y="824835"/>
                  </a:lnTo>
                  <a:lnTo>
                    <a:pt x="2927639" y="845000"/>
                  </a:lnTo>
                  <a:lnTo>
                    <a:pt x="2882743" y="852242"/>
                  </a:lnTo>
                  <a:lnTo>
                    <a:pt x="142043" y="852242"/>
                  </a:lnTo>
                  <a:lnTo>
                    <a:pt x="97146" y="845000"/>
                  </a:lnTo>
                  <a:lnTo>
                    <a:pt x="58154" y="824835"/>
                  </a:lnTo>
                  <a:lnTo>
                    <a:pt x="27406" y="794087"/>
                  </a:lnTo>
                  <a:lnTo>
                    <a:pt x="7241" y="755095"/>
                  </a:lnTo>
                  <a:lnTo>
                    <a:pt x="0" y="710198"/>
                  </a:lnTo>
                  <a:lnTo>
                    <a:pt x="0" y="142043"/>
                  </a:lnTo>
                  <a:close/>
                </a:path>
              </a:pathLst>
            </a:custGeom>
            <a:ln w="19050">
              <a:solidFill>
                <a:srgbClr val="000000"/>
              </a:solidFill>
            </a:ln>
          </p:spPr>
          <p:txBody>
            <a:bodyPr wrap="square" lIns="0" tIns="0" rIns="0" bIns="0" rtlCol="0"/>
            <a:lstStyle/>
            <a:p>
              <a:endParaRPr/>
            </a:p>
          </p:txBody>
        </p:sp>
        <p:pic>
          <p:nvPicPr>
            <p:cNvPr id="122" name="object 122"/>
            <p:cNvPicPr/>
            <p:nvPr/>
          </p:nvPicPr>
          <p:blipFill>
            <a:blip r:embed="rId43" cstate="print"/>
            <a:stretch>
              <a:fillRect/>
            </a:stretch>
          </p:blipFill>
          <p:spPr>
            <a:xfrm>
              <a:off x="2328672" y="3355848"/>
              <a:ext cx="3124200" cy="954024"/>
            </a:xfrm>
            <a:prstGeom prst="rect">
              <a:avLst/>
            </a:prstGeom>
          </p:spPr>
        </p:pic>
        <p:sp>
          <p:nvSpPr>
            <p:cNvPr id="123" name="object 123"/>
            <p:cNvSpPr/>
            <p:nvPr/>
          </p:nvSpPr>
          <p:spPr>
            <a:xfrm>
              <a:off x="2378486" y="3386188"/>
              <a:ext cx="3025140" cy="852805"/>
            </a:xfrm>
            <a:custGeom>
              <a:avLst/>
              <a:gdLst/>
              <a:ahLst/>
              <a:cxnLst/>
              <a:rect l="l" t="t" r="r" b="b"/>
              <a:pathLst>
                <a:path w="3025140" h="852804">
                  <a:moveTo>
                    <a:pt x="0" y="142043"/>
                  </a:moveTo>
                  <a:lnTo>
                    <a:pt x="7241" y="97146"/>
                  </a:lnTo>
                  <a:lnTo>
                    <a:pt x="27406" y="58154"/>
                  </a:lnTo>
                  <a:lnTo>
                    <a:pt x="58154" y="27406"/>
                  </a:lnTo>
                  <a:lnTo>
                    <a:pt x="97146" y="7241"/>
                  </a:lnTo>
                  <a:lnTo>
                    <a:pt x="142043" y="0"/>
                  </a:lnTo>
                  <a:lnTo>
                    <a:pt x="2882743" y="0"/>
                  </a:lnTo>
                  <a:lnTo>
                    <a:pt x="2927639" y="7241"/>
                  </a:lnTo>
                  <a:lnTo>
                    <a:pt x="2966631" y="27406"/>
                  </a:lnTo>
                  <a:lnTo>
                    <a:pt x="2997379" y="58154"/>
                  </a:lnTo>
                  <a:lnTo>
                    <a:pt x="3017544" y="97146"/>
                  </a:lnTo>
                  <a:lnTo>
                    <a:pt x="3024786" y="142043"/>
                  </a:lnTo>
                  <a:lnTo>
                    <a:pt x="3024786" y="710198"/>
                  </a:lnTo>
                  <a:lnTo>
                    <a:pt x="3017544" y="755095"/>
                  </a:lnTo>
                  <a:lnTo>
                    <a:pt x="2997379" y="794087"/>
                  </a:lnTo>
                  <a:lnTo>
                    <a:pt x="2966631" y="824835"/>
                  </a:lnTo>
                  <a:lnTo>
                    <a:pt x="2927639" y="845000"/>
                  </a:lnTo>
                  <a:lnTo>
                    <a:pt x="2882743" y="852242"/>
                  </a:lnTo>
                  <a:lnTo>
                    <a:pt x="142043" y="852242"/>
                  </a:lnTo>
                  <a:lnTo>
                    <a:pt x="97146" y="845000"/>
                  </a:lnTo>
                  <a:lnTo>
                    <a:pt x="58154" y="824835"/>
                  </a:lnTo>
                  <a:lnTo>
                    <a:pt x="27406" y="794087"/>
                  </a:lnTo>
                  <a:lnTo>
                    <a:pt x="7241" y="755095"/>
                  </a:lnTo>
                  <a:lnTo>
                    <a:pt x="0" y="710198"/>
                  </a:lnTo>
                  <a:lnTo>
                    <a:pt x="0" y="142043"/>
                  </a:lnTo>
                  <a:close/>
                </a:path>
              </a:pathLst>
            </a:custGeom>
            <a:ln w="19050">
              <a:solidFill>
                <a:srgbClr val="000000"/>
              </a:solidFill>
            </a:ln>
          </p:spPr>
          <p:txBody>
            <a:bodyPr wrap="square" lIns="0" tIns="0" rIns="0" bIns="0" rtlCol="0"/>
            <a:lstStyle/>
            <a:p>
              <a:endParaRPr/>
            </a:p>
          </p:txBody>
        </p:sp>
        <p:pic>
          <p:nvPicPr>
            <p:cNvPr id="124" name="object 124"/>
            <p:cNvPicPr/>
            <p:nvPr/>
          </p:nvPicPr>
          <p:blipFill>
            <a:blip r:embed="rId44" cstate="print"/>
            <a:stretch>
              <a:fillRect/>
            </a:stretch>
          </p:blipFill>
          <p:spPr>
            <a:xfrm>
              <a:off x="2328672" y="2033016"/>
              <a:ext cx="3124200" cy="954024"/>
            </a:xfrm>
            <a:prstGeom prst="rect">
              <a:avLst/>
            </a:prstGeom>
          </p:spPr>
        </p:pic>
        <p:sp>
          <p:nvSpPr>
            <p:cNvPr id="125" name="object 125"/>
            <p:cNvSpPr/>
            <p:nvPr/>
          </p:nvSpPr>
          <p:spPr>
            <a:xfrm>
              <a:off x="2378486" y="2063076"/>
              <a:ext cx="3025140" cy="852805"/>
            </a:xfrm>
            <a:custGeom>
              <a:avLst/>
              <a:gdLst/>
              <a:ahLst/>
              <a:cxnLst/>
              <a:rect l="l" t="t" r="r" b="b"/>
              <a:pathLst>
                <a:path w="3025140" h="852805">
                  <a:moveTo>
                    <a:pt x="0" y="142043"/>
                  </a:moveTo>
                  <a:lnTo>
                    <a:pt x="7241" y="97146"/>
                  </a:lnTo>
                  <a:lnTo>
                    <a:pt x="27406" y="58154"/>
                  </a:lnTo>
                  <a:lnTo>
                    <a:pt x="58154" y="27406"/>
                  </a:lnTo>
                  <a:lnTo>
                    <a:pt x="97146" y="7241"/>
                  </a:lnTo>
                  <a:lnTo>
                    <a:pt x="142043" y="0"/>
                  </a:lnTo>
                  <a:lnTo>
                    <a:pt x="2882743" y="0"/>
                  </a:lnTo>
                  <a:lnTo>
                    <a:pt x="2927639" y="7241"/>
                  </a:lnTo>
                  <a:lnTo>
                    <a:pt x="2966631" y="27406"/>
                  </a:lnTo>
                  <a:lnTo>
                    <a:pt x="2997379" y="58154"/>
                  </a:lnTo>
                  <a:lnTo>
                    <a:pt x="3017544" y="97146"/>
                  </a:lnTo>
                  <a:lnTo>
                    <a:pt x="3024786" y="142043"/>
                  </a:lnTo>
                  <a:lnTo>
                    <a:pt x="3024786" y="710198"/>
                  </a:lnTo>
                  <a:lnTo>
                    <a:pt x="3017544" y="755095"/>
                  </a:lnTo>
                  <a:lnTo>
                    <a:pt x="2997379" y="794087"/>
                  </a:lnTo>
                  <a:lnTo>
                    <a:pt x="2966631" y="824835"/>
                  </a:lnTo>
                  <a:lnTo>
                    <a:pt x="2927639" y="845000"/>
                  </a:lnTo>
                  <a:lnTo>
                    <a:pt x="2882743" y="852242"/>
                  </a:lnTo>
                  <a:lnTo>
                    <a:pt x="142043" y="852242"/>
                  </a:lnTo>
                  <a:lnTo>
                    <a:pt x="97146" y="845000"/>
                  </a:lnTo>
                  <a:lnTo>
                    <a:pt x="58154" y="824835"/>
                  </a:lnTo>
                  <a:lnTo>
                    <a:pt x="27406" y="794087"/>
                  </a:lnTo>
                  <a:lnTo>
                    <a:pt x="7241" y="755095"/>
                  </a:lnTo>
                  <a:lnTo>
                    <a:pt x="0" y="710198"/>
                  </a:lnTo>
                  <a:lnTo>
                    <a:pt x="0" y="142043"/>
                  </a:lnTo>
                  <a:close/>
                </a:path>
              </a:pathLst>
            </a:custGeom>
            <a:ln w="19050">
              <a:solidFill>
                <a:srgbClr val="000000"/>
              </a:solidFill>
            </a:ln>
          </p:spPr>
          <p:txBody>
            <a:bodyPr wrap="square" lIns="0" tIns="0" rIns="0" bIns="0" rtlCol="0"/>
            <a:lstStyle/>
            <a:p>
              <a:endParaRPr/>
            </a:p>
          </p:txBody>
        </p:sp>
        <p:pic>
          <p:nvPicPr>
            <p:cNvPr id="126" name="object 126"/>
            <p:cNvPicPr/>
            <p:nvPr/>
          </p:nvPicPr>
          <p:blipFill>
            <a:blip r:embed="rId45" cstate="print"/>
            <a:stretch>
              <a:fillRect/>
            </a:stretch>
          </p:blipFill>
          <p:spPr>
            <a:xfrm>
              <a:off x="3115055" y="1499616"/>
              <a:ext cx="1109471" cy="810767"/>
            </a:xfrm>
            <a:prstGeom prst="rect">
              <a:avLst/>
            </a:prstGeom>
          </p:spPr>
        </p:pic>
        <p:sp>
          <p:nvSpPr>
            <p:cNvPr id="127" name="object 127"/>
            <p:cNvSpPr/>
            <p:nvPr/>
          </p:nvSpPr>
          <p:spPr>
            <a:xfrm>
              <a:off x="3202061" y="1520172"/>
              <a:ext cx="982344" cy="632460"/>
            </a:xfrm>
            <a:custGeom>
              <a:avLst/>
              <a:gdLst/>
              <a:ahLst/>
              <a:cxnLst/>
              <a:rect l="l" t="t" r="r" b="b"/>
              <a:pathLst>
                <a:path w="982345" h="632460">
                  <a:moveTo>
                    <a:pt x="11314" y="523317"/>
                  </a:moveTo>
                  <a:lnTo>
                    <a:pt x="1905" y="528025"/>
                  </a:lnTo>
                  <a:lnTo>
                    <a:pt x="0" y="533746"/>
                  </a:lnTo>
                  <a:lnTo>
                    <a:pt x="49136" y="631945"/>
                  </a:lnTo>
                  <a:lnTo>
                    <a:pt x="60976" y="614345"/>
                  </a:lnTo>
                  <a:lnTo>
                    <a:pt x="59787" y="614345"/>
                  </a:lnTo>
                  <a:lnTo>
                    <a:pt x="40906" y="611816"/>
                  </a:lnTo>
                  <a:lnTo>
                    <a:pt x="42485" y="600287"/>
                  </a:lnTo>
                  <a:lnTo>
                    <a:pt x="45924" y="584845"/>
                  </a:lnTo>
                  <a:lnTo>
                    <a:pt x="46284" y="583675"/>
                  </a:lnTo>
                  <a:lnTo>
                    <a:pt x="17035" y="525222"/>
                  </a:lnTo>
                  <a:lnTo>
                    <a:pt x="11314" y="523317"/>
                  </a:lnTo>
                  <a:close/>
                </a:path>
                <a:path w="982345" h="632460">
                  <a:moveTo>
                    <a:pt x="46284" y="583675"/>
                  </a:moveTo>
                  <a:lnTo>
                    <a:pt x="45924" y="584845"/>
                  </a:lnTo>
                  <a:lnTo>
                    <a:pt x="42485" y="600287"/>
                  </a:lnTo>
                  <a:lnTo>
                    <a:pt x="40906" y="611816"/>
                  </a:lnTo>
                  <a:lnTo>
                    <a:pt x="59787" y="614345"/>
                  </a:lnTo>
                  <a:lnTo>
                    <a:pt x="60509" y="608818"/>
                  </a:lnTo>
                  <a:lnTo>
                    <a:pt x="58865" y="608818"/>
                  </a:lnTo>
                  <a:lnTo>
                    <a:pt x="42444" y="607763"/>
                  </a:lnTo>
                  <a:lnTo>
                    <a:pt x="51558" y="594216"/>
                  </a:lnTo>
                  <a:lnTo>
                    <a:pt x="46284" y="583675"/>
                  </a:lnTo>
                  <a:close/>
                </a:path>
                <a:path w="982345" h="632460">
                  <a:moveTo>
                    <a:pt x="100540" y="529046"/>
                  </a:moveTo>
                  <a:lnTo>
                    <a:pt x="73770" y="562576"/>
                  </a:lnTo>
                  <a:lnTo>
                    <a:pt x="61088" y="604392"/>
                  </a:lnTo>
                  <a:lnTo>
                    <a:pt x="59787" y="614345"/>
                  </a:lnTo>
                  <a:lnTo>
                    <a:pt x="60976" y="614345"/>
                  </a:lnTo>
                  <a:lnTo>
                    <a:pt x="110427" y="540838"/>
                  </a:lnTo>
                  <a:lnTo>
                    <a:pt x="109270" y="534918"/>
                  </a:lnTo>
                  <a:lnTo>
                    <a:pt x="100540" y="529046"/>
                  </a:lnTo>
                  <a:close/>
                </a:path>
                <a:path w="982345" h="632460">
                  <a:moveTo>
                    <a:pt x="51558" y="594216"/>
                  </a:moveTo>
                  <a:lnTo>
                    <a:pt x="42444" y="607763"/>
                  </a:lnTo>
                  <a:lnTo>
                    <a:pt x="58865" y="608818"/>
                  </a:lnTo>
                  <a:lnTo>
                    <a:pt x="51558" y="594216"/>
                  </a:lnTo>
                  <a:close/>
                </a:path>
                <a:path w="982345" h="632460">
                  <a:moveTo>
                    <a:pt x="75911" y="558017"/>
                  </a:moveTo>
                  <a:lnTo>
                    <a:pt x="51558" y="594216"/>
                  </a:lnTo>
                  <a:lnTo>
                    <a:pt x="58865" y="608818"/>
                  </a:lnTo>
                  <a:lnTo>
                    <a:pt x="60509" y="608818"/>
                  </a:lnTo>
                  <a:lnTo>
                    <a:pt x="61088" y="604392"/>
                  </a:lnTo>
                  <a:lnTo>
                    <a:pt x="64142" y="590416"/>
                  </a:lnTo>
                  <a:lnTo>
                    <a:pt x="68380" y="576469"/>
                  </a:lnTo>
                  <a:lnTo>
                    <a:pt x="73770" y="562576"/>
                  </a:lnTo>
                  <a:lnTo>
                    <a:pt x="75911" y="558017"/>
                  </a:lnTo>
                  <a:close/>
                </a:path>
                <a:path w="982345" h="632460">
                  <a:moveTo>
                    <a:pt x="962723" y="0"/>
                  </a:moveTo>
                  <a:lnTo>
                    <a:pt x="957042" y="42646"/>
                  </a:lnTo>
                  <a:lnTo>
                    <a:pt x="940810" y="84115"/>
                  </a:lnTo>
                  <a:lnTo>
                    <a:pt x="904114" y="137815"/>
                  </a:lnTo>
                  <a:lnTo>
                    <a:pt x="852746" y="187269"/>
                  </a:lnTo>
                  <a:lnTo>
                    <a:pt x="789183" y="230672"/>
                  </a:lnTo>
                  <a:lnTo>
                    <a:pt x="753677" y="249474"/>
                  </a:lnTo>
                  <a:lnTo>
                    <a:pt x="716150" y="266019"/>
                  </a:lnTo>
                  <a:lnTo>
                    <a:pt x="676945" y="280066"/>
                  </a:lnTo>
                  <a:lnTo>
                    <a:pt x="636412" y="291383"/>
                  </a:lnTo>
                  <a:lnTo>
                    <a:pt x="594894" y="299737"/>
                  </a:lnTo>
                  <a:lnTo>
                    <a:pt x="552738" y="304900"/>
                  </a:lnTo>
                  <a:lnTo>
                    <a:pt x="467075" y="308460"/>
                  </a:lnTo>
                  <a:lnTo>
                    <a:pt x="423434" y="313804"/>
                  </a:lnTo>
                  <a:lnTo>
                    <a:pt x="380514" y="322439"/>
                  </a:lnTo>
                  <a:lnTo>
                    <a:pt x="338646" y="334126"/>
                  </a:lnTo>
                  <a:lnTo>
                    <a:pt x="298161" y="348634"/>
                  </a:lnTo>
                  <a:lnTo>
                    <a:pt x="259388" y="365728"/>
                  </a:lnTo>
                  <a:lnTo>
                    <a:pt x="222658" y="385182"/>
                  </a:lnTo>
                  <a:lnTo>
                    <a:pt x="188300" y="406772"/>
                  </a:lnTo>
                  <a:lnTo>
                    <a:pt x="156644" y="430277"/>
                  </a:lnTo>
                  <a:lnTo>
                    <a:pt x="128024" y="455482"/>
                  </a:lnTo>
                  <a:lnTo>
                    <a:pt x="81245" y="510170"/>
                  </a:lnTo>
                  <a:lnTo>
                    <a:pt x="56551" y="554428"/>
                  </a:lnTo>
                  <a:lnTo>
                    <a:pt x="46284" y="583675"/>
                  </a:lnTo>
                  <a:lnTo>
                    <a:pt x="51558" y="594216"/>
                  </a:lnTo>
                  <a:lnTo>
                    <a:pt x="75911" y="558017"/>
                  </a:lnTo>
                  <a:lnTo>
                    <a:pt x="80131" y="549029"/>
                  </a:lnTo>
                  <a:lnTo>
                    <a:pt x="96361" y="521764"/>
                  </a:lnTo>
                  <a:lnTo>
                    <a:pt x="140628" y="469767"/>
                  </a:lnTo>
                  <a:lnTo>
                    <a:pt x="198446" y="422894"/>
                  </a:lnTo>
                  <a:lnTo>
                    <a:pt x="231584" y="402010"/>
                  </a:lnTo>
                  <a:lnTo>
                    <a:pt x="267083" y="383153"/>
                  </a:lnTo>
                  <a:lnTo>
                    <a:pt x="304598" y="366562"/>
                  </a:lnTo>
                  <a:lnTo>
                    <a:pt x="343780" y="352471"/>
                  </a:lnTo>
                  <a:lnTo>
                    <a:pt x="384284" y="341111"/>
                  </a:lnTo>
                  <a:lnTo>
                    <a:pt x="425763" y="332710"/>
                  </a:lnTo>
                  <a:lnTo>
                    <a:pt x="467874" y="327493"/>
                  </a:lnTo>
                  <a:lnTo>
                    <a:pt x="555067" y="323808"/>
                  </a:lnTo>
                  <a:lnTo>
                    <a:pt x="598662" y="318410"/>
                  </a:lnTo>
                  <a:lnTo>
                    <a:pt x="641545" y="309728"/>
                  </a:lnTo>
                  <a:lnTo>
                    <a:pt x="683381" y="297996"/>
                  </a:lnTo>
                  <a:lnTo>
                    <a:pt x="723845" y="283446"/>
                  </a:lnTo>
                  <a:lnTo>
                    <a:pt x="762604" y="266305"/>
                  </a:lnTo>
                  <a:lnTo>
                    <a:pt x="799329" y="246796"/>
                  </a:lnTo>
                  <a:lnTo>
                    <a:pt x="833688" y="225141"/>
                  </a:lnTo>
                  <a:lnTo>
                    <a:pt x="865350" y="201554"/>
                  </a:lnTo>
                  <a:lnTo>
                    <a:pt x="893978" y="176242"/>
                  </a:lnTo>
                  <a:lnTo>
                    <a:pt x="940749" y="121251"/>
                  </a:lnTo>
                  <a:lnTo>
                    <a:pt x="965090" y="77288"/>
                  </a:lnTo>
                  <a:lnTo>
                    <a:pt x="979031" y="31257"/>
                  </a:lnTo>
                  <a:lnTo>
                    <a:pt x="981754" y="859"/>
                  </a:lnTo>
                  <a:lnTo>
                    <a:pt x="962723" y="0"/>
                  </a:lnTo>
                  <a:close/>
                </a:path>
              </a:pathLst>
            </a:custGeom>
            <a:solidFill>
              <a:srgbClr val="000000"/>
            </a:solidFill>
          </p:spPr>
          <p:txBody>
            <a:bodyPr wrap="square" lIns="0" tIns="0" rIns="0" bIns="0" rtlCol="0"/>
            <a:lstStyle/>
            <a:p>
              <a:endParaRPr/>
            </a:p>
          </p:txBody>
        </p:sp>
        <p:pic>
          <p:nvPicPr>
            <p:cNvPr id="128" name="object 128"/>
            <p:cNvPicPr/>
            <p:nvPr/>
          </p:nvPicPr>
          <p:blipFill>
            <a:blip r:embed="rId46" cstate="print"/>
            <a:stretch>
              <a:fillRect/>
            </a:stretch>
          </p:blipFill>
          <p:spPr>
            <a:xfrm>
              <a:off x="5056632" y="1499616"/>
              <a:ext cx="1487423" cy="1392936"/>
            </a:xfrm>
            <a:prstGeom prst="rect">
              <a:avLst/>
            </a:prstGeom>
          </p:spPr>
        </p:pic>
        <p:sp>
          <p:nvSpPr>
            <p:cNvPr id="129" name="object 129"/>
            <p:cNvSpPr/>
            <p:nvPr/>
          </p:nvSpPr>
          <p:spPr>
            <a:xfrm>
              <a:off x="5098726" y="1520286"/>
              <a:ext cx="1358900" cy="1214120"/>
            </a:xfrm>
            <a:custGeom>
              <a:avLst/>
              <a:gdLst/>
              <a:ahLst/>
              <a:cxnLst/>
              <a:rect l="l" t="t" r="r" b="b"/>
              <a:pathLst>
                <a:path w="1358900" h="1214120">
                  <a:moveTo>
                    <a:pt x="1258509" y="1109276"/>
                  </a:moveTo>
                  <a:lnTo>
                    <a:pt x="1249602" y="1114875"/>
                  </a:lnTo>
                  <a:lnTo>
                    <a:pt x="1248261" y="1120755"/>
                  </a:lnTo>
                  <a:lnTo>
                    <a:pt x="1306694" y="1213722"/>
                  </a:lnTo>
                  <a:lnTo>
                    <a:pt x="1316723" y="1195144"/>
                  </a:lnTo>
                  <a:lnTo>
                    <a:pt x="1296549" y="1195144"/>
                  </a:lnTo>
                  <a:lnTo>
                    <a:pt x="1296272" y="1186178"/>
                  </a:lnTo>
                  <a:lnTo>
                    <a:pt x="1293567" y="1158394"/>
                  </a:lnTo>
                  <a:lnTo>
                    <a:pt x="1293274" y="1156574"/>
                  </a:lnTo>
                  <a:lnTo>
                    <a:pt x="1264389" y="1110617"/>
                  </a:lnTo>
                  <a:lnTo>
                    <a:pt x="1258509" y="1109276"/>
                  </a:lnTo>
                  <a:close/>
                </a:path>
                <a:path w="1358900" h="1214120">
                  <a:moveTo>
                    <a:pt x="1293274" y="1156574"/>
                  </a:moveTo>
                  <a:lnTo>
                    <a:pt x="1293567" y="1158394"/>
                  </a:lnTo>
                  <a:lnTo>
                    <a:pt x="1296272" y="1186178"/>
                  </a:lnTo>
                  <a:lnTo>
                    <a:pt x="1296549" y="1195144"/>
                  </a:lnTo>
                  <a:lnTo>
                    <a:pt x="1315589" y="1194515"/>
                  </a:lnTo>
                  <a:lnTo>
                    <a:pt x="1315441" y="1190304"/>
                  </a:lnTo>
                  <a:lnTo>
                    <a:pt x="1297687" y="1190304"/>
                  </a:lnTo>
                  <a:lnTo>
                    <a:pt x="1305444" y="1175936"/>
                  </a:lnTo>
                  <a:lnTo>
                    <a:pt x="1293274" y="1156574"/>
                  </a:lnTo>
                  <a:close/>
                </a:path>
                <a:path w="1358900" h="1214120">
                  <a:moveTo>
                    <a:pt x="1347871" y="1106321"/>
                  </a:moveTo>
                  <a:lnTo>
                    <a:pt x="1342092" y="1108048"/>
                  </a:lnTo>
                  <a:lnTo>
                    <a:pt x="1313020" y="1161901"/>
                  </a:lnTo>
                  <a:lnTo>
                    <a:pt x="1315232" y="1184320"/>
                  </a:lnTo>
                  <a:lnTo>
                    <a:pt x="1315589" y="1194515"/>
                  </a:lnTo>
                  <a:lnTo>
                    <a:pt x="1296549" y="1195144"/>
                  </a:lnTo>
                  <a:lnTo>
                    <a:pt x="1316723" y="1195144"/>
                  </a:lnTo>
                  <a:lnTo>
                    <a:pt x="1358856" y="1117098"/>
                  </a:lnTo>
                  <a:lnTo>
                    <a:pt x="1357129" y="1111319"/>
                  </a:lnTo>
                  <a:lnTo>
                    <a:pt x="1347871" y="1106321"/>
                  </a:lnTo>
                  <a:close/>
                </a:path>
                <a:path w="1358900" h="1214120">
                  <a:moveTo>
                    <a:pt x="1305444" y="1175936"/>
                  </a:moveTo>
                  <a:lnTo>
                    <a:pt x="1297687" y="1190304"/>
                  </a:lnTo>
                  <a:lnTo>
                    <a:pt x="1314133" y="1189761"/>
                  </a:lnTo>
                  <a:lnTo>
                    <a:pt x="1305444" y="1175936"/>
                  </a:lnTo>
                  <a:close/>
                </a:path>
                <a:path w="1358900" h="1214120">
                  <a:moveTo>
                    <a:pt x="1313020" y="1161901"/>
                  </a:moveTo>
                  <a:lnTo>
                    <a:pt x="1305444" y="1175936"/>
                  </a:lnTo>
                  <a:lnTo>
                    <a:pt x="1314133" y="1189761"/>
                  </a:lnTo>
                  <a:lnTo>
                    <a:pt x="1297687" y="1190304"/>
                  </a:lnTo>
                  <a:lnTo>
                    <a:pt x="1315441" y="1190304"/>
                  </a:lnTo>
                  <a:lnTo>
                    <a:pt x="1315232" y="1184320"/>
                  </a:lnTo>
                  <a:lnTo>
                    <a:pt x="1313020" y="1161901"/>
                  </a:lnTo>
                  <a:close/>
                </a:path>
                <a:path w="1358900" h="1214120">
                  <a:moveTo>
                    <a:pt x="19038" y="0"/>
                  </a:moveTo>
                  <a:lnTo>
                    <a:pt x="0" y="629"/>
                  </a:lnTo>
                  <a:lnTo>
                    <a:pt x="939" y="29058"/>
                  </a:lnTo>
                  <a:lnTo>
                    <a:pt x="3760" y="58046"/>
                  </a:lnTo>
                  <a:lnTo>
                    <a:pt x="14791" y="115554"/>
                  </a:lnTo>
                  <a:lnTo>
                    <a:pt x="32583" y="172059"/>
                  </a:lnTo>
                  <a:lnTo>
                    <a:pt x="56630" y="227119"/>
                  </a:lnTo>
                  <a:lnTo>
                    <a:pt x="86436" y="280296"/>
                  </a:lnTo>
                  <a:lnTo>
                    <a:pt x="121513" y="331161"/>
                  </a:lnTo>
                  <a:lnTo>
                    <a:pt x="161377" y="379282"/>
                  </a:lnTo>
                  <a:lnTo>
                    <a:pt x="205411" y="424087"/>
                  </a:lnTo>
                  <a:lnTo>
                    <a:pt x="253414" y="465434"/>
                  </a:lnTo>
                  <a:lnTo>
                    <a:pt x="304784" y="502732"/>
                  </a:lnTo>
                  <a:lnTo>
                    <a:pt x="359229" y="535642"/>
                  </a:lnTo>
                  <a:lnTo>
                    <a:pt x="415946" y="563502"/>
                  </a:lnTo>
                  <a:lnTo>
                    <a:pt x="474633" y="585976"/>
                  </a:lnTo>
                  <a:lnTo>
                    <a:pt x="534823" y="602612"/>
                  </a:lnTo>
                  <a:lnTo>
                    <a:pt x="596047" y="612947"/>
                  </a:lnTo>
                  <a:lnTo>
                    <a:pt x="688223" y="617397"/>
                  </a:lnTo>
                  <a:lnTo>
                    <a:pt x="718017" y="619968"/>
                  </a:lnTo>
                  <a:lnTo>
                    <a:pt x="777252" y="629972"/>
                  </a:lnTo>
                  <a:lnTo>
                    <a:pt x="835623" y="646107"/>
                  </a:lnTo>
                  <a:lnTo>
                    <a:pt x="892648" y="667948"/>
                  </a:lnTo>
                  <a:lnTo>
                    <a:pt x="947849" y="695064"/>
                  </a:lnTo>
                  <a:lnTo>
                    <a:pt x="1000738" y="727020"/>
                  </a:lnTo>
                  <a:lnTo>
                    <a:pt x="1050992" y="763489"/>
                  </a:lnTo>
                  <a:lnTo>
                    <a:pt x="1097796" y="803805"/>
                  </a:lnTo>
                  <a:lnTo>
                    <a:pt x="1140842" y="847624"/>
                  </a:lnTo>
                  <a:lnTo>
                    <a:pt x="1179520" y="894335"/>
                  </a:lnTo>
                  <a:lnTo>
                    <a:pt x="1213620" y="943785"/>
                  </a:lnTo>
                  <a:lnTo>
                    <a:pt x="1242537" y="995372"/>
                  </a:lnTo>
                  <a:lnTo>
                    <a:pt x="1265805" y="1048639"/>
                  </a:lnTo>
                  <a:lnTo>
                    <a:pt x="1282964" y="1103130"/>
                  </a:lnTo>
                  <a:lnTo>
                    <a:pt x="1293274" y="1156574"/>
                  </a:lnTo>
                  <a:lnTo>
                    <a:pt x="1305444" y="1175936"/>
                  </a:lnTo>
                  <a:lnTo>
                    <a:pt x="1313020" y="1161901"/>
                  </a:lnTo>
                  <a:lnTo>
                    <a:pt x="1312374" y="1155358"/>
                  </a:lnTo>
                  <a:lnTo>
                    <a:pt x="1307703" y="1126535"/>
                  </a:lnTo>
                  <a:lnTo>
                    <a:pt x="1293178" y="1069530"/>
                  </a:lnTo>
                  <a:lnTo>
                    <a:pt x="1272160" y="1013749"/>
                  </a:lnTo>
                  <a:lnTo>
                    <a:pt x="1245144" y="959627"/>
                  </a:lnTo>
                  <a:lnTo>
                    <a:pt x="1212621" y="907595"/>
                  </a:lnTo>
                  <a:lnTo>
                    <a:pt x="1175072" y="858085"/>
                  </a:lnTo>
                  <a:lnTo>
                    <a:pt x="1110221" y="789365"/>
                  </a:lnTo>
                  <a:lnTo>
                    <a:pt x="1062175" y="748069"/>
                  </a:lnTo>
                  <a:lnTo>
                    <a:pt x="1010930" y="710925"/>
                  </a:lnTo>
                  <a:lnTo>
                    <a:pt x="956619" y="678154"/>
                  </a:lnTo>
                  <a:lnTo>
                    <a:pt x="899868" y="650320"/>
                  </a:lnTo>
                  <a:lnTo>
                    <a:pt x="841143" y="627875"/>
                  </a:lnTo>
                  <a:lnTo>
                    <a:pt x="780911" y="611276"/>
                  </a:lnTo>
                  <a:lnTo>
                    <a:pt x="719645" y="600988"/>
                  </a:lnTo>
                  <a:lnTo>
                    <a:pt x="628526" y="596628"/>
                  </a:lnTo>
                  <a:lnTo>
                    <a:pt x="598712" y="594085"/>
                  </a:lnTo>
                  <a:lnTo>
                    <a:pt x="539435" y="584128"/>
                  </a:lnTo>
                  <a:lnTo>
                    <a:pt x="481023" y="568030"/>
                  </a:lnTo>
                  <a:lnTo>
                    <a:pt x="423959" y="546219"/>
                  </a:lnTo>
                  <a:lnTo>
                    <a:pt x="368725" y="519127"/>
                  </a:lnTo>
                  <a:lnTo>
                    <a:pt x="315969" y="487311"/>
                  </a:lnTo>
                  <a:lnTo>
                    <a:pt x="265840" y="450994"/>
                  </a:lnTo>
                  <a:lnTo>
                    <a:pt x="218993" y="410730"/>
                  </a:lnTo>
                  <a:lnTo>
                    <a:pt x="175779" y="366814"/>
                  </a:lnTo>
                  <a:lnTo>
                    <a:pt x="136945" y="319993"/>
                  </a:lnTo>
                  <a:lnTo>
                    <a:pt x="102824" y="270583"/>
                  </a:lnTo>
                  <a:lnTo>
                    <a:pt x="73883" y="219043"/>
                  </a:lnTo>
                  <a:lnTo>
                    <a:pt x="50585" y="165828"/>
                  </a:lnTo>
                  <a:lnTo>
                    <a:pt x="33381" y="111396"/>
                  </a:lnTo>
                  <a:lnTo>
                    <a:pt x="22720" y="56188"/>
                  </a:lnTo>
                  <a:lnTo>
                    <a:pt x="19979" y="28428"/>
                  </a:lnTo>
                  <a:lnTo>
                    <a:pt x="19038" y="0"/>
                  </a:lnTo>
                  <a:close/>
                </a:path>
              </a:pathLst>
            </a:custGeom>
            <a:solidFill>
              <a:srgbClr val="000000"/>
            </a:solidFill>
          </p:spPr>
          <p:txBody>
            <a:bodyPr wrap="square" lIns="0" tIns="0" rIns="0" bIns="0" rtlCol="0"/>
            <a:lstStyle/>
            <a:p>
              <a:endParaRPr/>
            </a:p>
          </p:txBody>
        </p:sp>
      </p:grpSp>
      <p:sp>
        <p:nvSpPr>
          <p:cNvPr id="130" name="object 130"/>
          <p:cNvSpPr txBox="1"/>
          <p:nvPr/>
        </p:nvSpPr>
        <p:spPr>
          <a:xfrm>
            <a:off x="8407216" y="1974494"/>
            <a:ext cx="1569720" cy="347788"/>
          </a:xfrm>
          <a:prstGeom prst="rect">
            <a:avLst/>
          </a:prstGeom>
        </p:spPr>
        <p:txBody>
          <a:bodyPr vert="horz" wrap="square" lIns="0" tIns="15240" rIns="0" bIns="0" rtlCol="0">
            <a:spAutoFit/>
          </a:bodyPr>
          <a:lstStyle/>
          <a:p>
            <a:pPr marL="15240">
              <a:spcBef>
                <a:spcPts val="120"/>
              </a:spcBef>
            </a:pPr>
            <a:r>
              <a:rPr sz="2160" i="1" dirty="0">
                <a:solidFill>
                  <a:srgbClr val="800000"/>
                </a:solidFill>
                <a:latin typeface="Arial"/>
                <a:cs typeface="Arial"/>
              </a:rPr>
              <a:t>Assign</a:t>
            </a:r>
            <a:r>
              <a:rPr sz="2160" i="1" spc="-60" dirty="0">
                <a:solidFill>
                  <a:srgbClr val="800000"/>
                </a:solidFill>
                <a:latin typeface="Arial"/>
                <a:cs typeface="Arial"/>
              </a:rPr>
              <a:t> </a:t>
            </a:r>
            <a:r>
              <a:rPr sz="2160" i="1" spc="-12" dirty="0">
                <a:solidFill>
                  <a:srgbClr val="800000"/>
                </a:solidFill>
                <a:latin typeface="Arial"/>
                <a:cs typeface="Arial"/>
              </a:rPr>
              <a:t>tasks</a:t>
            </a:r>
            <a:endParaRPr sz="2160">
              <a:latin typeface="Arial"/>
              <a:cs typeface="Arial"/>
            </a:endParaRPr>
          </a:p>
        </p:txBody>
      </p:sp>
      <p:grpSp>
        <p:nvGrpSpPr>
          <p:cNvPr id="131" name="object 131"/>
          <p:cNvGrpSpPr/>
          <p:nvPr/>
        </p:nvGrpSpPr>
        <p:grpSpPr>
          <a:xfrm>
            <a:off x="4037990" y="1148487"/>
            <a:ext cx="1708404" cy="870966"/>
            <a:chOff x="1840992" y="957072"/>
            <a:chExt cx="1423670" cy="725805"/>
          </a:xfrm>
        </p:grpSpPr>
        <p:pic>
          <p:nvPicPr>
            <p:cNvPr id="132" name="object 132"/>
            <p:cNvPicPr/>
            <p:nvPr/>
          </p:nvPicPr>
          <p:blipFill>
            <a:blip r:embed="rId47" cstate="print"/>
            <a:stretch>
              <a:fillRect/>
            </a:stretch>
          </p:blipFill>
          <p:spPr>
            <a:xfrm>
              <a:off x="1840992" y="957072"/>
              <a:ext cx="1423416" cy="725424"/>
            </a:xfrm>
            <a:prstGeom prst="rect">
              <a:avLst/>
            </a:prstGeom>
          </p:spPr>
        </p:pic>
        <p:pic>
          <p:nvPicPr>
            <p:cNvPr id="133" name="object 133"/>
            <p:cNvPicPr/>
            <p:nvPr/>
          </p:nvPicPr>
          <p:blipFill>
            <a:blip r:embed="rId48" cstate="print"/>
            <a:stretch>
              <a:fillRect/>
            </a:stretch>
          </p:blipFill>
          <p:spPr>
            <a:xfrm>
              <a:off x="2154936" y="1097280"/>
              <a:ext cx="798576" cy="518160"/>
            </a:xfrm>
            <a:prstGeom prst="rect">
              <a:avLst/>
            </a:prstGeom>
          </p:spPr>
        </p:pic>
        <p:sp>
          <p:nvSpPr>
            <p:cNvPr id="134" name="object 134"/>
            <p:cNvSpPr/>
            <p:nvPr/>
          </p:nvSpPr>
          <p:spPr>
            <a:xfrm>
              <a:off x="1892917" y="988449"/>
              <a:ext cx="1320800" cy="623570"/>
            </a:xfrm>
            <a:custGeom>
              <a:avLst/>
              <a:gdLst/>
              <a:ahLst/>
              <a:cxnLst/>
              <a:rect l="l" t="t" r="r" b="b"/>
              <a:pathLst>
                <a:path w="1320800" h="623569">
                  <a:moveTo>
                    <a:pt x="660400" y="0"/>
                  </a:moveTo>
                  <a:lnTo>
                    <a:pt x="596799" y="1427"/>
                  </a:lnTo>
                  <a:lnTo>
                    <a:pt x="534908" y="5620"/>
                  </a:lnTo>
                  <a:lnTo>
                    <a:pt x="475005" y="12451"/>
                  </a:lnTo>
                  <a:lnTo>
                    <a:pt x="417366" y="21786"/>
                  </a:lnTo>
                  <a:lnTo>
                    <a:pt x="362267" y="33497"/>
                  </a:lnTo>
                  <a:lnTo>
                    <a:pt x="309986" y="47453"/>
                  </a:lnTo>
                  <a:lnTo>
                    <a:pt x="260799" y="63522"/>
                  </a:lnTo>
                  <a:lnTo>
                    <a:pt x="214984" y="81574"/>
                  </a:lnTo>
                  <a:lnTo>
                    <a:pt x="172815" y="101478"/>
                  </a:lnTo>
                  <a:lnTo>
                    <a:pt x="134572" y="123105"/>
                  </a:lnTo>
                  <a:lnTo>
                    <a:pt x="100529" y="146322"/>
                  </a:lnTo>
                  <a:lnTo>
                    <a:pt x="70965" y="171000"/>
                  </a:lnTo>
                  <a:lnTo>
                    <a:pt x="26377" y="224216"/>
                  </a:lnTo>
                  <a:lnTo>
                    <a:pt x="3023" y="281706"/>
                  </a:lnTo>
                  <a:lnTo>
                    <a:pt x="0" y="311727"/>
                  </a:lnTo>
                  <a:lnTo>
                    <a:pt x="3023" y="341749"/>
                  </a:lnTo>
                  <a:lnTo>
                    <a:pt x="26377" y="399239"/>
                  </a:lnTo>
                  <a:lnTo>
                    <a:pt x="70965" y="452454"/>
                  </a:lnTo>
                  <a:lnTo>
                    <a:pt x="100529" y="477132"/>
                  </a:lnTo>
                  <a:lnTo>
                    <a:pt x="134572" y="500350"/>
                  </a:lnTo>
                  <a:lnTo>
                    <a:pt x="172815" y="521976"/>
                  </a:lnTo>
                  <a:lnTo>
                    <a:pt x="214984" y="541880"/>
                  </a:lnTo>
                  <a:lnTo>
                    <a:pt x="260799" y="559932"/>
                  </a:lnTo>
                  <a:lnTo>
                    <a:pt x="309986" y="576001"/>
                  </a:lnTo>
                  <a:lnTo>
                    <a:pt x="362267" y="589956"/>
                  </a:lnTo>
                  <a:lnTo>
                    <a:pt x="417366" y="601667"/>
                  </a:lnTo>
                  <a:lnTo>
                    <a:pt x="475005" y="611003"/>
                  </a:lnTo>
                  <a:lnTo>
                    <a:pt x="534908" y="617833"/>
                  </a:lnTo>
                  <a:lnTo>
                    <a:pt x="596799" y="622027"/>
                  </a:lnTo>
                  <a:lnTo>
                    <a:pt x="660400" y="623454"/>
                  </a:lnTo>
                  <a:lnTo>
                    <a:pt x="724000" y="622027"/>
                  </a:lnTo>
                  <a:lnTo>
                    <a:pt x="785891" y="617833"/>
                  </a:lnTo>
                  <a:lnTo>
                    <a:pt x="845794" y="611003"/>
                  </a:lnTo>
                  <a:lnTo>
                    <a:pt x="903433" y="601667"/>
                  </a:lnTo>
                  <a:lnTo>
                    <a:pt x="958532" y="589956"/>
                  </a:lnTo>
                  <a:lnTo>
                    <a:pt x="1010813" y="576001"/>
                  </a:lnTo>
                  <a:lnTo>
                    <a:pt x="1060000" y="559932"/>
                  </a:lnTo>
                  <a:lnTo>
                    <a:pt x="1105815" y="541880"/>
                  </a:lnTo>
                  <a:lnTo>
                    <a:pt x="1147984" y="521976"/>
                  </a:lnTo>
                  <a:lnTo>
                    <a:pt x="1186227" y="500350"/>
                  </a:lnTo>
                  <a:lnTo>
                    <a:pt x="1220270" y="477132"/>
                  </a:lnTo>
                  <a:lnTo>
                    <a:pt x="1249834" y="452454"/>
                  </a:lnTo>
                  <a:lnTo>
                    <a:pt x="1294422" y="399239"/>
                  </a:lnTo>
                  <a:lnTo>
                    <a:pt x="1317776" y="341749"/>
                  </a:lnTo>
                  <a:lnTo>
                    <a:pt x="1320800" y="311727"/>
                  </a:lnTo>
                  <a:lnTo>
                    <a:pt x="1317776" y="281706"/>
                  </a:lnTo>
                  <a:lnTo>
                    <a:pt x="1294422" y="224216"/>
                  </a:lnTo>
                  <a:lnTo>
                    <a:pt x="1249834" y="171000"/>
                  </a:lnTo>
                  <a:lnTo>
                    <a:pt x="1220270" y="146322"/>
                  </a:lnTo>
                  <a:lnTo>
                    <a:pt x="1186227" y="123105"/>
                  </a:lnTo>
                  <a:lnTo>
                    <a:pt x="1147984" y="101478"/>
                  </a:lnTo>
                  <a:lnTo>
                    <a:pt x="1105815" y="81574"/>
                  </a:lnTo>
                  <a:lnTo>
                    <a:pt x="1060000" y="63522"/>
                  </a:lnTo>
                  <a:lnTo>
                    <a:pt x="1010813" y="47453"/>
                  </a:lnTo>
                  <a:lnTo>
                    <a:pt x="958532" y="33497"/>
                  </a:lnTo>
                  <a:lnTo>
                    <a:pt x="903433" y="21786"/>
                  </a:lnTo>
                  <a:lnTo>
                    <a:pt x="845794" y="12451"/>
                  </a:lnTo>
                  <a:lnTo>
                    <a:pt x="785891" y="5620"/>
                  </a:lnTo>
                  <a:lnTo>
                    <a:pt x="724000" y="1427"/>
                  </a:lnTo>
                  <a:lnTo>
                    <a:pt x="660400" y="0"/>
                  </a:lnTo>
                  <a:close/>
                </a:path>
              </a:pathLst>
            </a:custGeom>
            <a:solidFill>
              <a:srgbClr val="832B2D"/>
            </a:solidFill>
          </p:spPr>
          <p:txBody>
            <a:bodyPr wrap="square" lIns="0" tIns="0" rIns="0" bIns="0" rtlCol="0"/>
            <a:lstStyle/>
            <a:p>
              <a:endParaRPr/>
            </a:p>
          </p:txBody>
        </p:sp>
        <p:sp>
          <p:nvSpPr>
            <p:cNvPr id="135" name="object 135"/>
            <p:cNvSpPr/>
            <p:nvPr/>
          </p:nvSpPr>
          <p:spPr>
            <a:xfrm>
              <a:off x="1892917" y="988449"/>
              <a:ext cx="1320800" cy="623570"/>
            </a:xfrm>
            <a:custGeom>
              <a:avLst/>
              <a:gdLst/>
              <a:ahLst/>
              <a:cxnLst/>
              <a:rect l="l" t="t" r="r" b="b"/>
              <a:pathLst>
                <a:path w="1320800" h="623569">
                  <a:moveTo>
                    <a:pt x="0" y="311727"/>
                  </a:moveTo>
                  <a:lnTo>
                    <a:pt x="11907" y="252492"/>
                  </a:lnTo>
                  <a:lnTo>
                    <a:pt x="46155" y="197008"/>
                  </a:lnTo>
                  <a:lnTo>
                    <a:pt x="100529" y="146322"/>
                  </a:lnTo>
                  <a:lnTo>
                    <a:pt x="134572" y="123104"/>
                  </a:lnTo>
                  <a:lnTo>
                    <a:pt x="172815" y="101478"/>
                  </a:lnTo>
                  <a:lnTo>
                    <a:pt x="214983" y="81573"/>
                  </a:lnTo>
                  <a:lnTo>
                    <a:pt x="260799" y="63521"/>
                  </a:lnTo>
                  <a:lnTo>
                    <a:pt x="309986" y="47452"/>
                  </a:lnTo>
                  <a:lnTo>
                    <a:pt x="362267" y="33497"/>
                  </a:lnTo>
                  <a:lnTo>
                    <a:pt x="417366" y="21786"/>
                  </a:lnTo>
                  <a:lnTo>
                    <a:pt x="475005" y="12451"/>
                  </a:lnTo>
                  <a:lnTo>
                    <a:pt x="534908" y="5620"/>
                  </a:lnTo>
                  <a:lnTo>
                    <a:pt x="596799" y="1427"/>
                  </a:lnTo>
                  <a:lnTo>
                    <a:pt x="660400" y="0"/>
                  </a:lnTo>
                  <a:lnTo>
                    <a:pt x="724000" y="1427"/>
                  </a:lnTo>
                  <a:lnTo>
                    <a:pt x="785891" y="5620"/>
                  </a:lnTo>
                  <a:lnTo>
                    <a:pt x="845794" y="12451"/>
                  </a:lnTo>
                  <a:lnTo>
                    <a:pt x="903433" y="21786"/>
                  </a:lnTo>
                  <a:lnTo>
                    <a:pt x="958532" y="33497"/>
                  </a:lnTo>
                  <a:lnTo>
                    <a:pt x="1010813" y="47452"/>
                  </a:lnTo>
                  <a:lnTo>
                    <a:pt x="1060000" y="63521"/>
                  </a:lnTo>
                  <a:lnTo>
                    <a:pt x="1105816" y="81573"/>
                  </a:lnTo>
                  <a:lnTo>
                    <a:pt x="1147984" y="101478"/>
                  </a:lnTo>
                  <a:lnTo>
                    <a:pt x="1186227" y="123104"/>
                  </a:lnTo>
                  <a:lnTo>
                    <a:pt x="1220270" y="146322"/>
                  </a:lnTo>
                  <a:lnTo>
                    <a:pt x="1249834" y="171000"/>
                  </a:lnTo>
                  <a:lnTo>
                    <a:pt x="1294422" y="224215"/>
                  </a:lnTo>
                  <a:lnTo>
                    <a:pt x="1317776" y="281706"/>
                  </a:lnTo>
                  <a:lnTo>
                    <a:pt x="1320800" y="311727"/>
                  </a:lnTo>
                  <a:lnTo>
                    <a:pt x="1317776" y="341748"/>
                  </a:lnTo>
                  <a:lnTo>
                    <a:pt x="1294422" y="399238"/>
                  </a:lnTo>
                  <a:lnTo>
                    <a:pt x="1249834" y="452454"/>
                  </a:lnTo>
                  <a:lnTo>
                    <a:pt x="1220270" y="477132"/>
                  </a:lnTo>
                  <a:lnTo>
                    <a:pt x="1186227" y="500350"/>
                  </a:lnTo>
                  <a:lnTo>
                    <a:pt x="1147984" y="521976"/>
                  </a:lnTo>
                  <a:lnTo>
                    <a:pt x="1105816" y="541880"/>
                  </a:lnTo>
                  <a:lnTo>
                    <a:pt x="1060000" y="559933"/>
                  </a:lnTo>
                  <a:lnTo>
                    <a:pt x="1010813" y="576002"/>
                  </a:lnTo>
                  <a:lnTo>
                    <a:pt x="958532" y="589957"/>
                  </a:lnTo>
                  <a:lnTo>
                    <a:pt x="903433" y="601668"/>
                  </a:lnTo>
                  <a:lnTo>
                    <a:pt x="845794" y="611003"/>
                  </a:lnTo>
                  <a:lnTo>
                    <a:pt x="785891" y="617834"/>
                  </a:lnTo>
                  <a:lnTo>
                    <a:pt x="724000" y="622028"/>
                  </a:lnTo>
                  <a:lnTo>
                    <a:pt x="660400" y="623455"/>
                  </a:lnTo>
                  <a:lnTo>
                    <a:pt x="596799" y="622028"/>
                  </a:lnTo>
                  <a:lnTo>
                    <a:pt x="534908" y="617834"/>
                  </a:lnTo>
                  <a:lnTo>
                    <a:pt x="475005" y="611003"/>
                  </a:lnTo>
                  <a:lnTo>
                    <a:pt x="417366" y="601668"/>
                  </a:lnTo>
                  <a:lnTo>
                    <a:pt x="362267" y="589957"/>
                  </a:lnTo>
                  <a:lnTo>
                    <a:pt x="309986" y="576002"/>
                  </a:lnTo>
                  <a:lnTo>
                    <a:pt x="260799" y="559933"/>
                  </a:lnTo>
                  <a:lnTo>
                    <a:pt x="214983" y="541880"/>
                  </a:lnTo>
                  <a:lnTo>
                    <a:pt x="172815" y="521976"/>
                  </a:lnTo>
                  <a:lnTo>
                    <a:pt x="134572" y="500350"/>
                  </a:lnTo>
                  <a:lnTo>
                    <a:pt x="100529" y="477132"/>
                  </a:lnTo>
                  <a:lnTo>
                    <a:pt x="70965" y="452454"/>
                  </a:lnTo>
                  <a:lnTo>
                    <a:pt x="26377" y="399238"/>
                  </a:lnTo>
                  <a:lnTo>
                    <a:pt x="3023" y="341748"/>
                  </a:lnTo>
                  <a:lnTo>
                    <a:pt x="0" y="311727"/>
                  </a:lnTo>
                  <a:close/>
                </a:path>
              </a:pathLst>
            </a:custGeom>
            <a:ln w="19050">
              <a:solidFill>
                <a:srgbClr val="000000"/>
              </a:solidFill>
            </a:ln>
          </p:spPr>
          <p:txBody>
            <a:bodyPr wrap="square" lIns="0" tIns="0" rIns="0" bIns="0" rtlCol="0"/>
            <a:lstStyle/>
            <a:p>
              <a:endParaRPr/>
            </a:p>
          </p:txBody>
        </p:sp>
      </p:grpSp>
      <p:sp>
        <p:nvSpPr>
          <p:cNvPr id="136" name="object 136"/>
          <p:cNvSpPr txBox="1"/>
          <p:nvPr/>
        </p:nvSpPr>
        <p:spPr>
          <a:xfrm>
            <a:off x="4593694" y="1397813"/>
            <a:ext cx="597408" cy="310854"/>
          </a:xfrm>
          <a:prstGeom prst="rect">
            <a:avLst/>
          </a:prstGeom>
        </p:spPr>
        <p:txBody>
          <a:bodyPr vert="horz" wrap="square" lIns="0" tIns="15240" rIns="0" bIns="0" rtlCol="0">
            <a:spAutoFit/>
          </a:bodyPr>
          <a:lstStyle/>
          <a:p>
            <a:pPr marL="15240">
              <a:spcBef>
                <a:spcPts val="120"/>
              </a:spcBef>
            </a:pPr>
            <a:r>
              <a:rPr sz="1920" spc="-12" dirty="0">
                <a:solidFill>
                  <a:srgbClr val="FFFFFF"/>
                </a:solidFill>
                <a:latin typeface="Arial"/>
                <a:cs typeface="Arial"/>
              </a:rPr>
              <a:t>client</a:t>
            </a:r>
            <a:endParaRPr sz="1920">
              <a:latin typeface="Arial"/>
              <a:cs typeface="Arial"/>
            </a:endParaRPr>
          </a:p>
        </p:txBody>
      </p:sp>
      <p:grpSp>
        <p:nvGrpSpPr>
          <p:cNvPr id="137" name="object 137"/>
          <p:cNvGrpSpPr/>
          <p:nvPr/>
        </p:nvGrpSpPr>
        <p:grpSpPr>
          <a:xfrm>
            <a:off x="4729277" y="1419149"/>
            <a:ext cx="2041397" cy="1149096"/>
            <a:chOff x="2417064" y="1182624"/>
            <a:chExt cx="1701164" cy="957580"/>
          </a:xfrm>
        </p:grpSpPr>
        <p:pic>
          <p:nvPicPr>
            <p:cNvPr id="138" name="object 138"/>
            <p:cNvPicPr/>
            <p:nvPr/>
          </p:nvPicPr>
          <p:blipFill>
            <a:blip r:embed="rId49" cstate="print"/>
            <a:stretch>
              <a:fillRect/>
            </a:stretch>
          </p:blipFill>
          <p:spPr>
            <a:xfrm>
              <a:off x="2417064" y="1591056"/>
              <a:ext cx="274319" cy="548639"/>
            </a:xfrm>
            <a:prstGeom prst="rect">
              <a:avLst/>
            </a:prstGeom>
          </p:spPr>
        </p:pic>
        <p:sp>
          <p:nvSpPr>
            <p:cNvPr id="139" name="object 139"/>
            <p:cNvSpPr/>
            <p:nvPr/>
          </p:nvSpPr>
          <p:spPr>
            <a:xfrm>
              <a:off x="2497989" y="1611904"/>
              <a:ext cx="111125" cy="369570"/>
            </a:xfrm>
            <a:custGeom>
              <a:avLst/>
              <a:gdLst/>
              <a:ahLst/>
              <a:cxnLst/>
              <a:rect l="l" t="t" r="r" b="b"/>
              <a:pathLst>
                <a:path w="111125" h="369569">
                  <a:moveTo>
                    <a:pt x="10622" y="263395"/>
                  </a:moveTo>
                  <a:lnTo>
                    <a:pt x="1534" y="268696"/>
                  </a:lnTo>
                  <a:lnTo>
                    <a:pt x="0" y="274528"/>
                  </a:lnTo>
                  <a:lnTo>
                    <a:pt x="55328" y="369376"/>
                  </a:lnTo>
                  <a:lnTo>
                    <a:pt x="66355" y="350473"/>
                  </a:lnTo>
                  <a:lnTo>
                    <a:pt x="45803" y="350473"/>
                  </a:lnTo>
                  <a:lnTo>
                    <a:pt x="45802" y="315239"/>
                  </a:lnTo>
                  <a:lnTo>
                    <a:pt x="16455" y="264929"/>
                  </a:lnTo>
                  <a:lnTo>
                    <a:pt x="10622" y="263395"/>
                  </a:lnTo>
                  <a:close/>
                </a:path>
                <a:path w="111125" h="369569">
                  <a:moveTo>
                    <a:pt x="45803" y="315241"/>
                  </a:moveTo>
                  <a:lnTo>
                    <a:pt x="45803" y="350473"/>
                  </a:lnTo>
                  <a:lnTo>
                    <a:pt x="64853" y="350473"/>
                  </a:lnTo>
                  <a:lnTo>
                    <a:pt x="64853" y="345673"/>
                  </a:lnTo>
                  <a:lnTo>
                    <a:pt x="47100" y="345673"/>
                  </a:lnTo>
                  <a:lnTo>
                    <a:pt x="55328" y="331568"/>
                  </a:lnTo>
                  <a:lnTo>
                    <a:pt x="45803" y="315241"/>
                  </a:lnTo>
                  <a:close/>
                </a:path>
                <a:path w="111125" h="369569">
                  <a:moveTo>
                    <a:pt x="100034" y="263395"/>
                  </a:moveTo>
                  <a:lnTo>
                    <a:pt x="94200" y="264929"/>
                  </a:lnTo>
                  <a:lnTo>
                    <a:pt x="64853" y="315239"/>
                  </a:lnTo>
                  <a:lnTo>
                    <a:pt x="64853" y="350473"/>
                  </a:lnTo>
                  <a:lnTo>
                    <a:pt x="66355" y="350473"/>
                  </a:lnTo>
                  <a:lnTo>
                    <a:pt x="110656" y="274528"/>
                  </a:lnTo>
                  <a:lnTo>
                    <a:pt x="109120" y="268696"/>
                  </a:lnTo>
                  <a:lnTo>
                    <a:pt x="100034" y="263395"/>
                  </a:lnTo>
                  <a:close/>
                </a:path>
                <a:path w="111125" h="369569">
                  <a:moveTo>
                    <a:pt x="55328" y="331568"/>
                  </a:moveTo>
                  <a:lnTo>
                    <a:pt x="47100" y="345673"/>
                  </a:lnTo>
                  <a:lnTo>
                    <a:pt x="63555" y="345673"/>
                  </a:lnTo>
                  <a:lnTo>
                    <a:pt x="55328" y="331568"/>
                  </a:lnTo>
                  <a:close/>
                </a:path>
                <a:path w="111125" h="369569">
                  <a:moveTo>
                    <a:pt x="64853" y="315239"/>
                  </a:moveTo>
                  <a:lnTo>
                    <a:pt x="55328" y="331568"/>
                  </a:lnTo>
                  <a:lnTo>
                    <a:pt x="63555" y="345673"/>
                  </a:lnTo>
                  <a:lnTo>
                    <a:pt x="64853" y="345673"/>
                  </a:lnTo>
                  <a:lnTo>
                    <a:pt x="64853" y="315239"/>
                  </a:lnTo>
                  <a:close/>
                </a:path>
                <a:path w="111125" h="369569">
                  <a:moveTo>
                    <a:pt x="64852" y="0"/>
                  </a:moveTo>
                  <a:lnTo>
                    <a:pt x="45802" y="0"/>
                  </a:lnTo>
                  <a:lnTo>
                    <a:pt x="45803" y="315241"/>
                  </a:lnTo>
                  <a:lnTo>
                    <a:pt x="55328" y="331568"/>
                  </a:lnTo>
                  <a:lnTo>
                    <a:pt x="64852" y="315241"/>
                  </a:lnTo>
                  <a:lnTo>
                    <a:pt x="64852" y="0"/>
                  </a:lnTo>
                  <a:close/>
                </a:path>
              </a:pathLst>
            </a:custGeom>
            <a:solidFill>
              <a:srgbClr val="000000"/>
            </a:solidFill>
          </p:spPr>
          <p:txBody>
            <a:bodyPr wrap="square" lIns="0" tIns="0" rIns="0" bIns="0" rtlCol="0"/>
            <a:lstStyle/>
            <a:p>
              <a:endParaRPr/>
            </a:p>
          </p:txBody>
        </p:sp>
        <p:pic>
          <p:nvPicPr>
            <p:cNvPr id="140" name="object 140"/>
            <p:cNvPicPr/>
            <p:nvPr/>
          </p:nvPicPr>
          <p:blipFill>
            <a:blip r:embed="rId50" cstate="print"/>
            <a:stretch>
              <a:fillRect/>
            </a:stretch>
          </p:blipFill>
          <p:spPr>
            <a:xfrm>
              <a:off x="2971800" y="1493520"/>
              <a:ext cx="377951" cy="451103"/>
            </a:xfrm>
            <a:prstGeom prst="rect">
              <a:avLst/>
            </a:prstGeom>
          </p:spPr>
        </p:pic>
        <p:sp>
          <p:nvSpPr>
            <p:cNvPr id="141" name="object 141"/>
            <p:cNvSpPr/>
            <p:nvPr/>
          </p:nvSpPr>
          <p:spPr>
            <a:xfrm>
              <a:off x="3012579" y="1515008"/>
              <a:ext cx="201295" cy="272415"/>
            </a:xfrm>
            <a:custGeom>
              <a:avLst/>
              <a:gdLst/>
              <a:ahLst/>
              <a:cxnLst/>
              <a:rect l="l" t="t" r="r" b="b"/>
              <a:pathLst>
                <a:path w="201294" h="272414">
                  <a:moveTo>
                    <a:pt x="108366" y="210548"/>
                  </a:moveTo>
                  <a:lnTo>
                    <a:pt x="102744" y="212730"/>
                  </a:lnTo>
                  <a:lnTo>
                    <a:pt x="98501" y="222357"/>
                  </a:lnTo>
                  <a:lnTo>
                    <a:pt x="100683" y="227978"/>
                  </a:lnTo>
                  <a:lnTo>
                    <a:pt x="201162" y="272265"/>
                  </a:lnTo>
                  <a:lnTo>
                    <a:pt x="200193" y="262557"/>
                  </a:lnTo>
                  <a:lnTo>
                    <a:pt x="182352" y="262557"/>
                  </a:lnTo>
                  <a:lnTo>
                    <a:pt x="161664" y="234038"/>
                  </a:lnTo>
                  <a:lnTo>
                    <a:pt x="108366" y="210548"/>
                  </a:lnTo>
                  <a:close/>
                </a:path>
                <a:path w="201294" h="272414">
                  <a:moveTo>
                    <a:pt x="161664" y="234038"/>
                  </a:moveTo>
                  <a:lnTo>
                    <a:pt x="182352" y="262557"/>
                  </a:lnTo>
                  <a:lnTo>
                    <a:pt x="188758" y="257910"/>
                  </a:lnTo>
                  <a:lnTo>
                    <a:pt x="180585" y="257910"/>
                  </a:lnTo>
                  <a:lnTo>
                    <a:pt x="178962" y="241662"/>
                  </a:lnTo>
                  <a:lnTo>
                    <a:pt x="161664" y="234038"/>
                  </a:lnTo>
                  <a:close/>
                </a:path>
                <a:path w="201294" h="272414">
                  <a:moveTo>
                    <a:pt x="185586" y="159183"/>
                  </a:moveTo>
                  <a:lnTo>
                    <a:pt x="175117" y="160228"/>
                  </a:lnTo>
                  <a:lnTo>
                    <a:pt x="171297" y="164895"/>
                  </a:lnTo>
                  <a:lnTo>
                    <a:pt x="177084" y="222851"/>
                  </a:lnTo>
                  <a:lnTo>
                    <a:pt x="197773" y="251371"/>
                  </a:lnTo>
                  <a:lnTo>
                    <a:pt x="182352" y="262557"/>
                  </a:lnTo>
                  <a:lnTo>
                    <a:pt x="200193" y="262557"/>
                  </a:lnTo>
                  <a:lnTo>
                    <a:pt x="190253" y="163001"/>
                  </a:lnTo>
                  <a:lnTo>
                    <a:pt x="185586" y="159183"/>
                  </a:lnTo>
                  <a:close/>
                </a:path>
                <a:path w="201294" h="272414">
                  <a:moveTo>
                    <a:pt x="178962" y="241662"/>
                  </a:moveTo>
                  <a:lnTo>
                    <a:pt x="180585" y="257910"/>
                  </a:lnTo>
                  <a:lnTo>
                    <a:pt x="193904" y="248248"/>
                  </a:lnTo>
                  <a:lnTo>
                    <a:pt x="178962" y="241662"/>
                  </a:lnTo>
                  <a:close/>
                </a:path>
                <a:path w="201294" h="272414">
                  <a:moveTo>
                    <a:pt x="177084" y="222851"/>
                  </a:moveTo>
                  <a:lnTo>
                    <a:pt x="178962" y="241662"/>
                  </a:lnTo>
                  <a:lnTo>
                    <a:pt x="193904" y="248248"/>
                  </a:lnTo>
                  <a:lnTo>
                    <a:pt x="180585" y="257910"/>
                  </a:lnTo>
                  <a:lnTo>
                    <a:pt x="188758" y="257910"/>
                  </a:lnTo>
                  <a:lnTo>
                    <a:pt x="197773" y="251371"/>
                  </a:lnTo>
                  <a:lnTo>
                    <a:pt x="177084" y="222851"/>
                  </a:lnTo>
                  <a:close/>
                </a:path>
                <a:path w="201294" h="272414">
                  <a:moveTo>
                    <a:pt x="15420" y="0"/>
                  </a:moveTo>
                  <a:lnTo>
                    <a:pt x="0" y="11186"/>
                  </a:lnTo>
                  <a:lnTo>
                    <a:pt x="161664" y="234038"/>
                  </a:lnTo>
                  <a:lnTo>
                    <a:pt x="178962" y="241662"/>
                  </a:lnTo>
                  <a:lnTo>
                    <a:pt x="177084" y="222851"/>
                  </a:lnTo>
                  <a:lnTo>
                    <a:pt x="15420" y="0"/>
                  </a:lnTo>
                  <a:close/>
                </a:path>
              </a:pathLst>
            </a:custGeom>
            <a:solidFill>
              <a:srgbClr val="000000"/>
            </a:solidFill>
          </p:spPr>
          <p:txBody>
            <a:bodyPr wrap="square" lIns="0" tIns="0" rIns="0" bIns="0" rtlCol="0"/>
            <a:lstStyle/>
            <a:p>
              <a:endParaRPr/>
            </a:p>
          </p:txBody>
        </p:sp>
        <p:pic>
          <p:nvPicPr>
            <p:cNvPr id="142" name="object 142"/>
            <p:cNvPicPr/>
            <p:nvPr/>
          </p:nvPicPr>
          <p:blipFill>
            <a:blip r:embed="rId51" cstate="print"/>
            <a:stretch>
              <a:fillRect/>
            </a:stretch>
          </p:blipFill>
          <p:spPr>
            <a:xfrm>
              <a:off x="3172968" y="1182624"/>
              <a:ext cx="944880" cy="274320"/>
            </a:xfrm>
            <a:prstGeom prst="rect">
              <a:avLst/>
            </a:prstGeom>
          </p:spPr>
        </p:pic>
        <p:sp>
          <p:nvSpPr>
            <p:cNvPr id="143" name="object 143"/>
            <p:cNvSpPr/>
            <p:nvPr/>
          </p:nvSpPr>
          <p:spPr>
            <a:xfrm>
              <a:off x="3213717" y="1244850"/>
              <a:ext cx="767715" cy="111125"/>
            </a:xfrm>
            <a:custGeom>
              <a:avLst/>
              <a:gdLst/>
              <a:ahLst/>
              <a:cxnLst/>
              <a:rect l="l" t="t" r="r" b="b"/>
              <a:pathLst>
                <a:path w="767714" h="111125">
                  <a:moveTo>
                    <a:pt x="672351" y="0"/>
                  </a:moveTo>
                  <a:lnTo>
                    <a:pt x="666520" y="1535"/>
                  </a:lnTo>
                  <a:lnTo>
                    <a:pt x="661217" y="10623"/>
                  </a:lnTo>
                  <a:lnTo>
                    <a:pt x="662753" y="16455"/>
                  </a:lnTo>
                  <a:lnTo>
                    <a:pt x="713065" y="45803"/>
                  </a:lnTo>
                  <a:lnTo>
                    <a:pt x="748296" y="45803"/>
                  </a:lnTo>
                  <a:lnTo>
                    <a:pt x="748296" y="64853"/>
                  </a:lnTo>
                  <a:lnTo>
                    <a:pt x="713065" y="64853"/>
                  </a:lnTo>
                  <a:lnTo>
                    <a:pt x="662753" y="94202"/>
                  </a:lnTo>
                  <a:lnTo>
                    <a:pt x="661217" y="100034"/>
                  </a:lnTo>
                  <a:lnTo>
                    <a:pt x="666518" y="109122"/>
                  </a:lnTo>
                  <a:lnTo>
                    <a:pt x="672351" y="110656"/>
                  </a:lnTo>
                  <a:lnTo>
                    <a:pt x="750870" y="64853"/>
                  </a:lnTo>
                  <a:lnTo>
                    <a:pt x="748296" y="64853"/>
                  </a:lnTo>
                  <a:lnTo>
                    <a:pt x="750872" y="64852"/>
                  </a:lnTo>
                  <a:lnTo>
                    <a:pt x="767199" y="55328"/>
                  </a:lnTo>
                  <a:lnTo>
                    <a:pt x="672351" y="0"/>
                  </a:lnTo>
                  <a:close/>
                </a:path>
                <a:path w="767714" h="111125">
                  <a:moveTo>
                    <a:pt x="729393" y="55328"/>
                  </a:moveTo>
                  <a:lnTo>
                    <a:pt x="713065" y="64853"/>
                  </a:lnTo>
                  <a:lnTo>
                    <a:pt x="748296" y="64853"/>
                  </a:lnTo>
                  <a:lnTo>
                    <a:pt x="748296" y="63555"/>
                  </a:lnTo>
                  <a:lnTo>
                    <a:pt x="743497" y="63555"/>
                  </a:lnTo>
                  <a:lnTo>
                    <a:pt x="729393" y="55328"/>
                  </a:lnTo>
                  <a:close/>
                </a:path>
                <a:path w="767714" h="111125">
                  <a:moveTo>
                    <a:pt x="0" y="45802"/>
                  </a:moveTo>
                  <a:lnTo>
                    <a:pt x="0" y="64852"/>
                  </a:lnTo>
                  <a:lnTo>
                    <a:pt x="713067" y="64852"/>
                  </a:lnTo>
                  <a:lnTo>
                    <a:pt x="729393" y="55328"/>
                  </a:lnTo>
                  <a:lnTo>
                    <a:pt x="713065" y="45803"/>
                  </a:lnTo>
                  <a:lnTo>
                    <a:pt x="0" y="45802"/>
                  </a:lnTo>
                  <a:close/>
                </a:path>
                <a:path w="767714" h="111125">
                  <a:moveTo>
                    <a:pt x="743497" y="47101"/>
                  </a:moveTo>
                  <a:lnTo>
                    <a:pt x="729393" y="55328"/>
                  </a:lnTo>
                  <a:lnTo>
                    <a:pt x="743497" y="63555"/>
                  </a:lnTo>
                  <a:lnTo>
                    <a:pt x="743497" y="47101"/>
                  </a:lnTo>
                  <a:close/>
                </a:path>
                <a:path w="767714" h="111125">
                  <a:moveTo>
                    <a:pt x="748296" y="47101"/>
                  </a:moveTo>
                  <a:lnTo>
                    <a:pt x="743497" y="47101"/>
                  </a:lnTo>
                  <a:lnTo>
                    <a:pt x="743497" y="63555"/>
                  </a:lnTo>
                  <a:lnTo>
                    <a:pt x="748296" y="63555"/>
                  </a:lnTo>
                  <a:lnTo>
                    <a:pt x="748296" y="47101"/>
                  </a:lnTo>
                  <a:close/>
                </a:path>
                <a:path w="767714" h="111125">
                  <a:moveTo>
                    <a:pt x="713065" y="45803"/>
                  </a:moveTo>
                  <a:lnTo>
                    <a:pt x="729393" y="55328"/>
                  </a:lnTo>
                  <a:lnTo>
                    <a:pt x="743497" y="47101"/>
                  </a:lnTo>
                  <a:lnTo>
                    <a:pt x="748296" y="47101"/>
                  </a:lnTo>
                  <a:lnTo>
                    <a:pt x="748296" y="45803"/>
                  </a:lnTo>
                  <a:lnTo>
                    <a:pt x="713065" y="45803"/>
                  </a:lnTo>
                  <a:close/>
                </a:path>
              </a:pathLst>
            </a:custGeom>
            <a:solidFill>
              <a:srgbClr val="000000"/>
            </a:solidFill>
          </p:spPr>
          <p:txBody>
            <a:bodyPr wrap="square" lIns="0" tIns="0" rIns="0" bIns="0" rtlCol="0"/>
            <a:lstStyle/>
            <a:p>
              <a:endParaRPr/>
            </a:p>
          </p:txBody>
        </p:sp>
      </p:grpSp>
      <p:sp>
        <p:nvSpPr>
          <p:cNvPr id="144" name="object 144"/>
          <p:cNvSpPr txBox="1"/>
          <p:nvPr/>
        </p:nvSpPr>
        <p:spPr>
          <a:xfrm>
            <a:off x="5674650" y="1601419"/>
            <a:ext cx="625601" cy="347788"/>
          </a:xfrm>
          <a:prstGeom prst="rect">
            <a:avLst/>
          </a:prstGeom>
        </p:spPr>
        <p:txBody>
          <a:bodyPr vert="horz" wrap="square" lIns="0" tIns="15240" rIns="0" bIns="0" rtlCol="0">
            <a:spAutoFit/>
          </a:bodyPr>
          <a:lstStyle/>
          <a:p>
            <a:pPr marL="15240">
              <a:spcBef>
                <a:spcPts val="120"/>
              </a:spcBef>
            </a:pPr>
            <a:r>
              <a:rPr sz="2160" i="1" spc="-12" dirty="0">
                <a:solidFill>
                  <a:srgbClr val="800000"/>
                </a:solidFill>
                <a:latin typeface="Arial"/>
                <a:cs typeface="Arial"/>
              </a:rPr>
              <a:t>forks</a:t>
            </a:r>
            <a:endParaRPr sz="2160">
              <a:latin typeface="Arial"/>
              <a:cs typeface="Arial"/>
            </a:endParaRPr>
          </a:p>
        </p:txBody>
      </p:sp>
      <p:sp>
        <p:nvSpPr>
          <p:cNvPr id="145" name="object 145"/>
          <p:cNvSpPr txBox="1"/>
          <p:nvPr/>
        </p:nvSpPr>
        <p:spPr>
          <a:xfrm>
            <a:off x="8750527" y="6173420"/>
            <a:ext cx="1615440" cy="347788"/>
          </a:xfrm>
          <a:prstGeom prst="rect">
            <a:avLst/>
          </a:prstGeom>
        </p:spPr>
        <p:txBody>
          <a:bodyPr vert="horz" wrap="square" lIns="0" tIns="15240" rIns="0" bIns="0" rtlCol="0">
            <a:spAutoFit/>
          </a:bodyPr>
          <a:lstStyle/>
          <a:p>
            <a:pPr marL="15240">
              <a:spcBef>
                <a:spcPts val="120"/>
              </a:spcBef>
            </a:pPr>
            <a:r>
              <a:rPr sz="2160" i="1" dirty="0">
                <a:solidFill>
                  <a:srgbClr val="FF0000"/>
                </a:solidFill>
                <a:latin typeface="Arial"/>
                <a:cs typeface="Arial"/>
              </a:rPr>
              <a:t>R</a:t>
            </a:r>
            <a:r>
              <a:rPr sz="2160" i="1" spc="-30" dirty="0">
                <a:solidFill>
                  <a:srgbClr val="FF0000"/>
                </a:solidFill>
                <a:latin typeface="Arial"/>
                <a:cs typeface="Arial"/>
              </a:rPr>
              <a:t> </a:t>
            </a:r>
            <a:r>
              <a:rPr sz="2160" i="1" dirty="0">
                <a:solidFill>
                  <a:srgbClr val="FF0000"/>
                </a:solidFill>
                <a:latin typeface="Arial"/>
                <a:cs typeface="Arial"/>
              </a:rPr>
              <a:t>work</a:t>
            </a:r>
            <a:r>
              <a:rPr sz="2160" i="1" spc="-30" dirty="0">
                <a:solidFill>
                  <a:srgbClr val="FF0000"/>
                </a:solidFill>
                <a:latin typeface="Arial"/>
                <a:cs typeface="Arial"/>
              </a:rPr>
              <a:t> </a:t>
            </a:r>
            <a:r>
              <a:rPr sz="2160" i="1" spc="-24" dirty="0">
                <a:solidFill>
                  <a:srgbClr val="FF0000"/>
                </a:solidFill>
                <a:latin typeface="Arial"/>
                <a:cs typeface="Arial"/>
              </a:rPr>
              <a:t>items</a:t>
            </a:r>
            <a:endParaRPr sz="2160">
              <a:latin typeface="Arial"/>
              <a:cs typeface="Arial"/>
            </a:endParaRPr>
          </a:p>
        </p:txBody>
      </p:sp>
      <p:sp>
        <p:nvSpPr>
          <p:cNvPr id="146" name="object 146"/>
          <p:cNvSpPr txBox="1"/>
          <p:nvPr/>
        </p:nvSpPr>
        <p:spPr>
          <a:xfrm>
            <a:off x="4907280" y="6659881"/>
            <a:ext cx="1645920" cy="347788"/>
          </a:xfrm>
          <a:prstGeom prst="rect">
            <a:avLst/>
          </a:prstGeom>
        </p:spPr>
        <p:txBody>
          <a:bodyPr vert="horz" wrap="square" lIns="0" tIns="15240" rIns="0" bIns="0" rtlCol="0">
            <a:spAutoFit/>
          </a:bodyPr>
          <a:lstStyle/>
          <a:p>
            <a:pPr marL="15240">
              <a:spcBef>
                <a:spcPts val="120"/>
              </a:spcBef>
            </a:pPr>
            <a:r>
              <a:rPr sz="2160" i="1" dirty="0">
                <a:solidFill>
                  <a:srgbClr val="FF0000"/>
                </a:solidFill>
                <a:latin typeface="Arial"/>
                <a:cs typeface="Arial"/>
              </a:rPr>
              <a:t>M</a:t>
            </a:r>
            <a:r>
              <a:rPr sz="2160" i="1" spc="-18" dirty="0">
                <a:solidFill>
                  <a:srgbClr val="FF0000"/>
                </a:solidFill>
                <a:latin typeface="Arial"/>
                <a:cs typeface="Arial"/>
              </a:rPr>
              <a:t> </a:t>
            </a:r>
            <a:r>
              <a:rPr sz="2160" i="1" dirty="0">
                <a:solidFill>
                  <a:srgbClr val="FF0000"/>
                </a:solidFill>
                <a:latin typeface="Arial"/>
                <a:cs typeface="Arial"/>
              </a:rPr>
              <a:t>work</a:t>
            </a:r>
            <a:r>
              <a:rPr sz="2160" i="1" spc="-24" dirty="0">
                <a:solidFill>
                  <a:srgbClr val="FF0000"/>
                </a:solidFill>
                <a:latin typeface="Arial"/>
                <a:cs typeface="Arial"/>
              </a:rPr>
              <a:t> items</a:t>
            </a:r>
            <a:endParaRPr sz="2160">
              <a:latin typeface="Arial"/>
              <a:cs typeface="Arial"/>
            </a:endParaRPr>
          </a:p>
        </p:txBody>
      </p:sp>
      <p:grpSp>
        <p:nvGrpSpPr>
          <p:cNvPr id="147" name="object 147"/>
          <p:cNvGrpSpPr/>
          <p:nvPr/>
        </p:nvGrpSpPr>
        <p:grpSpPr>
          <a:xfrm>
            <a:off x="6987458" y="2946397"/>
            <a:ext cx="2314194" cy="2986278"/>
            <a:chOff x="4298881" y="2455330"/>
            <a:chExt cx="1928495" cy="2488565"/>
          </a:xfrm>
        </p:grpSpPr>
        <p:pic>
          <p:nvPicPr>
            <p:cNvPr id="148" name="object 148"/>
            <p:cNvPicPr/>
            <p:nvPr/>
          </p:nvPicPr>
          <p:blipFill>
            <a:blip r:embed="rId52" cstate="print"/>
            <a:stretch>
              <a:fillRect/>
            </a:stretch>
          </p:blipFill>
          <p:spPr>
            <a:xfrm>
              <a:off x="4916423" y="3240023"/>
              <a:ext cx="1310639" cy="1703832"/>
            </a:xfrm>
            <a:prstGeom prst="rect">
              <a:avLst/>
            </a:prstGeom>
          </p:spPr>
        </p:pic>
        <p:sp>
          <p:nvSpPr>
            <p:cNvPr id="149" name="object 149"/>
            <p:cNvSpPr/>
            <p:nvPr/>
          </p:nvSpPr>
          <p:spPr>
            <a:xfrm>
              <a:off x="4956891" y="3357385"/>
              <a:ext cx="1134110" cy="1526540"/>
            </a:xfrm>
            <a:custGeom>
              <a:avLst/>
              <a:gdLst/>
              <a:ahLst/>
              <a:cxnLst/>
              <a:rect l="l" t="t" r="r" b="b"/>
              <a:pathLst>
                <a:path w="1134110" h="1526539">
                  <a:moveTo>
                    <a:pt x="1111478" y="30380"/>
                  </a:moveTo>
                  <a:lnTo>
                    <a:pt x="1094105" y="37832"/>
                  </a:lnTo>
                  <a:lnTo>
                    <a:pt x="0" y="1514991"/>
                  </a:lnTo>
                  <a:lnTo>
                    <a:pt x="15307" y="1526330"/>
                  </a:lnTo>
                  <a:lnTo>
                    <a:pt x="1109413" y="49171"/>
                  </a:lnTo>
                  <a:lnTo>
                    <a:pt x="1111478" y="30380"/>
                  </a:lnTo>
                  <a:close/>
                </a:path>
                <a:path w="1134110" h="1526539">
                  <a:moveTo>
                    <a:pt x="1132936" y="9505"/>
                  </a:moveTo>
                  <a:lnTo>
                    <a:pt x="1115086" y="9505"/>
                  </a:lnTo>
                  <a:lnTo>
                    <a:pt x="1130395" y="20844"/>
                  </a:lnTo>
                  <a:lnTo>
                    <a:pt x="1109413" y="49171"/>
                  </a:lnTo>
                  <a:lnTo>
                    <a:pt x="1103052" y="107068"/>
                  </a:lnTo>
                  <a:lnTo>
                    <a:pt x="1106825" y="111772"/>
                  </a:lnTo>
                  <a:lnTo>
                    <a:pt x="1117283" y="112922"/>
                  </a:lnTo>
                  <a:lnTo>
                    <a:pt x="1121987" y="109148"/>
                  </a:lnTo>
                  <a:lnTo>
                    <a:pt x="1132936" y="9505"/>
                  </a:lnTo>
                  <a:close/>
                </a:path>
                <a:path w="1134110" h="1526539">
                  <a:moveTo>
                    <a:pt x="1133980" y="0"/>
                  </a:moveTo>
                  <a:lnTo>
                    <a:pt x="1033067" y="43286"/>
                  </a:lnTo>
                  <a:lnTo>
                    <a:pt x="1030828" y="48887"/>
                  </a:lnTo>
                  <a:lnTo>
                    <a:pt x="1034976" y="58555"/>
                  </a:lnTo>
                  <a:lnTo>
                    <a:pt x="1040577" y="60793"/>
                  </a:lnTo>
                  <a:lnTo>
                    <a:pt x="1094105" y="37832"/>
                  </a:lnTo>
                  <a:lnTo>
                    <a:pt x="1115086" y="9505"/>
                  </a:lnTo>
                  <a:lnTo>
                    <a:pt x="1132936" y="9505"/>
                  </a:lnTo>
                  <a:lnTo>
                    <a:pt x="1133980" y="0"/>
                  </a:lnTo>
                  <a:close/>
                </a:path>
                <a:path w="1134110" h="1526539">
                  <a:moveTo>
                    <a:pt x="1121357" y="14150"/>
                  </a:moveTo>
                  <a:lnTo>
                    <a:pt x="1113261" y="14150"/>
                  </a:lnTo>
                  <a:lnTo>
                    <a:pt x="1126484" y="23943"/>
                  </a:lnTo>
                  <a:lnTo>
                    <a:pt x="1111478" y="30380"/>
                  </a:lnTo>
                  <a:lnTo>
                    <a:pt x="1109413" y="49171"/>
                  </a:lnTo>
                  <a:lnTo>
                    <a:pt x="1130395" y="20844"/>
                  </a:lnTo>
                  <a:lnTo>
                    <a:pt x="1121357" y="14150"/>
                  </a:lnTo>
                  <a:close/>
                </a:path>
                <a:path w="1134110" h="1526539">
                  <a:moveTo>
                    <a:pt x="1115086" y="9505"/>
                  </a:moveTo>
                  <a:lnTo>
                    <a:pt x="1094105" y="37832"/>
                  </a:lnTo>
                  <a:lnTo>
                    <a:pt x="1111478" y="30380"/>
                  </a:lnTo>
                  <a:lnTo>
                    <a:pt x="1113261" y="14150"/>
                  </a:lnTo>
                  <a:lnTo>
                    <a:pt x="1121357" y="14150"/>
                  </a:lnTo>
                  <a:lnTo>
                    <a:pt x="1115086" y="9505"/>
                  </a:lnTo>
                  <a:close/>
                </a:path>
                <a:path w="1134110" h="1526539">
                  <a:moveTo>
                    <a:pt x="1113261" y="14150"/>
                  </a:moveTo>
                  <a:lnTo>
                    <a:pt x="1111478" y="30380"/>
                  </a:lnTo>
                  <a:lnTo>
                    <a:pt x="1126484" y="23943"/>
                  </a:lnTo>
                  <a:lnTo>
                    <a:pt x="1113261" y="14150"/>
                  </a:lnTo>
                  <a:close/>
                </a:path>
              </a:pathLst>
            </a:custGeom>
            <a:solidFill>
              <a:srgbClr val="000000"/>
            </a:solidFill>
          </p:spPr>
          <p:txBody>
            <a:bodyPr wrap="square" lIns="0" tIns="0" rIns="0" bIns="0" rtlCol="0"/>
            <a:lstStyle/>
            <a:p>
              <a:endParaRPr/>
            </a:p>
          </p:txBody>
        </p:sp>
        <p:pic>
          <p:nvPicPr>
            <p:cNvPr id="150" name="object 150"/>
            <p:cNvPicPr/>
            <p:nvPr/>
          </p:nvPicPr>
          <p:blipFill>
            <a:blip r:embed="rId53" cstate="print"/>
            <a:stretch>
              <a:fillRect/>
            </a:stretch>
          </p:blipFill>
          <p:spPr>
            <a:xfrm>
              <a:off x="4916423" y="2599943"/>
              <a:ext cx="1310639" cy="1795271"/>
            </a:xfrm>
            <a:prstGeom prst="rect">
              <a:avLst/>
            </a:prstGeom>
          </p:spPr>
        </p:pic>
        <p:sp>
          <p:nvSpPr>
            <p:cNvPr id="151" name="object 151"/>
            <p:cNvSpPr/>
            <p:nvPr/>
          </p:nvSpPr>
          <p:spPr>
            <a:xfrm>
              <a:off x="4956737" y="2621234"/>
              <a:ext cx="1134745" cy="1617345"/>
            </a:xfrm>
            <a:custGeom>
              <a:avLst/>
              <a:gdLst/>
              <a:ahLst/>
              <a:cxnLst/>
              <a:rect l="l" t="t" r="r" b="b"/>
              <a:pathLst>
                <a:path w="1134745" h="1617345">
                  <a:moveTo>
                    <a:pt x="1042441" y="1553884"/>
                  </a:moveTo>
                  <a:lnTo>
                    <a:pt x="1036782" y="1555967"/>
                  </a:lnTo>
                  <a:lnTo>
                    <a:pt x="1032369" y="1565517"/>
                  </a:lnTo>
                  <a:lnTo>
                    <a:pt x="1034451" y="1571177"/>
                  </a:lnTo>
                  <a:lnTo>
                    <a:pt x="1134132" y="1617231"/>
                  </a:lnTo>
                  <a:lnTo>
                    <a:pt x="1133307" y="1607174"/>
                  </a:lnTo>
                  <a:lnTo>
                    <a:pt x="1115485" y="1607174"/>
                  </a:lnTo>
                  <a:lnTo>
                    <a:pt x="1095317" y="1578313"/>
                  </a:lnTo>
                  <a:lnTo>
                    <a:pt x="1042441" y="1553884"/>
                  </a:lnTo>
                  <a:close/>
                </a:path>
                <a:path w="1134745" h="1617345">
                  <a:moveTo>
                    <a:pt x="1095317" y="1578313"/>
                  </a:moveTo>
                  <a:lnTo>
                    <a:pt x="1115485" y="1607174"/>
                  </a:lnTo>
                  <a:lnTo>
                    <a:pt x="1122153" y="1602515"/>
                  </a:lnTo>
                  <a:lnTo>
                    <a:pt x="1113811" y="1602515"/>
                  </a:lnTo>
                  <a:lnTo>
                    <a:pt x="1112476" y="1586241"/>
                  </a:lnTo>
                  <a:lnTo>
                    <a:pt x="1095317" y="1578313"/>
                  </a:lnTo>
                  <a:close/>
                </a:path>
                <a:path w="1134745" h="1617345">
                  <a:moveTo>
                    <a:pt x="1120556" y="1503892"/>
                  </a:moveTo>
                  <a:lnTo>
                    <a:pt x="1110071" y="1504751"/>
                  </a:lnTo>
                  <a:lnTo>
                    <a:pt x="1106169" y="1509350"/>
                  </a:lnTo>
                  <a:lnTo>
                    <a:pt x="1110931" y="1567401"/>
                  </a:lnTo>
                  <a:lnTo>
                    <a:pt x="1131100" y="1596262"/>
                  </a:lnTo>
                  <a:lnTo>
                    <a:pt x="1115485" y="1607174"/>
                  </a:lnTo>
                  <a:lnTo>
                    <a:pt x="1133307" y="1607174"/>
                  </a:lnTo>
                  <a:lnTo>
                    <a:pt x="1125155" y="1507793"/>
                  </a:lnTo>
                  <a:lnTo>
                    <a:pt x="1120556" y="1503892"/>
                  </a:lnTo>
                  <a:close/>
                </a:path>
                <a:path w="1134745" h="1617345">
                  <a:moveTo>
                    <a:pt x="1112476" y="1586241"/>
                  </a:moveTo>
                  <a:lnTo>
                    <a:pt x="1113811" y="1602515"/>
                  </a:lnTo>
                  <a:lnTo>
                    <a:pt x="1127300" y="1593090"/>
                  </a:lnTo>
                  <a:lnTo>
                    <a:pt x="1112476" y="1586241"/>
                  </a:lnTo>
                  <a:close/>
                </a:path>
                <a:path w="1134745" h="1617345">
                  <a:moveTo>
                    <a:pt x="1110931" y="1567401"/>
                  </a:moveTo>
                  <a:lnTo>
                    <a:pt x="1112476" y="1586241"/>
                  </a:lnTo>
                  <a:lnTo>
                    <a:pt x="1127300" y="1593090"/>
                  </a:lnTo>
                  <a:lnTo>
                    <a:pt x="1113811" y="1602515"/>
                  </a:lnTo>
                  <a:lnTo>
                    <a:pt x="1122153" y="1602515"/>
                  </a:lnTo>
                  <a:lnTo>
                    <a:pt x="1131100" y="1596262"/>
                  </a:lnTo>
                  <a:lnTo>
                    <a:pt x="1110931" y="1567401"/>
                  </a:lnTo>
                  <a:close/>
                </a:path>
                <a:path w="1134745" h="1617345">
                  <a:moveTo>
                    <a:pt x="15614" y="0"/>
                  </a:moveTo>
                  <a:lnTo>
                    <a:pt x="0" y="10911"/>
                  </a:lnTo>
                  <a:lnTo>
                    <a:pt x="1095317" y="1578313"/>
                  </a:lnTo>
                  <a:lnTo>
                    <a:pt x="1112476" y="1586241"/>
                  </a:lnTo>
                  <a:lnTo>
                    <a:pt x="1110931" y="1567401"/>
                  </a:lnTo>
                  <a:lnTo>
                    <a:pt x="15614" y="0"/>
                  </a:lnTo>
                  <a:close/>
                </a:path>
              </a:pathLst>
            </a:custGeom>
            <a:solidFill>
              <a:srgbClr val="000000"/>
            </a:solidFill>
          </p:spPr>
          <p:txBody>
            <a:bodyPr wrap="square" lIns="0" tIns="0" rIns="0" bIns="0" rtlCol="0"/>
            <a:lstStyle/>
            <a:p>
              <a:endParaRPr/>
            </a:p>
          </p:txBody>
        </p:sp>
        <p:sp>
          <p:nvSpPr>
            <p:cNvPr id="152" name="object 152"/>
            <p:cNvSpPr/>
            <p:nvPr/>
          </p:nvSpPr>
          <p:spPr>
            <a:xfrm>
              <a:off x="4308406" y="2464855"/>
              <a:ext cx="647700" cy="0"/>
            </a:xfrm>
            <a:custGeom>
              <a:avLst/>
              <a:gdLst/>
              <a:ahLst/>
              <a:cxnLst/>
              <a:rect l="l" t="t" r="r" b="b"/>
              <a:pathLst>
                <a:path w="647700">
                  <a:moveTo>
                    <a:pt x="0" y="0"/>
                  </a:moveTo>
                  <a:lnTo>
                    <a:pt x="647258" y="1"/>
                  </a:lnTo>
                </a:path>
              </a:pathLst>
            </a:custGeom>
            <a:ln w="19050">
              <a:solidFill>
                <a:srgbClr val="000000"/>
              </a:solidFill>
            </a:ln>
          </p:spPr>
          <p:txBody>
            <a:bodyPr wrap="square" lIns="0" tIns="0" rIns="0" bIns="0" rtlCol="0"/>
            <a:lstStyle/>
            <a:p>
              <a:endParaRPr/>
            </a:p>
          </p:txBody>
        </p:sp>
      </p:grpSp>
      <p:sp>
        <p:nvSpPr>
          <p:cNvPr id="153" name="object 153"/>
          <p:cNvSpPr txBox="1"/>
          <p:nvPr/>
        </p:nvSpPr>
        <p:spPr>
          <a:xfrm>
            <a:off x="6999660" y="2621890"/>
            <a:ext cx="775716" cy="347788"/>
          </a:xfrm>
          <a:prstGeom prst="rect">
            <a:avLst/>
          </a:prstGeom>
        </p:spPr>
        <p:txBody>
          <a:bodyPr vert="horz" wrap="square" lIns="0" tIns="15240" rIns="0" bIns="0" rtlCol="0">
            <a:spAutoFit/>
          </a:bodyPr>
          <a:lstStyle/>
          <a:p>
            <a:pPr algn="ctr">
              <a:spcBef>
                <a:spcPts val="120"/>
              </a:spcBef>
            </a:pPr>
            <a:r>
              <a:rPr sz="2160" spc="-30" dirty="0">
                <a:latin typeface="Arial"/>
                <a:cs typeface="Arial"/>
              </a:rPr>
              <a:t>IF</a:t>
            </a:r>
            <a:endParaRPr sz="2160">
              <a:latin typeface="Arial"/>
              <a:cs typeface="Arial"/>
            </a:endParaRPr>
          </a:p>
        </p:txBody>
      </p:sp>
      <p:grpSp>
        <p:nvGrpSpPr>
          <p:cNvPr id="154" name="object 154"/>
          <p:cNvGrpSpPr/>
          <p:nvPr/>
        </p:nvGrpSpPr>
        <p:grpSpPr>
          <a:xfrm>
            <a:off x="6976800" y="4563340"/>
            <a:ext cx="821436" cy="1563624"/>
            <a:chOff x="4290000" y="3802783"/>
            <a:chExt cx="684530" cy="1303020"/>
          </a:xfrm>
        </p:grpSpPr>
        <p:sp>
          <p:nvSpPr>
            <p:cNvPr id="155" name="object 155"/>
            <p:cNvSpPr/>
            <p:nvPr/>
          </p:nvSpPr>
          <p:spPr>
            <a:xfrm>
              <a:off x="4299525" y="3812308"/>
              <a:ext cx="647700" cy="0"/>
            </a:xfrm>
            <a:custGeom>
              <a:avLst/>
              <a:gdLst/>
              <a:ahLst/>
              <a:cxnLst/>
              <a:rect l="l" t="t" r="r" b="b"/>
              <a:pathLst>
                <a:path w="647700">
                  <a:moveTo>
                    <a:pt x="0" y="0"/>
                  </a:moveTo>
                  <a:lnTo>
                    <a:pt x="647258" y="1"/>
                  </a:lnTo>
                </a:path>
              </a:pathLst>
            </a:custGeom>
            <a:ln w="19050">
              <a:solidFill>
                <a:srgbClr val="000000"/>
              </a:solidFill>
            </a:ln>
          </p:spPr>
          <p:txBody>
            <a:bodyPr wrap="square" lIns="0" tIns="0" rIns="0" bIns="0" rtlCol="0"/>
            <a:lstStyle/>
            <a:p>
              <a:endParaRPr/>
            </a:p>
          </p:txBody>
        </p:sp>
        <p:sp>
          <p:nvSpPr>
            <p:cNvPr id="156" name="object 156"/>
            <p:cNvSpPr/>
            <p:nvPr/>
          </p:nvSpPr>
          <p:spPr>
            <a:xfrm>
              <a:off x="4317286" y="5095966"/>
              <a:ext cx="647700" cy="0"/>
            </a:xfrm>
            <a:custGeom>
              <a:avLst/>
              <a:gdLst/>
              <a:ahLst/>
              <a:cxnLst/>
              <a:rect l="l" t="t" r="r" b="b"/>
              <a:pathLst>
                <a:path w="647700">
                  <a:moveTo>
                    <a:pt x="0" y="0"/>
                  </a:moveTo>
                  <a:lnTo>
                    <a:pt x="647258" y="1"/>
                  </a:lnTo>
                </a:path>
              </a:pathLst>
            </a:custGeom>
            <a:ln w="19050">
              <a:solidFill>
                <a:srgbClr val="000000"/>
              </a:solidFill>
            </a:ln>
          </p:spPr>
          <p:txBody>
            <a:bodyPr wrap="square" lIns="0" tIns="0" rIns="0" bIns="0" rtlCol="0"/>
            <a:lstStyle/>
            <a:p>
              <a:endParaRPr/>
            </a:p>
          </p:txBody>
        </p:sp>
      </p:grpSp>
      <p:sp>
        <p:nvSpPr>
          <p:cNvPr id="157" name="object 157"/>
          <p:cNvSpPr txBox="1"/>
          <p:nvPr/>
        </p:nvSpPr>
        <p:spPr>
          <a:xfrm>
            <a:off x="7247773" y="4212946"/>
            <a:ext cx="274320" cy="347788"/>
          </a:xfrm>
          <a:prstGeom prst="rect">
            <a:avLst/>
          </a:prstGeom>
        </p:spPr>
        <p:txBody>
          <a:bodyPr vert="horz" wrap="square" lIns="0" tIns="15240" rIns="0" bIns="0" rtlCol="0">
            <a:spAutoFit/>
          </a:bodyPr>
          <a:lstStyle/>
          <a:p>
            <a:pPr marL="15240">
              <a:spcBef>
                <a:spcPts val="120"/>
              </a:spcBef>
            </a:pPr>
            <a:r>
              <a:rPr sz="2160" spc="-30" dirty="0">
                <a:latin typeface="Arial"/>
                <a:cs typeface="Arial"/>
              </a:rPr>
              <a:t>IF</a:t>
            </a:r>
            <a:endParaRPr sz="2160">
              <a:latin typeface="Arial"/>
              <a:cs typeface="Arial"/>
            </a:endParaRPr>
          </a:p>
        </p:txBody>
      </p:sp>
      <p:sp>
        <p:nvSpPr>
          <p:cNvPr id="158" name="object 158"/>
          <p:cNvSpPr txBox="1"/>
          <p:nvPr/>
        </p:nvSpPr>
        <p:spPr>
          <a:xfrm>
            <a:off x="6999660" y="5756453"/>
            <a:ext cx="775716" cy="347788"/>
          </a:xfrm>
          <a:prstGeom prst="rect">
            <a:avLst/>
          </a:prstGeom>
        </p:spPr>
        <p:txBody>
          <a:bodyPr vert="horz" wrap="square" lIns="0" tIns="15240" rIns="0" bIns="0" rtlCol="0">
            <a:spAutoFit/>
          </a:bodyPr>
          <a:lstStyle/>
          <a:p>
            <a:pPr algn="ctr">
              <a:spcBef>
                <a:spcPts val="120"/>
              </a:spcBef>
            </a:pPr>
            <a:r>
              <a:rPr sz="2160" spc="-30" dirty="0">
                <a:latin typeface="Arial"/>
                <a:cs typeface="Arial"/>
              </a:rPr>
              <a:t>IF</a:t>
            </a:r>
            <a:endParaRPr sz="2160">
              <a:latin typeface="Arial"/>
              <a:cs typeface="Arial"/>
            </a:endParaRPr>
          </a:p>
        </p:txBody>
      </p:sp>
      <p:sp>
        <p:nvSpPr>
          <p:cNvPr id="159" name="object 159"/>
          <p:cNvSpPr txBox="1"/>
          <p:nvPr/>
        </p:nvSpPr>
        <p:spPr>
          <a:xfrm>
            <a:off x="8053181" y="6918350"/>
            <a:ext cx="1649730" cy="273921"/>
          </a:xfrm>
          <a:prstGeom prst="rect">
            <a:avLst/>
          </a:prstGeom>
        </p:spPr>
        <p:txBody>
          <a:bodyPr vert="horz" wrap="square" lIns="0" tIns="15240" rIns="0" bIns="0" rtlCol="0">
            <a:spAutoFit/>
          </a:bodyPr>
          <a:lstStyle/>
          <a:p>
            <a:pPr marL="15240">
              <a:spcBef>
                <a:spcPts val="120"/>
              </a:spcBef>
            </a:pPr>
            <a:r>
              <a:rPr sz="1680" i="1" dirty="0">
                <a:solidFill>
                  <a:srgbClr val="FF0000"/>
                </a:solidFill>
                <a:latin typeface="Arial"/>
                <a:cs typeface="Arial"/>
              </a:rPr>
              <a:t>Intermediate</a:t>
            </a:r>
            <a:r>
              <a:rPr sz="1680" i="1" spc="-72" dirty="0">
                <a:solidFill>
                  <a:srgbClr val="FF0000"/>
                </a:solidFill>
                <a:latin typeface="Arial"/>
                <a:cs typeface="Arial"/>
              </a:rPr>
              <a:t> </a:t>
            </a:r>
            <a:r>
              <a:rPr sz="1680" i="1" spc="-24" dirty="0">
                <a:solidFill>
                  <a:srgbClr val="FF0000"/>
                </a:solidFill>
                <a:latin typeface="Arial"/>
                <a:cs typeface="Arial"/>
              </a:rPr>
              <a:t>files</a:t>
            </a:r>
            <a:endParaRPr sz="1680">
              <a:latin typeface="Arial"/>
              <a:cs typeface="Arial"/>
            </a:endParaRPr>
          </a:p>
        </p:txBody>
      </p:sp>
      <p:grpSp>
        <p:nvGrpSpPr>
          <p:cNvPr id="160" name="object 160"/>
          <p:cNvGrpSpPr/>
          <p:nvPr/>
        </p:nvGrpSpPr>
        <p:grpSpPr>
          <a:xfrm>
            <a:off x="7051853" y="6298386"/>
            <a:ext cx="940308" cy="896112"/>
            <a:chOff x="4352544" y="5248655"/>
            <a:chExt cx="783590" cy="746760"/>
          </a:xfrm>
        </p:grpSpPr>
        <p:pic>
          <p:nvPicPr>
            <p:cNvPr id="161" name="object 161"/>
            <p:cNvPicPr/>
            <p:nvPr/>
          </p:nvPicPr>
          <p:blipFill>
            <a:blip r:embed="rId54" cstate="print"/>
            <a:stretch>
              <a:fillRect/>
            </a:stretch>
          </p:blipFill>
          <p:spPr>
            <a:xfrm>
              <a:off x="4352544" y="5248655"/>
              <a:ext cx="783336" cy="746760"/>
            </a:xfrm>
            <a:prstGeom prst="rect">
              <a:avLst/>
            </a:prstGeom>
          </p:spPr>
        </p:pic>
        <p:sp>
          <p:nvSpPr>
            <p:cNvPr id="162" name="object 162"/>
            <p:cNvSpPr/>
            <p:nvPr/>
          </p:nvSpPr>
          <p:spPr>
            <a:xfrm>
              <a:off x="4394704" y="5346264"/>
              <a:ext cx="701040" cy="585470"/>
            </a:xfrm>
            <a:custGeom>
              <a:avLst/>
              <a:gdLst/>
              <a:ahLst/>
              <a:cxnLst/>
              <a:rect l="l" t="t" r="r" b="b"/>
              <a:pathLst>
                <a:path w="701039" h="585470">
                  <a:moveTo>
                    <a:pt x="165436" y="22231"/>
                  </a:moveTo>
                  <a:lnTo>
                    <a:pt x="136339" y="65723"/>
                  </a:lnTo>
                  <a:lnTo>
                    <a:pt x="101761" y="138139"/>
                  </a:lnTo>
                  <a:lnTo>
                    <a:pt x="83052" y="179943"/>
                  </a:lnTo>
                  <a:lnTo>
                    <a:pt x="64456" y="224007"/>
                  </a:lnTo>
                  <a:lnTo>
                    <a:pt x="46771" y="269223"/>
                  </a:lnTo>
                  <a:lnTo>
                    <a:pt x="30794" y="314495"/>
                  </a:lnTo>
                  <a:lnTo>
                    <a:pt x="17326" y="358735"/>
                  </a:lnTo>
                  <a:lnTo>
                    <a:pt x="7200" y="400737"/>
                  </a:lnTo>
                  <a:lnTo>
                    <a:pt x="1183" y="439710"/>
                  </a:lnTo>
                  <a:lnTo>
                    <a:pt x="0" y="457721"/>
                  </a:lnTo>
                  <a:lnTo>
                    <a:pt x="194" y="474600"/>
                  </a:lnTo>
                  <a:lnTo>
                    <a:pt x="10237" y="516545"/>
                  </a:lnTo>
                  <a:lnTo>
                    <a:pt x="38117" y="545157"/>
                  </a:lnTo>
                  <a:lnTo>
                    <a:pt x="81177" y="563753"/>
                  </a:lnTo>
                  <a:lnTo>
                    <a:pt x="136926" y="575701"/>
                  </a:lnTo>
                  <a:lnTo>
                    <a:pt x="179487" y="580641"/>
                  </a:lnTo>
                  <a:lnTo>
                    <a:pt x="225347" y="583584"/>
                  </a:lnTo>
                  <a:lnTo>
                    <a:pt x="273536" y="584857"/>
                  </a:lnTo>
                  <a:lnTo>
                    <a:pt x="323075" y="584786"/>
                  </a:lnTo>
                  <a:lnTo>
                    <a:pt x="372978" y="583692"/>
                  </a:lnTo>
                  <a:lnTo>
                    <a:pt x="593227" y="574050"/>
                  </a:lnTo>
                  <a:lnTo>
                    <a:pt x="609569" y="573652"/>
                  </a:lnTo>
                  <a:lnTo>
                    <a:pt x="700863" y="573515"/>
                  </a:lnTo>
                  <a:lnTo>
                    <a:pt x="700863" y="572157"/>
                  </a:lnTo>
                  <a:lnTo>
                    <a:pt x="273518" y="572157"/>
                  </a:lnTo>
                  <a:lnTo>
                    <a:pt x="225684" y="570887"/>
                  </a:lnTo>
                  <a:lnTo>
                    <a:pt x="180301" y="567966"/>
                  </a:lnTo>
                  <a:lnTo>
                    <a:pt x="138393" y="563086"/>
                  </a:lnTo>
                  <a:lnTo>
                    <a:pt x="84474" y="551488"/>
                  </a:lnTo>
                  <a:lnTo>
                    <a:pt x="44276" y="534051"/>
                  </a:lnTo>
                  <a:lnTo>
                    <a:pt x="35457" y="527544"/>
                  </a:lnTo>
                  <a:lnTo>
                    <a:pt x="34584" y="526900"/>
                  </a:lnTo>
                  <a:lnTo>
                    <a:pt x="27919" y="520099"/>
                  </a:lnTo>
                  <a:lnTo>
                    <a:pt x="27740" y="520099"/>
                  </a:lnTo>
                  <a:lnTo>
                    <a:pt x="26936" y="519112"/>
                  </a:lnTo>
                  <a:lnTo>
                    <a:pt x="27090" y="519112"/>
                  </a:lnTo>
                  <a:lnTo>
                    <a:pt x="21986" y="511368"/>
                  </a:lnTo>
                  <a:lnTo>
                    <a:pt x="21841" y="511368"/>
                  </a:lnTo>
                  <a:lnTo>
                    <a:pt x="21263" y="510270"/>
                  </a:lnTo>
                  <a:lnTo>
                    <a:pt x="21394" y="510270"/>
                  </a:lnTo>
                  <a:lnTo>
                    <a:pt x="17481" y="500672"/>
                  </a:lnTo>
                  <a:lnTo>
                    <a:pt x="17094" y="499720"/>
                  </a:lnTo>
                  <a:lnTo>
                    <a:pt x="14279" y="487344"/>
                  </a:lnTo>
                  <a:lnTo>
                    <a:pt x="12821" y="473251"/>
                  </a:lnTo>
                  <a:lnTo>
                    <a:pt x="12698" y="457597"/>
                  </a:lnTo>
                  <a:lnTo>
                    <a:pt x="13855" y="440557"/>
                  </a:lnTo>
                  <a:lnTo>
                    <a:pt x="29672" y="361716"/>
                  </a:lnTo>
                  <a:lnTo>
                    <a:pt x="42943" y="318195"/>
                  </a:lnTo>
                  <a:lnTo>
                    <a:pt x="58746" y="273451"/>
                  </a:lnTo>
                  <a:lnTo>
                    <a:pt x="76283" y="228634"/>
                  </a:lnTo>
                  <a:lnTo>
                    <a:pt x="94753" y="184882"/>
                  </a:lnTo>
                  <a:lnTo>
                    <a:pt x="113353" y="143327"/>
                  </a:lnTo>
                  <a:lnTo>
                    <a:pt x="131284" y="105093"/>
                  </a:lnTo>
                  <a:lnTo>
                    <a:pt x="155166" y="56448"/>
                  </a:lnTo>
                  <a:lnTo>
                    <a:pt x="165927" y="35316"/>
                  </a:lnTo>
                  <a:lnTo>
                    <a:pt x="165436" y="22231"/>
                  </a:lnTo>
                  <a:close/>
                </a:path>
                <a:path w="701039" h="585470">
                  <a:moveTo>
                    <a:pt x="700863" y="573515"/>
                  </a:moveTo>
                  <a:lnTo>
                    <a:pt x="624356" y="573515"/>
                  </a:lnTo>
                  <a:lnTo>
                    <a:pt x="637440" y="573675"/>
                  </a:lnTo>
                  <a:lnTo>
                    <a:pt x="649243" y="574188"/>
                  </a:lnTo>
                  <a:lnTo>
                    <a:pt x="700863" y="574188"/>
                  </a:lnTo>
                  <a:lnTo>
                    <a:pt x="700863" y="573515"/>
                  </a:lnTo>
                  <a:close/>
                </a:path>
                <a:path w="701039" h="585470">
                  <a:moveTo>
                    <a:pt x="624513" y="560816"/>
                  </a:moveTo>
                  <a:lnTo>
                    <a:pt x="609452" y="560952"/>
                  </a:lnTo>
                  <a:lnTo>
                    <a:pt x="592918" y="561353"/>
                  </a:lnTo>
                  <a:lnTo>
                    <a:pt x="372516" y="571000"/>
                  </a:lnTo>
                  <a:lnTo>
                    <a:pt x="322797" y="572090"/>
                  </a:lnTo>
                  <a:lnTo>
                    <a:pt x="273518" y="572157"/>
                  </a:lnTo>
                  <a:lnTo>
                    <a:pt x="700863" y="572157"/>
                  </a:lnTo>
                  <a:lnTo>
                    <a:pt x="700863" y="561488"/>
                  </a:lnTo>
                  <a:lnTo>
                    <a:pt x="649243" y="561488"/>
                  </a:lnTo>
                  <a:lnTo>
                    <a:pt x="637999" y="560986"/>
                  </a:lnTo>
                  <a:lnTo>
                    <a:pt x="624513" y="560816"/>
                  </a:lnTo>
                  <a:close/>
                </a:path>
                <a:path w="701039" h="585470">
                  <a:moveTo>
                    <a:pt x="34584" y="526900"/>
                  </a:moveTo>
                  <a:lnTo>
                    <a:pt x="35335" y="527544"/>
                  </a:lnTo>
                  <a:lnTo>
                    <a:pt x="34996" y="527204"/>
                  </a:lnTo>
                  <a:lnTo>
                    <a:pt x="34584" y="526900"/>
                  </a:lnTo>
                  <a:close/>
                </a:path>
                <a:path w="701039" h="585470">
                  <a:moveTo>
                    <a:pt x="34996" y="527204"/>
                  </a:moveTo>
                  <a:lnTo>
                    <a:pt x="35335" y="527544"/>
                  </a:lnTo>
                  <a:lnTo>
                    <a:pt x="34996" y="527204"/>
                  </a:lnTo>
                  <a:close/>
                </a:path>
                <a:path w="701039" h="585470">
                  <a:moveTo>
                    <a:pt x="34693" y="526900"/>
                  </a:moveTo>
                  <a:lnTo>
                    <a:pt x="34996" y="527204"/>
                  </a:lnTo>
                  <a:lnTo>
                    <a:pt x="34693" y="526900"/>
                  </a:lnTo>
                  <a:close/>
                </a:path>
                <a:path w="701039" h="585470">
                  <a:moveTo>
                    <a:pt x="26936" y="519112"/>
                  </a:moveTo>
                  <a:lnTo>
                    <a:pt x="27740" y="520099"/>
                  </a:lnTo>
                  <a:lnTo>
                    <a:pt x="27390" y="519568"/>
                  </a:lnTo>
                  <a:lnTo>
                    <a:pt x="26936" y="519112"/>
                  </a:lnTo>
                  <a:close/>
                </a:path>
                <a:path w="701039" h="585470">
                  <a:moveTo>
                    <a:pt x="27390" y="519568"/>
                  </a:moveTo>
                  <a:lnTo>
                    <a:pt x="27740" y="520099"/>
                  </a:lnTo>
                  <a:lnTo>
                    <a:pt x="27919" y="520099"/>
                  </a:lnTo>
                  <a:lnTo>
                    <a:pt x="27390" y="519568"/>
                  </a:lnTo>
                  <a:close/>
                </a:path>
                <a:path w="701039" h="585470">
                  <a:moveTo>
                    <a:pt x="27090" y="519112"/>
                  </a:moveTo>
                  <a:lnTo>
                    <a:pt x="26936" y="519112"/>
                  </a:lnTo>
                  <a:lnTo>
                    <a:pt x="27390" y="519568"/>
                  </a:lnTo>
                  <a:lnTo>
                    <a:pt x="27090" y="519112"/>
                  </a:lnTo>
                  <a:close/>
                </a:path>
                <a:path w="701039" h="585470">
                  <a:moveTo>
                    <a:pt x="21263" y="510270"/>
                  </a:moveTo>
                  <a:lnTo>
                    <a:pt x="21841" y="511368"/>
                  </a:lnTo>
                  <a:lnTo>
                    <a:pt x="21605" y="510790"/>
                  </a:lnTo>
                  <a:lnTo>
                    <a:pt x="21263" y="510270"/>
                  </a:lnTo>
                  <a:close/>
                </a:path>
                <a:path w="701039" h="585470">
                  <a:moveTo>
                    <a:pt x="21605" y="510790"/>
                  </a:moveTo>
                  <a:lnTo>
                    <a:pt x="21841" y="511368"/>
                  </a:lnTo>
                  <a:lnTo>
                    <a:pt x="21986" y="511368"/>
                  </a:lnTo>
                  <a:lnTo>
                    <a:pt x="21605" y="510790"/>
                  </a:lnTo>
                  <a:close/>
                </a:path>
                <a:path w="701039" h="585470">
                  <a:moveTo>
                    <a:pt x="21394" y="510270"/>
                  </a:moveTo>
                  <a:lnTo>
                    <a:pt x="21263" y="510270"/>
                  </a:lnTo>
                  <a:lnTo>
                    <a:pt x="21605" y="510790"/>
                  </a:lnTo>
                  <a:lnTo>
                    <a:pt x="21394" y="510270"/>
                  </a:lnTo>
                  <a:close/>
                </a:path>
                <a:path w="701039" h="585470">
                  <a:moveTo>
                    <a:pt x="17094" y="499720"/>
                  </a:moveTo>
                  <a:lnTo>
                    <a:pt x="17397" y="500672"/>
                  </a:lnTo>
                  <a:lnTo>
                    <a:pt x="17284" y="500187"/>
                  </a:lnTo>
                  <a:lnTo>
                    <a:pt x="17094" y="499720"/>
                  </a:lnTo>
                  <a:close/>
                </a:path>
                <a:path w="701039" h="585470">
                  <a:moveTo>
                    <a:pt x="17284" y="500187"/>
                  </a:moveTo>
                  <a:lnTo>
                    <a:pt x="17397" y="500672"/>
                  </a:lnTo>
                  <a:lnTo>
                    <a:pt x="17284" y="500187"/>
                  </a:lnTo>
                  <a:close/>
                </a:path>
                <a:path w="701039" h="585470">
                  <a:moveTo>
                    <a:pt x="17175" y="499720"/>
                  </a:moveTo>
                  <a:lnTo>
                    <a:pt x="17284" y="500187"/>
                  </a:lnTo>
                  <a:lnTo>
                    <a:pt x="17175" y="499720"/>
                  </a:lnTo>
                  <a:close/>
                </a:path>
                <a:path w="701039" h="585470">
                  <a:moveTo>
                    <a:pt x="177616" y="8159"/>
                  </a:moveTo>
                  <a:lnTo>
                    <a:pt x="165752" y="8159"/>
                  </a:lnTo>
                  <a:lnTo>
                    <a:pt x="176993" y="14071"/>
                  </a:lnTo>
                  <a:lnTo>
                    <a:pt x="173048" y="21569"/>
                  </a:lnTo>
                  <a:lnTo>
                    <a:pt x="167923" y="31429"/>
                  </a:lnTo>
                  <a:lnTo>
                    <a:pt x="165927" y="35316"/>
                  </a:lnTo>
                  <a:lnTo>
                    <a:pt x="168470" y="103013"/>
                  </a:lnTo>
                  <a:lnTo>
                    <a:pt x="171418" y="105747"/>
                  </a:lnTo>
                  <a:lnTo>
                    <a:pt x="178427" y="105484"/>
                  </a:lnTo>
                  <a:lnTo>
                    <a:pt x="181161" y="102537"/>
                  </a:lnTo>
                  <a:lnTo>
                    <a:pt x="177616" y="8159"/>
                  </a:lnTo>
                  <a:close/>
                </a:path>
                <a:path w="701039" h="585470">
                  <a:moveTo>
                    <a:pt x="177309" y="0"/>
                  </a:moveTo>
                  <a:lnTo>
                    <a:pt x="89950" y="53825"/>
                  </a:lnTo>
                  <a:lnTo>
                    <a:pt x="89021" y="57736"/>
                  </a:lnTo>
                  <a:lnTo>
                    <a:pt x="92701" y="63708"/>
                  </a:lnTo>
                  <a:lnTo>
                    <a:pt x="96612" y="64636"/>
                  </a:lnTo>
                  <a:lnTo>
                    <a:pt x="155099" y="28600"/>
                  </a:lnTo>
                  <a:lnTo>
                    <a:pt x="156625" y="25628"/>
                  </a:lnTo>
                  <a:lnTo>
                    <a:pt x="161781" y="15711"/>
                  </a:lnTo>
                  <a:lnTo>
                    <a:pt x="165752" y="8159"/>
                  </a:lnTo>
                  <a:lnTo>
                    <a:pt x="177616" y="8159"/>
                  </a:lnTo>
                  <a:lnTo>
                    <a:pt x="177309" y="0"/>
                  </a:lnTo>
                  <a:close/>
                </a:path>
                <a:path w="701039" h="585470">
                  <a:moveTo>
                    <a:pt x="171825" y="11353"/>
                  </a:moveTo>
                  <a:lnTo>
                    <a:pt x="165027" y="11353"/>
                  </a:lnTo>
                  <a:lnTo>
                    <a:pt x="174703" y="16521"/>
                  </a:lnTo>
                  <a:lnTo>
                    <a:pt x="165436" y="22231"/>
                  </a:lnTo>
                  <a:lnTo>
                    <a:pt x="165927" y="35316"/>
                  </a:lnTo>
                  <a:lnTo>
                    <a:pt x="167923" y="31429"/>
                  </a:lnTo>
                  <a:lnTo>
                    <a:pt x="173048" y="21569"/>
                  </a:lnTo>
                  <a:lnTo>
                    <a:pt x="176993" y="14071"/>
                  </a:lnTo>
                  <a:lnTo>
                    <a:pt x="171825" y="11353"/>
                  </a:lnTo>
                  <a:close/>
                </a:path>
                <a:path w="701039" h="585470">
                  <a:moveTo>
                    <a:pt x="165752" y="8159"/>
                  </a:moveTo>
                  <a:lnTo>
                    <a:pt x="161781" y="15711"/>
                  </a:lnTo>
                  <a:lnTo>
                    <a:pt x="156625" y="25628"/>
                  </a:lnTo>
                  <a:lnTo>
                    <a:pt x="155099" y="28600"/>
                  </a:lnTo>
                  <a:lnTo>
                    <a:pt x="165436" y="22231"/>
                  </a:lnTo>
                  <a:lnTo>
                    <a:pt x="165027" y="11353"/>
                  </a:lnTo>
                  <a:lnTo>
                    <a:pt x="171825" y="11353"/>
                  </a:lnTo>
                  <a:lnTo>
                    <a:pt x="165752" y="8159"/>
                  </a:lnTo>
                  <a:close/>
                </a:path>
                <a:path w="701039" h="585470">
                  <a:moveTo>
                    <a:pt x="165027" y="11353"/>
                  </a:moveTo>
                  <a:lnTo>
                    <a:pt x="165436" y="22231"/>
                  </a:lnTo>
                  <a:lnTo>
                    <a:pt x="174703" y="16521"/>
                  </a:lnTo>
                  <a:lnTo>
                    <a:pt x="165027" y="11353"/>
                  </a:lnTo>
                  <a:close/>
                </a:path>
              </a:pathLst>
            </a:custGeom>
            <a:solidFill>
              <a:srgbClr val="FF0000"/>
            </a:solidFill>
          </p:spPr>
          <p:txBody>
            <a:bodyPr wrap="square" lIns="0" tIns="0" rIns="0" bIns="0" rtlCol="0"/>
            <a:lstStyle/>
            <a:p>
              <a:endParaRPr/>
            </a:p>
          </p:txBody>
        </p:sp>
      </p:grpSp>
      <p:sp>
        <p:nvSpPr>
          <p:cNvPr id="165" name="object 165"/>
          <p:cNvSpPr txBox="1">
            <a:spLocks noGrp="1"/>
          </p:cNvSpPr>
          <p:nvPr>
            <p:ph type="sldNum" sz="quarter" idx="7"/>
          </p:nvPr>
        </p:nvSpPr>
        <p:spPr>
          <a:xfrm>
            <a:off x="8428990" y="6540658"/>
            <a:ext cx="216534" cy="153670"/>
          </a:xfrm>
          <a:prstGeom prst="rect">
            <a:avLst/>
          </a:prstGeom>
        </p:spPr>
        <p:txBody>
          <a:bodyPr vert="horz" wrap="square" lIns="0" tIns="0" rIns="0" bIns="0" rtlCol="0">
            <a:spAutoFit/>
          </a:bodyPr>
          <a:lstStyle>
            <a:defPPr>
              <a:defRPr kern="0"/>
            </a:defPPr>
            <a:lvl1pPr>
              <a:defRPr sz="900" b="0" i="0">
                <a:solidFill>
                  <a:srgbClr val="B41F34"/>
                </a:solidFill>
                <a:latin typeface="Arial"/>
                <a:cs typeface="Arial"/>
              </a:defRPr>
            </a:lvl1pPr>
          </a:lstStyle>
          <a:p>
            <a:pPr marL="101600">
              <a:spcBef>
                <a:spcPts val="15"/>
              </a:spcBef>
            </a:pPr>
            <a:fld id="{81D60167-4931-47E6-BA6A-407CBD079E47}" type="slidenum">
              <a:rPr lang="en-IN" spc="-50" smtClean="0"/>
              <a:pPr marL="101600">
                <a:spcBef>
                  <a:spcPts val="15"/>
                </a:spcBef>
              </a:pPr>
              <a:t>68</a:t>
            </a:fld>
            <a:endParaRPr spc="-30" dirty="0"/>
          </a:p>
        </p:txBody>
      </p:sp>
    </p:spTree>
    <p:extLst>
      <p:ext uri="{BB962C8B-B14F-4D97-AF65-F5344CB8AC3E}">
        <p14:creationId xmlns:p14="http://schemas.microsoft.com/office/powerpoint/2010/main" val="24803902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258846"/>
            <a:ext cx="14776708" cy="907941"/>
          </a:xfrm>
          <a:prstGeom prst="rect">
            <a:avLst/>
          </a:prstGeom>
        </p:spPr>
        <p:txBody>
          <a:bodyPr vert="horz" wrap="square" lIns="0" tIns="15240" rIns="0" bIns="0" rtlCol="0" anchor="ctr" anchorCtr="0">
            <a:spAutoFit/>
          </a:bodyPr>
          <a:lstStyle/>
          <a:p>
            <a:pPr marL="91440">
              <a:spcBef>
                <a:spcPts val="120"/>
              </a:spcBef>
            </a:pPr>
            <a:r>
              <a:rPr dirty="0"/>
              <a:t>Step</a:t>
            </a:r>
            <a:r>
              <a:rPr spc="-42" dirty="0"/>
              <a:t> </a:t>
            </a:r>
            <a:r>
              <a:rPr dirty="0"/>
              <a:t>1:</a:t>
            </a:r>
            <a:r>
              <a:rPr spc="-36" dirty="0"/>
              <a:t> </a:t>
            </a:r>
            <a:r>
              <a:rPr dirty="0"/>
              <a:t>Split</a:t>
            </a:r>
            <a:r>
              <a:rPr spc="-30" dirty="0"/>
              <a:t> </a:t>
            </a:r>
            <a:r>
              <a:rPr dirty="0"/>
              <a:t>input</a:t>
            </a:r>
            <a:r>
              <a:rPr spc="-36" dirty="0"/>
              <a:t> </a:t>
            </a:r>
            <a:r>
              <a:rPr dirty="0"/>
              <a:t>files</a:t>
            </a:r>
            <a:r>
              <a:rPr spc="-30" dirty="0"/>
              <a:t> </a:t>
            </a:r>
            <a:r>
              <a:rPr dirty="0"/>
              <a:t>into</a:t>
            </a:r>
            <a:r>
              <a:rPr lang="en-IN" dirty="0"/>
              <a:t> </a:t>
            </a:r>
            <a:r>
              <a:rPr dirty="0"/>
              <a:t>chunks</a:t>
            </a:r>
            <a:r>
              <a:rPr spc="-36" dirty="0"/>
              <a:t> </a:t>
            </a:r>
            <a:r>
              <a:rPr spc="-12" dirty="0"/>
              <a:t>(shards)</a:t>
            </a:r>
          </a:p>
        </p:txBody>
      </p:sp>
      <p:sp>
        <p:nvSpPr>
          <p:cNvPr id="3" name="object 3"/>
          <p:cNvSpPr txBox="1"/>
          <p:nvPr/>
        </p:nvSpPr>
        <p:spPr>
          <a:xfrm>
            <a:off x="2471929" y="1402689"/>
            <a:ext cx="7666482" cy="384721"/>
          </a:xfrm>
          <a:prstGeom prst="rect">
            <a:avLst/>
          </a:prstGeom>
        </p:spPr>
        <p:txBody>
          <a:bodyPr vert="horz" wrap="square" lIns="0" tIns="15240" rIns="0" bIns="0" rtlCol="0">
            <a:spAutoFit/>
          </a:bodyPr>
          <a:lstStyle/>
          <a:p>
            <a:pPr marL="288798" indent="-273558">
              <a:spcBef>
                <a:spcPts val="120"/>
              </a:spcBef>
              <a:buChar char="•"/>
              <a:tabLst>
                <a:tab pos="288798" algn="l"/>
              </a:tabLst>
            </a:pPr>
            <a:r>
              <a:rPr sz="2400" dirty="0">
                <a:latin typeface="Arial"/>
                <a:cs typeface="Arial"/>
              </a:rPr>
              <a:t>Break</a:t>
            </a:r>
            <a:r>
              <a:rPr sz="2400" spc="-54" dirty="0">
                <a:latin typeface="Arial"/>
                <a:cs typeface="Arial"/>
              </a:rPr>
              <a:t> </a:t>
            </a:r>
            <a:r>
              <a:rPr sz="2400" dirty="0">
                <a:latin typeface="Arial"/>
                <a:cs typeface="Arial"/>
              </a:rPr>
              <a:t>up</a:t>
            </a:r>
            <a:r>
              <a:rPr sz="2400" spc="-54" dirty="0">
                <a:latin typeface="Arial"/>
                <a:cs typeface="Arial"/>
              </a:rPr>
              <a:t> </a:t>
            </a:r>
            <a:r>
              <a:rPr sz="2400" dirty="0">
                <a:latin typeface="Arial"/>
                <a:cs typeface="Arial"/>
              </a:rPr>
              <a:t>the</a:t>
            </a:r>
            <a:r>
              <a:rPr sz="2400" spc="-54" dirty="0">
                <a:latin typeface="Arial"/>
                <a:cs typeface="Arial"/>
              </a:rPr>
              <a:t> </a:t>
            </a:r>
            <a:r>
              <a:rPr sz="2400" dirty="0">
                <a:latin typeface="Arial"/>
                <a:cs typeface="Arial"/>
              </a:rPr>
              <a:t>input</a:t>
            </a:r>
            <a:r>
              <a:rPr sz="2400" spc="-60" dirty="0">
                <a:latin typeface="Arial"/>
                <a:cs typeface="Arial"/>
              </a:rPr>
              <a:t> </a:t>
            </a:r>
            <a:r>
              <a:rPr sz="2400" dirty="0">
                <a:latin typeface="Arial"/>
                <a:cs typeface="Arial"/>
              </a:rPr>
              <a:t>data</a:t>
            </a:r>
            <a:r>
              <a:rPr sz="2400" spc="-48" dirty="0">
                <a:latin typeface="Arial"/>
                <a:cs typeface="Arial"/>
              </a:rPr>
              <a:t> </a:t>
            </a:r>
            <a:r>
              <a:rPr sz="2400" dirty="0">
                <a:latin typeface="Arial"/>
                <a:cs typeface="Arial"/>
              </a:rPr>
              <a:t>into</a:t>
            </a:r>
            <a:r>
              <a:rPr sz="2400" spc="-54" dirty="0">
                <a:latin typeface="Arial"/>
                <a:cs typeface="Arial"/>
              </a:rPr>
              <a:t> </a:t>
            </a:r>
            <a:r>
              <a:rPr sz="2400" i="1" dirty="0">
                <a:latin typeface="Arial"/>
                <a:cs typeface="Arial"/>
              </a:rPr>
              <a:t>M</a:t>
            </a:r>
            <a:r>
              <a:rPr sz="2400" i="1" spc="-54" dirty="0">
                <a:latin typeface="Arial"/>
                <a:cs typeface="Arial"/>
              </a:rPr>
              <a:t> </a:t>
            </a:r>
            <a:r>
              <a:rPr sz="2400" dirty="0">
                <a:latin typeface="Arial"/>
                <a:cs typeface="Arial"/>
              </a:rPr>
              <a:t>pieces</a:t>
            </a:r>
            <a:r>
              <a:rPr sz="2400" spc="-54" dirty="0">
                <a:latin typeface="Arial"/>
                <a:cs typeface="Arial"/>
              </a:rPr>
              <a:t> </a:t>
            </a:r>
            <a:r>
              <a:rPr sz="2400" dirty="0">
                <a:latin typeface="Arial"/>
                <a:cs typeface="Arial"/>
              </a:rPr>
              <a:t>(typically</a:t>
            </a:r>
            <a:r>
              <a:rPr sz="2400" spc="-48" dirty="0">
                <a:latin typeface="Arial"/>
                <a:cs typeface="Arial"/>
              </a:rPr>
              <a:t> </a:t>
            </a:r>
            <a:r>
              <a:rPr sz="2400" dirty="0">
                <a:latin typeface="Arial"/>
                <a:cs typeface="Arial"/>
              </a:rPr>
              <a:t>64</a:t>
            </a:r>
            <a:r>
              <a:rPr sz="2400" spc="-54" dirty="0">
                <a:latin typeface="Arial"/>
                <a:cs typeface="Arial"/>
              </a:rPr>
              <a:t> </a:t>
            </a:r>
            <a:r>
              <a:rPr sz="2400" spc="-30" dirty="0">
                <a:latin typeface="Arial"/>
                <a:cs typeface="Arial"/>
              </a:rPr>
              <a:t>MB)</a:t>
            </a:r>
            <a:endParaRPr sz="2400">
              <a:latin typeface="Arial"/>
              <a:cs typeface="Arial"/>
            </a:endParaRPr>
          </a:p>
        </p:txBody>
      </p:sp>
      <p:grpSp>
        <p:nvGrpSpPr>
          <p:cNvPr id="4" name="object 4"/>
          <p:cNvGrpSpPr/>
          <p:nvPr/>
        </p:nvGrpSpPr>
        <p:grpSpPr>
          <a:xfrm>
            <a:off x="2629814" y="3734409"/>
            <a:ext cx="9297924" cy="918210"/>
            <a:chOff x="667512" y="3112007"/>
            <a:chExt cx="7748270" cy="765175"/>
          </a:xfrm>
        </p:grpSpPr>
        <p:pic>
          <p:nvPicPr>
            <p:cNvPr id="5" name="object 5"/>
            <p:cNvPicPr/>
            <p:nvPr/>
          </p:nvPicPr>
          <p:blipFill>
            <a:blip r:embed="rId2" cstate="print"/>
            <a:stretch>
              <a:fillRect/>
            </a:stretch>
          </p:blipFill>
          <p:spPr>
            <a:xfrm>
              <a:off x="667512" y="3112007"/>
              <a:ext cx="1365503" cy="765047"/>
            </a:xfrm>
            <a:prstGeom prst="rect">
              <a:avLst/>
            </a:prstGeom>
          </p:spPr>
        </p:pic>
        <p:pic>
          <p:nvPicPr>
            <p:cNvPr id="6" name="object 6"/>
            <p:cNvPicPr/>
            <p:nvPr/>
          </p:nvPicPr>
          <p:blipFill>
            <a:blip r:embed="rId3" cstate="print"/>
            <a:stretch>
              <a:fillRect/>
            </a:stretch>
          </p:blipFill>
          <p:spPr>
            <a:xfrm>
              <a:off x="768096" y="3246119"/>
              <a:ext cx="1164336" cy="573023"/>
            </a:xfrm>
            <a:prstGeom prst="rect">
              <a:avLst/>
            </a:prstGeom>
          </p:spPr>
        </p:pic>
        <p:pic>
          <p:nvPicPr>
            <p:cNvPr id="7" name="object 7"/>
            <p:cNvPicPr/>
            <p:nvPr/>
          </p:nvPicPr>
          <p:blipFill>
            <a:blip r:embed="rId4" cstate="print"/>
            <a:stretch>
              <a:fillRect/>
            </a:stretch>
          </p:blipFill>
          <p:spPr>
            <a:xfrm>
              <a:off x="1938528" y="3112007"/>
              <a:ext cx="1365503" cy="765047"/>
            </a:xfrm>
            <a:prstGeom prst="rect">
              <a:avLst/>
            </a:prstGeom>
          </p:spPr>
        </p:pic>
        <p:pic>
          <p:nvPicPr>
            <p:cNvPr id="8" name="object 8"/>
            <p:cNvPicPr/>
            <p:nvPr/>
          </p:nvPicPr>
          <p:blipFill>
            <a:blip r:embed="rId3" cstate="print"/>
            <a:stretch>
              <a:fillRect/>
            </a:stretch>
          </p:blipFill>
          <p:spPr>
            <a:xfrm>
              <a:off x="2039112" y="3246119"/>
              <a:ext cx="1164336" cy="573023"/>
            </a:xfrm>
            <a:prstGeom prst="rect">
              <a:avLst/>
            </a:prstGeom>
          </p:spPr>
        </p:pic>
        <p:sp>
          <p:nvSpPr>
            <p:cNvPr id="9" name="object 9"/>
            <p:cNvSpPr/>
            <p:nvPr/>
          </p:nvSpPr>
          <p:spPr>
            <a:xfrm>
              <a:off x="1985816" y="3140362"/>
              <a:ext cx="1270000" cy="669925"/>
            </a:xfrm>
            <a:custGeom>
              <a:avLst/>
              <a:gdLst/>
              <a:ahLst/>
              <a:cxnLst/>
              <a:rect l="l" t="t" r="r" b="b"/>
              <a:pathLst>
                <a:path w="1270000" h="669925">
                  <a:moveTo>
                    <a:pt x="1270000" y="0"/>
                  </a:moveTo>
                  <a:lnTo>
                    <a:pt x="0" y="0"/>
                  </a:lnTo>
                  <a:lnTo>
                    <a:pt x="0" y="669635"/>
                  </a:lnTo>
                  <a:lnTo>
                    <a:pt x="1270000" y="669635"/>
                  </a:lnTo>
                  <a:lnTo>
                    <a:pt x="1270000" y="0"/>
                  </a:lnTo>
                  <a:close/>
                </a:path>
              </a:pathLst>
            </a:custGeom>
            <a:solidFill>
              <a:srgbClr val="71D4D4"/>
            </a:solidFill>
          </p:spPr>
          <p:txBody>
            <a:bodyPr wrap="square" lIns="0" tIns="0" rIns="0" bIns="0" rtlCol="0"/>
            <a:lstStyle/>
            <a:p>
              <a:endParaRPr/>
            </a:p>
          </p:txBody>
        </p:sp>
        <p:pic>
          <p:nvPicPr>
            <p:cNvPr id="10" name="object 10"/>
            <p:cNvPicPr/>
            <p:nvPr/>
          </p:nvPicPr>
          <p:blipFill>
            <a:blip r:embed="rId5" cstate="print"/>
            <a:stretch>
              <a:fillRect/>
            </a:stretch>
          </p:blipFill>
          <p:spPr>
            <a:xfrm>
              <a:off x="3206495" y="3112007"/>
              <a:ext cx="1368552" cy="765047"/>
            </a:xfrm>
            <a:prstGeom prst="rect">
              <a:avLst/>
            </a:prstGeom>
          </p:spPr>
        </p:pic>
        <p:pic>
          <p:nvPicPr>
            <p:cNvPr id="11" name="object 11"/>
            <p:cNvPicPr/>
            <p:nvPr/>
          </p:nvPicPr>
          <p:blipFill>
            <a:blip r:embed="rId6" cstate="print"/>
            <a:stretch>
              <a:fillRect/>
            </a:stretch>
          </p:blipFill>
          <p:spPr>
            <a:xfrm>
              <a:off x="3310128" y="3246119"/>
              <a:ext cx="1161288" cy="573023"/>
            </a:xfrm>
            <a:prstGeom prst="rect">
              <a:avLst/>
            </a:prstGeom>
          </p:spPr>
        </p:pic>
        <p:sp>
          <p:nvSpPr>
            <p:cNvPr id="12" name="object 12"/>
            <p:cNvSpPr/>
            <p:nvPr/>
          </p:nvSpPr>
          <p:spPr>
            <a:xfrm>
              <a:off x="3255816" y="3140362"/>
              <a:ext cx="1270000" cy="669925"/>
            </a:xfrm>
            <a:custGeom>
              <a:avLst/>
              <a:gdLst/>
              <a:ahLst/>
              <a:cxnLst/>
              <a:rect l="l" t="t" r="r" b="b"/>
              <a:pathLst>
                <a:path w="1270000" h="669925">
                  <a:moveTo>
                    <a:pt x="1270000" y="0"/>
                  </a:moveTo>
                  <a:lnTo>
                    <a:pt x="0" y="0"/>
                  </a:lnTo>
                  <a:lnTo>
                    <a:pt x="0" y="669635"/>
                  </a:lnTo>
                  <a:lnTo>
                    <a:pt x="1270000" y="669635"/>
                  </a:lnTo>
                  <a:lnTo>
                    <a:pt x="1270000" y="0"/>
                  </a:lnTo>
                  <a:close/>
                </a:path>
              </a:pathLst>
            </a:custGeom>
            <a:solidFill>
              <a:srgbClr val="71D4D4"/>
            </a:solidFill>
          </p:spPr>
          <p:txBody>
            <a:bodyPr wrap="square" lIns="0" tIns="0" rIns="0" bIns="0" rtlCol="0"/>
            <a:lstStyle/>
            <a:p>
              <a:endParaRPr/>
            </a:p>
          </p:txBody>
        </p:sp>
        <p:pic>
          <p:nvPicPr>
            <p:cNvPr id="13" name="object 13"/>
            <p:cNvPicPr/>
            <p:nvPr/>
          </p:nvPicPr>
          <p:blipFill>
            <a:blip r:embed="rId2" cstate="print"/>
            <a:stretch>
              <a:fillRect/>
            </a:stretch>
          </p:blipFill>
          <p:spPr>
            <a:xfrm>
              <a:off x="4477512" y="3112007"/>
              <a:ext cx="1365503" cy="765047"/>
            </a:xfrm>
            <a:prstGeom prst="rect">
              <a:avLst/>
            </a:prstGeom>
          </p:spPr>
        </p:pic>
        <p:pic>
          <p:nvPicPr>
            <p:cNvPr id="14" name="object 14"/>
            <p:cNvPicPr/>
            <p:nvPr/>
          </p:nvPicPr>
          <p:blipFill>
            <a:blip r:embed="rId3" cstate="print"/>
            <a:stretch>
              <a:fillRect/>
            </a:stretch>
          </p:blipFill>
          <p:spPr>
            <a:xfrm>
              <a:off x="4578096" y="3246119"/>
              <a:ext cx="1164336" cy="573023"/>
            </a:xfrm>
            <a:prstGeom prst="rect">
              <a:avLst/>
            </a:prstGeom>
          </p:spPr>
        </p:pic>
        <p:sp>
          <p:nvSpPr>
            <p:cNvPr id="15" name="object 15"/>
            <p:cNvSpPr/>
            <p:nvPr/>
          </p:nvSpPr>
          <p:spPr>
            <a:xfrm>
              <a:off x="4525816" y="3140362"/>
              <a:ext cx="1270000" cy="669925"/>
            </a:xfrm>
            <a:custGeom>
              <a:avLst/>
              <a:gdLst/>
              <a:ahLst/>
              <a:cxnLst/>
              <a:rect l="l" t="t" r="r" b="b"/>
              <a:pathLst>
                <a:path w="1270000" h="669925">
                  <a:moveTo>
                    <a:pt x="1270000" y="0"/>
                  </a:moveTo>
                  <a:lnTo>
                    <a:pt x="0" y="0"/>
                  </a:lnTo>
                  <a:lnTo>
                    <a:pt x="0" y="669635"/>
                  </a:lnTo>
                  <a:lnTo>
                    <a:pt x="1270000" y="669635"/>
                  </a:lnTo>
                  <a:lnTo>
                    <a:pt x="1270000" y="0"/>
                  </a:lnTo>
                  <a:close/>
                </a:path>
              </a:pathLst>
            </a:custGeom>
            <a:solidFill>
              <a:srgbClr val="71D4D4"/>
            </a:solidFill>
          </p:spPr>
          <p:txBody>
            <a:bodyPr wrap="square" lIns="0" tIns="0" rIns="0" bIns="0" rtlCol="0"/>
            <a:lstStyle/>
            <a:p>
              <a:endParaRPr/>
            </a:p>
          </p:txBody>
        </p:sp>
        <p:pic>
          <p:nvPicPr>
            <p:cNvPr id="16" name="object 16"/>
            <p:cNvPicPr/>
            <p:nvPr/>
          </p:nvPicPr>
          <p:blipFill>
            <a:blip r:embed="rId4" cstate="print"/>
            <a:stretch>
              <a:fillRect/>
            </a:stretch>
          </p:blipFill>
          <p:spPr>
            <a:xfrm>
              <a:off x="5748527" y="3112007"/>
              <a:ext cx="1365503" cy="765047"/>
            </a:xfrm>
            <a:prstGeom prst="rect">
              <a:avLst/>
            </a:prstGeom>
          </p:spPr>
        </p:pic>
        <p:pic>
          <p:nvPicPr>
            <p:cNvPr id="17" name="object 17"/>
            <p:cNvPicPr/>
            <p:nvPr/>
          </p:nvPicPr>
          <p:blipFill>
            <a:blip r:embed="rId7" cstate="print"/>
            <a:stretch>
              <a:fillRect/>
            </a:stretch>
          </p:blipFill>
          <p:spPr>
            <a:xfrm>
              <a:off x="6135623" y="3246119"/>
              <a:ext cx="591312" cy="573023"/>
            </a:xfrm>
            <a:prstGeom prst="rect">
              <a:avLst/>
            </a:prstGeom>
          </p:spPr>
        </p:pic>
        <p:sp>
          <p:nvSpPr>
            <p:cNvPr id="18" name="object 18"/>
            <p:cNvSpPr/>
            <p:nvPr/>
          </p:nvSpPr>
          <p:spPr>
            <a:xfrm>
              <a:off x="5795816" y="3140362"/>
              <a:ext cx="1270000" cy="669925"/>
            </a:xfrm>
            <a:custGeom>
              <a:avLst/>
              <a:gdLst/>
              <a:ahLst/>
              <a:cxnLst/>
              <a:rect l="l" t="t" r="r" b="b"/>
              <a:pathLst>
                <a:path w="1270000" h="669925">
                  <a:moveTo>
                    <a:pt x="1269999" y="0"/>
                  </a:moveTo>
                  <a:lnTo>
                    <a:pt x="0" y="0"/>
                  </a:lnTo>
                  <a:lnTo>
                    <a:pt x="0" y="669635"/>
                  </a:lnTo>
                  <a:lnTo>
                    <a:pt x="1269999" y="669635"/>
                  </a:lnTo>
                  <a:lnTo>
                    <a:pt x="1269999" y="0"/>
                  </a:lnTo>
                  <a:close/>
                </a:path>
              </a:pathLst>
            </a:custGeom>
            <a:solidFill>
              <a:srgbClr val="71D4D4"/>
            </a:solidFill>
          </p:spPr>
          <p:txBody>
            <a:bodyPr wrap="square" lIns="0" tIns="0" rIns="0" bIns="0" rtlCol="0"/>
            <a:lstStyle/>
            <a:p>
              <a:endParaRPr/>
            </a:p>
          </p:txBody>
        </p:sp>
        <p:pic>
          <p:nvPicPr>
            <p:cNvPr id="19" name="object 19"/>
            <p:cNvPicPr/>
            <p:nvPr/>
          </p:nvPicPr>
          <p:blipFill>
            <a:blip r:embed="rId5" cstate="print"/>
            <a:stretch>
              <a:fillRect/>
            </a:stretch>
          </p:blipFill>
          <p:spPr>
            <a:xfrm>
              <a:off x="7016496" y="3112007"/>
              <a:ext cx="1368552" cy="765047"/>
            </a:xfrm>
            <a:prstGeom prst="rect">
              <a:avLst/>
            </a:prstGeom>
          </p:spPr>
        </p:pic>
        <p:pic>
          <p:nvPicPr>
            <p:cNvPr id="20" name="object 20"/>
            <p:cNvPicPr/>
            <p:nvPr/>
          </p:nvPicPr>
          <p:blipFill>
            <a:blip r:embed="rId8" cstate="print"/>
            <a:stretch>
              <a:fillRect/>
            </a:stretch>
          </p:blipFill>
          <p:spPr>
            <a:xfrm>
              <a:off x="6986015" y="3246119"/>
              <a:ext cx="1429512" cy="573023"/>
            </a:xfrm>
            <a:prstGeom prst="rect">
              <a:avLst/>
            </a:prstGeom>
          </p:spPr>
        </p:pic>
      </p:grpSp>
      <p:sp>
        <p:nvSpPr>
          <p:cNvPr id="21" name="object 21"/>
          <p:cNvSpPr/>
          <p:nvPr/>
        </p:nvSpPr>
        <p:spPr>
          <a:xfrm>
            <a:off x="10307779" y="3768435"/>
            <a:ext cx="1524000" cy="803910"/>
          </a:xfrm>
          <a:custGeom>
            <a:avLst/>
            <a:gdLst/>
            <a:ahLst/>
            <a:cxnLst/>
            <a:rect l="l" t="t" r="r" b="b"/>
            <a:pathLst>
              <a:path w="1270000" h="669925">
                <a:moveTo>
                  <a:pt x="1270000" y="0"/>
                </a:moveTo>
                <a:lnTo>
                  <a:pt x="0" y="0"/>
                </a:lnTo>
                <a:lnTo>
                  <a:pt x="0" y="669635"/>
                </a:lnTo>
                <a:lnTo>
                  <a:pt x="1270000" y="669635"/>
                </a:lnTo>
                <a:lnTo>
                  <a:pt x="1270000" y="0"/>
                </a:lnTo>
                <a:close/>
              </a:path>
            </a:pathLst>
          </a:custGeom>
          <a:solidFill>
            <a:srgbClr val="71D4D4"/>
          </a:solidFill>
        </p:spPr>
        <p:txBody>
          <a:bodyPr wrap="square" lIns="0" tIns="0" rIns="0" bIns="0" rtlCol="0"/>
          <a:lstStyle/>
          <a:p>
            <a:endParaRPr/>
          </a:p>
        </p:txBody>
      </p:sp>
      <p:graphicFrame>
        <p:nvGraphicFramePr>
          <p:cNvPr id="22" name="object 22"/>
          <p:cNvGraphicFramePr>
            <a:graphicFrameLocks noGrp="1"/>
          </p:cNvGraphicFramePr>
          <p:nvPr/>
        </p:nvGraphicFramePr>
        <p:xfrm>
          <a:off x="2680159" y="3760816"/>
          <a:ext cx="9144000" cy="803148"/>
        </p:xfrm>
        <a:graphic>
          <a:graphicData uri="http://schemas.openxmlformats.org/drawingml/2006/table">
            <a:tbl>
              <a:tblPr firstRow="1" bandRow="1">
                <a:tableStyleId>{2D5ABB26-0587-4C30-8999-92F81FD0307C}</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gridCol w="1524000">
                  <a:extLst>
                    <a:ext uri="{9D8B030D-6E8A-4147-A177-3AD203B41FA5}">
                      <a16:colId xmlns:a16="http://schemas.microsoft.com/office/drawing/2014/main" val="20004"/>
                    </a:ext>
                  </a:extLst>
                </a:gridCol>
                <a:gridCol w="1524000">
                  <a:extLst>
                    <a:ext uri="{9D8B030D-6E8A-4147-A177-3AD203B41FA5}">
                      <a16:colId xmlns:a16="http://schemas.microsoft.com/office/drawing/2014/main" val="20005"/>
                    </a:ext>
                  </a:extLst>
                </a:gridCol>
              </a:tblGrid>
              <a:tr h="803148">
                <a:tc>
                  <a:txBody>
                    <a:bodyPr/>
                    <a:lstStyle/>
                    <a:p>
                      <a:pPr marL="234950">
                        <a:lnSpc>
                          <a:spcPct val="100000"/>
                        </a:lnSpc>
                        <a:spcBef>
                          <a:spcPts val="1550"/>
                        </a:spcBef>
                      </a:pPr>
                      <a:r>
                        <a:rPr sz="2200" dirty="0">
                          <a:latin typeface="Arial"/>
                          <a:cs typeface="Arial"/>
                        </a:rPr>
                        <a:t>Shard</a:t>
                      </a:r>
                      <a:r>
                        <a:rPr sz="2200" spc="-20" dirty="0">
                          <a:latin typeface="Arial"/>
                          <a:cs typeface="Arial"/>
                        </a:rPr>
                        <a:t> </a:t>
                      </a:r>
                      <a:r>
                        <a:rPr sz="2200" spc="-50" dirty="0">
                          <a:latin typeface="Arial"/>
                          <a:cs typeface="Arial"/>
                        </a:rPr>
                        <a:t>0</a:t>
                      </a:r>
                      <a:endParaRPr sz="2200">
                        <a:latin typeface="Arial"/>
                        <a:cs typeface="Arial"/>
                      </a:endParaRPr>
                    </a:p>
                  </a:txBody>
                  <a:tcPr marL="0" marR="0" marT="2362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71D4D4"/>
                    </a:solidFill>
                  </a:tcPr>
                </a:tc>
                <a:tc>
                  <a:txBody>
                    <a:bodyPr/>
                    <a:lstStyle/>
                    <a:p>
                      <a:pPr marL="234315">
                        <a:lnSpc>
                          <a:spcPct val="100000"/>
                        </a:lnSpc>
                        <a:spcBef>
                          <a:spcPts val="1550"/>
                        </a:spcBef>
                      </a:pPr>
                      <a:r>
                        <a:rPr sz="2200" dirty="0">
                          <a:latin typeface="Arial"/>
                          <a:cs typeface="Arial"/>
                        </a:rPr>
                        <a:t>Shard</a:t>
                      </a:r>
                      <a:r>
                        <a:rPr sz="2200" spc="-20" dirty="0">
                          <a:latin typeface="Arial"/>
                          <a:cs typeface="Arial"/>
                        </a:rPr>
                        <a:t> </a:t>
                      </a:r>
                      <a:r>
                        <a:rPr sz="2200" spc="-50" dirty="0">
                          <a:latin typeface="Arial"/>
                          <a:cs typeface="Arial"/>
                        </a:rPr>
                        <a:t>1</a:t>
                      </a:r>
                      <a:endParaRPr sz="2200">
                        <a:latin typeface="Arial"/>
                        <a:cs typeface="Arial"/>
                      </a:endParaRPr>
                    </a:p>
                  </a:txBody>
                  <a:tcPr marL="0" marR="0" marT="2362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34315">
                        <a:lnSpc>
                          <a:spcPct val="100000"/>
                        </a:lnSpc>
                        <a:spcBef>
                          <a:spcPts val="1550"/>
                        </a:spcBef>
                      </a:pPr>
                      <a:r>
                        <a:rPr sz="2200" dirty="0">
                          <a:latin typeface="Arial"/>
                          <a:cs typeface="Arial"/>
                        </a:rPr>
                        <a:t>Shard</a:t>
                      </a:r>
                      <a:r>
                        <a:rPr sz="2200" spc="-20" dirty="0">
                          <a:latin typeface="Arial"/>
                          <a:cs typeface="Arial"/>
                        </a:rPr>
                        <a:t> </a:t>
                      </a:r>
                      <a:r>
                        <a:rPr sz="2200" spc="-50" dirty="0">
                          <a:latin typeface="Arial"/>
                          <a:cs typeface="Arial"/>
                        </a:rPr>
                        <a:t>2</a:t>
                      </a:r>
                      <a:endParaRPr sz="2200">
                        <a:latin typeface="Arial"/>
                        <a:cs typeface="Arial"/>
                      </a:endParaRPr>
                    </a:p>
                  </a:txBody>
                  <a:tcPr marL="0" marR="0" marT="2362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34315">
                        <a:lnSpc>
                          <a:spcPct val="100000"/>
                        </a:lnSpc>
                        <a:spcBef>
                          <a:spcPts val="1550"/>
                        </a:spcBef>
                      </a:pPr>
                      <a:r>
                        <a:rPr sz="2200" dirty="0">
                          <a:latin typeface="Arial"/>
                          <a:cs typeface="Arial"/>
                        </a:rPr>
                        <a:t>Shard</a:t>
                      </a:r>
                      <a:r>
                        <a:rPr sz="2200" spc="-20" dirty="0">
                          <a:latin typeface="Arial"/>
                          <a:cs typeface="Arial"/>
                        </a:rPr>
                        <a:t> </a:t>
                      </a:r>
                      <a:r>
                        <a:rPr sz="2200" spc="-50" dirty="0">
                          <a:latin typeface="Arial"/>
                          <a:cs typeface="Arial"/>
                        </a:rPr>
                        <a:t>3</a:t>
                      </a:r>
                      <a:endParaRPr sz="2200">
                        <a:latin typeface="Arial"/>
                        <a:cs typeface="Arial"/>
                      </a:endParaRPr>
                    </a:p>
                  </a:txBody>
                  <a:tcPr marL="0" marR="0" marT="2362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550"/>
                        </a:spcBef>
                      </a:pPr>
                      <a:r>
                        <a:rPr sz="2200" spc="-50" dirty="0">
                          <a:latin typeface="Arial"/>
                          <a:cs typeface="Arial"/>
                        </a:rPr>
                        <a:t>…</a:t>
                      </a:r>
                      <a:endParaRPr sz="2200">
                        <a:latin typeface="Arial"/>
                        <a:cs typeface="Arial"/>
                      </a:endParaRPr>
                    </a:p>
                  </a:txBody>
                  <a:tcPr marL="0" marR="0" marT="2362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0965">
                        <a:lnSpc>
                          <a:spcPct val="100000"/>
                        </a:lnSpc>
                        <a:spcBef>
                          <a:spcPts val="1550"/>
                        </a:spcBef>
                      </a:pPr>
                      <a:r>
                        <a:rPr sz="2200" dirty="0">
                          <a:latin typeface="Arial"/>
                          <a:cs typeface="Arial"/>
                        </a:rPr>
                        <a:t>Shard</a:t>
                      </a:r>
                      <a:r>
                        <a:rPr sz="2200" spc="-10" dirty="0">
                          <a:latin typeface="Arial"/>
                          <a:cs typeface="Arial"/>
                        </a:rPr>
                        <a:t> </a:t>
                      </a:r>
                      <a:r>
                        <a:rPr sz="2200" spc="-20" dirty="0">
                          <a:latin typeface="Arial"/>
                          <a:cs typeface="Arial"/>
                        </a:rPr>
                        <a:t>M-</a:t>
                      </a:r>
                      <a:r>
                        <a:rPr sz="2200" spc="-50" dirty="0">
                          <a:latin typeface="Arial"/>
                          <a:cs typeface="Arial"/>
                        </a:rPr>
                        <a:t>1</a:t>
                      </a:r>
                      <a:endParaRPr sz="2200">
                        <a:latin typeface="Arial"/>
                        <a:cs typeface="Arial"/>
                      </a:endParaRPr>
                    </a:p>
                  </a:txBody>
                  <a:tcPr marL="0" marR="0" marT="2362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bl>
          </a:graphicData>
        </a:graphic>
      </p:graphicFrame>
      <p:sp>
        <p:nvSpPr>
          <p:cNvPr id="26" name="object 26"/>
          <p:cNvSpPr txBox="1">
            <a:spLocks noGrp="1"/>
          </p:cNvSpPr>
          <p:nvPr>
            <p:ph type="sldNum" sz="quarter" idx="7"/>
          </p:nvPr>
        </p:nvSpPr>
        <p:spPr>
          <a:xfrm>
            <a:off x="8428990" y="6540658"/>
            <a:ext cx="216534" cy="153670"/>
          </a:xfrm>
          <a:prstGeom prst="rect">
            <a:avLst/>
          </a:prstGeom>
        </p:spPr>
        <p:txBody>
          <a:bodyPr vert="horz" wrap="square" lIns="0" tIns="0" rIns="0" bIns="0" rtlCol="0">
            <a:spAutoFit/>
          </a:bodyPr>
          <a:lstStyle>
            <a:defPPr>
              <a:defRPr kern="0"/>
            </a:defPPr>
            <a:lvl1pPr>
              <a:defRPr sz="900" b="0" i="0">
                <a:solidFill>
                  <a:srgbClr val="B41F34"/>
                </a:solidFill>
                <a:latin typeface="Arial"/>
                <a:cs typeface="Arial"/>
              </a:defRPr>
            </a:lvl1pPr>
          </a:lstStyle>
          <a:p>
            <a:pPr marL="101600">
              <a:spcBef>
                <a:spcPts val="15"/>
              </a:spcBef>
            </a:pPr>
            <a:fld id="{81D60167-4931-47E6-BA6A-407CBD079E47}" type="slidenum">
              <a:rPr lang="en-IN" spc="-50" smtClean="0"/>
              <a:pPr marL="101600">
                <a:spcBef>
                  <a:spcPts val="15"/>
                </a:spcBef>
              </a:pPr>
              <a:t>69</a:t>
            </a:fld>
            <a:endParaRPr spc="-30" dirty="0"/>
          </a:p>
        </p:txBody>
      </p:sp>
      <p:sp>
        <p:nvSpPr>
          <p:cNvPr id="23" name="object 23"/>
          <p:cNvSpPr txBox="1"/>
          <p:nvPr/>
        </p:nvSpPr>
        <p:spPr>
          <a:xfrm>
            <a:off x="6007775" y="4915205"/>
            <a:ext cx="2667000" cy="1153649"/>
          </a:xfrm>
          <a:prstGeom prst="rect">
            <a:avLst/>
          </a:prstGeom>
        </p:spPr>
        <p:txBody>
          <a:bodyPr vert="horz" wrap="square" lIns="0" tIns="15240" rIns="0" bIns="0" rtlCol="0">
            <a:spAutoFit/>
          </a:bodyPr>
          <a:lstStyle/>
          <a:p>
            <a:pPr algn="ctr">
              <a:spcBef>
                <a:spcPts val="120"/>
              </a:spcBef>
            </a:pPr>
            <a:r>
              <a:rPr sz="2160" dirty="0">
                <a:latin typeface="Arial"/>
                <a:cs typeface="Arial"/>
              </a:rPr>
              <a:t>Input</a:t>
            </a:r>
            <a:r>
              <a:rPr sz="2160" spc="-30" dirty="0">
                <a:latin typeface="Arial"/>
                <a:cs typeface="Arial"/>
              </a:rPr>
              <a:t> </a:t>
            </a:r>
            <a:r>
              <a:rPr sz="2160" spc="-12" dirty="0">
                <a:latin typeface="Arial"/>
                <a:cs typeface="Arial"/>
              </a:rPr>
              <a:t>files</a:t>
            </a:r>
            <a:endParaRPr sz="2160">
              <a:latin typeface="Arial"/>
              <a:cs typeface="Arial"/>
            </a:endParaRPr>
          </a:p>
          <a:p>
            <a:pPr>
              <a:spcBef>
                <a:spcPts val="1116"/>
              </a:spcBef>
            </a:pPr>
            <a:endParaRPr sz="2160">
              <a:latin typeface="Arial"/>
              <a:cs typeface="Arial"/>
            </a:endParaRPr>
          </a:p>
          <a:p>
            <a:pPr algn="ctr">
              <a:lnSpc>
                <a:spcPct val="100000"/>
              </a:lnSpc>
            </a:pPr>
            <a:r>
              <a:rPr sz="2160" dirty="0">
                <a:latin typeface="Arial"/>
                <a:cs typeface="Arial"/>
              </a:rPr>
              <a:t>Divided</a:t>
            </a:r>
            <a:r>
              <a:rPr sz="2160" spc="-36" dirty="0">
                <a:latin typeface="Arial"/>
                <a:cs typeface="Arial"/>
              </a:rPr>
              <a:t> </a:t>
            </a:r>
            <a:r>
              <a:rPr sz="2160" dirty="0">
                <a:latin typeface="Arial"/>
                <a:cs typeface="Arial"/>
              </a:rPr>
              <a:t>into</a:t>
            </a:r>
            <a:r>
              <a:rPr sz="2160" spc="-36" dirty="0">
                <a:latin typeface="Arial"/>
                <a:cs typeface="Arial"/>
              </a:rPr>
              <a:t> </a:t>
            </a:r>
            <a:r>
              <a:rPr sz="2160" i="1" dirty="0">
                <a:latin typeface="Arial"/>
                <a:cs typeface="Arial"/>
              </a:rPr>
              <a:t>M</a:t>
            </a:r>
            <a:r>
              <a:rPr sz="2160" i="1" spc="-30" dirty="0">
                <a:latin typeface="Arial"/>
                <a:cs typeface="Arial"/>
              </a:rPr>
              <a:t> </a:t>
            </a:r>
            <a:r>
              <a:rPr sz="2160" spc="-12" dirty="0">
                <a:solidFill>
                  <a:srgbClr val="FF0000"/>
                </a:solidFill>
                <a:latin typeface="Arial"/>
                <a:cs typeface="Arial"/>
              </a:rPr>
              <a:t>shards</a:t>
            </a:r>
            <a:endParaRPr sz="2160">
              <a:latin typeface="Arial"/>
              <a:cs typeface="Arial"/>
            </a:endParaRPr>
          </a:p>
        </p:txBody>
      </p:sp>
    </p:spTree>
    <p:extLst>
      <p:ext uri="{BB962C8B-B14F-4D97-AF65-F5344CB8AC3E}">
        <p14:creationId xmlns:p14="http://schemas.microsoft.com/office/powerpoint/2010/main" val="1037627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9394595" y="1447800"/>
            <a:ext cx="2492605" cy="2545080"/>
            <a:chOff x="9394595" y="1447800"/>
            <a:chExt cx="2492605" cy="2545080"/>
          </a:xfrm>
        </p:grpSpPr>
        <p:sp>
          <p:nvSpPr>
            <p:cNvPr id="60" name="Up Arrow 59"/>
            <p:cNvSpPr/>
            <p:nvPr/>
          </p:nvSpPr>
          <p:spPr>
            <a:xfrm>
              <a:off x="10637444" y="2286000"/>
              <a:ext cx="91596" cy="17068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a:latin typeface="+mj-lt"/>
              </a:endParaRPr>
            </a:p>
          </p:txBody>
        </p:sp>
        <p:sp>
          <p:nvSpPr>
            <p:cNvPr id="61" name="TextBox 60"/>
            <p:cNvSpPr txBox="1"/>
            <p:nvPr/>
          </p:nvSpPr>
          <p:spPr>
            <a:xfrm>
              <a:off x="9394595" y="1447800"/>
              <a:ext cx="2492605" cy="886397"/>
            </a:xfrm>
            <a:prstGeom prst="rect">
              <a:avLst/>
            </a:prstGeom>
            <a:noFill/>
          </p:spPr>
          <p:txBody>
            <a:bodyPr wrap="none" lIns="146304" tIns="73152" rIns="146304" bIns="73152" rtlCol="0">
              <a:spAutoFit/>
            </a:bodyPr>
            <a:lstStyle/>
            <a:p>
              <a:pPr algn="ctr"/>
              <a:r>
                <a:rPr lang="en-US" sz="2400" dirty="0">
                  <a:latin typeface="+mj-lt"/>
                </a:rPr>
                <a:t>Hadoop defeated</a:t>
              </a:r>
            </a:p>
            <a:p>
              <a:pPr algn="ctr"/>
              <a:r>
                <a:rPr lang="en-US" sz="2400" dirty="0">
                  <a:latin typeface="+mj-lt"/>
                </a:rPr>
                <a:t>Super computer</a:t>
              </a:r>
            </a:p>
          </p:txBody>
        </p:sp>
      </p:grpSp>
      <p:grpSp>
        <p:nvGrpSpPr>
          <p:cNvPr id="25" name="Group 24"/>
          <p:cNvGrpSpPr/>
          <p:nvPr/>
        </p:nvGrpSpPr>
        <p:grpSpPr>
          <a:xfrm>
            <a:off x="10162532" y="4586630"/>
            <a:ext cx="2410468" cy="1280770"/>
            <a:chOff x="10162532" y="4586630"/>
            <a:chExt cx="2410468" cy="1280770"/>
          </a:xfrm>
        </p:grpSpPr>
        <p:sp>
          <p:nvSpPr>
            <p:cNvPr id="48" name="Down Arrow 47"/>
            <p:cNvSpPr/>
            <p:nvPr/>
          </p:nvSpPr>
          <p:spPr>
            <a:xfrm>
              <a:off x="11091064" y="4586630"/>
              <a:ext cx="80465" cy="4425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a:latin typeface="+mj-lt"/>
              </a:endParaRPr>
            </a:p>
          </p:txBody>
        </p:sp>
        <p:sp>
          <p:nvSpPr>
            <p:cNvPr id="68" name="TextBox 67"/>
            <p:cNvSpPr txBox="1"/>
            <p:nvPr/>
          </p:nvSpPr>
          <p:spPr>
            <a:xfrm>
              <a:off x="10162532" y="4981003"/>
              <a:ext cx="2410468" cy="886397"/>
            </a:xfrm>
            <a:prstGeom prst="rect">
              <a:avLst/>
            </a:prstGeom>
            <a:noFill/>
          </p:spPr>
          <p:txBody>
            <a:bodyPr wrap="none" lIns="146304" tIns="73152" rIns="146304" bIns="73152" rtlCol="0">
              <a:spAutoFit/>
            </a:bodyPr>
            <a:lstStyle/>
            <a:p>
              <a:pPr algn="ctr"/>
              <a:r>
                <a:rPr lang="en-US" sz="2400" dirty="0">
                  <a:latin typeface="+mj-lt"/>
                </a:rPr>
                <a:t>Hadoop became </a:t>
              </a:r>
            </a:p>
            <a:p>
              <a:pPr algn="ctr"/>
              <a:r>
                <a:rPr lang="en-US" sz="2400" dirty="0">
                  <a:latin typeface="+mj-lt"/>
                </a:rPr>
                <a:t>top-level project</a:t>
              </a:r>
            </a:p>
          </p:txBody>
        </p:sp>
      </p:grpSp>
      <p:grpSp>
        <p:nvGrpSpPr>
          <p:cNvPr id="24" name="Group 23"/>
          <p:cNvGrpSpPr/>
          <p:nvPr/>
        </p:nvGrpSpPr>
        <p:grpSpPr>
          <a:xfrm>
            <a:off x="8359545" y="4465208"/>
            <a:ext cx="3375255" cy="3182436"/>
            <a:chOff x="8359545" y="4465208"/>
            <a:chExt cx="3375255" cy="3182436"/>
          </a:xfrm>
        </p:grpSpPr>
        <p:sp>
          <p:nvSpPr>
            <p:cNvPr id="71" name="Down Arrow 70"/>
            <p:cNvSpPr/>
            <p:nvPr/>
          </p:nvSpPr>
          <p:spPr>
            <a:xfrm>
              <a:off x="10134600" y="4465208"/>
              <a:ext cx="110836" cy="23494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a:latin typeface="+mj-lt"/>
              </a:endParaRPr>
            </a:p>
          </p:txBody>
        </p:sp>
        <p:grpSp>
          <p:nvGrpSpPr>
            <p:cNvPr id="9" name="Group 8"/>
            <p:cNvGrpSpPr/>
            <p:nvPr/>
          </p:nvGrpSpPr>
          <p:grpSpPr>
            <a:xfrm>
              <a:off x="8359545" y="6553200"/>
              <a:ext cx="3375255" cy="1094444"/>
              <a:chOff x="8091729" y="6677956"/>
              <a:chExt cx="3375255" cy="1094444"/>
            </a:xfrm>
          </p:grpSpPr>
          <p:sp>
            <p:nvSpPr>
              <p:cNvPr id="70" name="TextBox 69"/>
              <p:cNvSpPr txBox="1"/>
              <p:nvPr/>
            </p:nvSpPr>
            <p:spPr>
              <a:xfrm>
                <a:off x="8143510" y="6886003"/>
                <a:ext cx="3323474" cy="886397"/>
              </a:xfrm>
              <a:prstGeom prst="rect">
                <a:avLst/>
              </a:prstGeom>
              <a:noFill/>
            </p:spPr>
            <p:txBody>
              <a:bodyPr wrap="none" lIns="146304" tIns="73152" rIns="146304" bIns="73152" rtlCol="0">
                <a:spAutoFit/>
              </a:bodyPr>
              <a:lstStyle/>
              <a:p>
                <a:pPr lvl="1" algn="ctr"/>
                <a:r>
                  <a:rPr lang="en-US" sz="2400" dirty="0">
                    <a:latin typeface="+mj-lt"/>
                  </a:rPr>
                  <a:t>		launched Hive,</a:t>
                </a:r>
              </a:p>
              <a:p>
                <a:pPr algn="ctr"/>
                <a:r>
                  <a:rPr lang="en-US" sz="2400" dirty="0">
                    <a:latin typeface="+mj-lt"/>
                  </a:rPr>
                  <a:t>SQL Support for Hadoop</a:t>
                </a:r>
              </a:p>
            </p:txBody>
          </p:sp>
          <p:pic>
            <p:nvPicPr>
              <p:cNvPr id="72" name="Picture 7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91729" y="6677956"/>
                <a:ext cx="1204088" cy="926002"/>
              </a:xfrm>
              <a:prstGeom prst="rect">
                <a:avLst/>
              </a:prstGeom>
            </p:spPr>
          </p:pic>
        </p:grpSp>
      </p:grpSp>
      <p:grpSp>
        <p:nvGrpSpPr>
          <p:cNvPr id="23" name="Group 22"/>
          <p:cNvGrpSpPr/>
          <p:nvPr/>
        </p:nvGrpSpPr>
        <p:grpSpPr>
          <a:xfrm>
            <a:off x="5486036" y="4495800"/>
            <a:ext cx="3999049" cy="1572197"/>
            <a:chOff x="5486036" y="4495800"/>
            <a:chExt cx="3999049" cy="1572197"/>
          </a:xfrm>
        </p:grpSpPr>
        <p:sp>
          <p:nvSpPr>
            <p:cNvPr id="51" name="Down Arrow 50"/>
            <p:cNvSpPr/>
            <p:nvPr/>
          </p:nvSpPr>
          <p:spPr>
            <a:xfrm>
              <a:off x="7421880" y="4495800"/>
              <a:ext cx="121920" cy="7393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a:latin typeface="+mj-lt"/>
              </a:endParaRPr>
            </a:p>
          </p:txBody>
        </p:sp>
        <p:grpSp>
          <p:nvGrpSpPr>
            <p:cNvPr id="3" name="Group 2"/>
            <p:cNvGrpSpPr/>
            <p:nvPr/>
          </p:nvGrpSpPr>
          <p:grpSpPr>
            <a:xfrm>
              <a:off x="5486036" y="5181600"/>
              <a:ext cx="3999049" cy="886397"/>
              <a:chOff x="5486036" y="5334000"/>
              <a:chExt cx="3999049" cy="886397"/>
            </a:xfrm>
          </p:grpSpPr>
          <p:sp>
            <p:nvSpPr>
              <p:cNvPr id="74" name="TextBox 73"/>
              <p:cNvSpPr txBox="1"/>
              <p:nvPr/>
            </p:nvSpPr>
            <p:spPr>
              <a:xfrm>
                <a:off x="5486036" y="5334000"/>
                <a:ext cx="3971665" cy="886397"/>
              </a:xfrm>
              <a:prstGeom prst="rect">
                <a:avLst/>
              </a:prstGeom>
              <a:noFill/>
            </p:spPr>
            <p:txBody>
              <a:bodyPr wrap="none" lIns="146304" tIns="73152" rIns="146304" bIns="73152" rtlCol="0">
                <a:spAutoFit/>
              </a:bodyPr>
              <a:lstStyle/>
              <a:p>
                <a:pPr algn="ctr"/>
                <a:r>
                  <a:rPr lang="en-US" sz="2400" dirty="0">
                    <a:latin typeface="+mj-lt"/>
                  </a:rPr>
                  <a:t>Development of                   </a:t>
                </a:r>
              </a:p>
              <a:p>
                <a:pPr algn="ctr"/>
                <a:r>
                  <a:rPr lang="en-US" sz="2400" dirty="0">
                    <a:latin typeface="+mj-lt"/>
                  </a:rPr>
                  <a:t>started as </a:t>
                </a:r>
                <a:r>
                  <a:rPr lang="en-US" sz="2400" dirty="0" err="1">
                    <a:latin typeface="+mj-lt"/>
                  </a:rPr>
                  <a:t>Lucene</a:t>
                </a:r>
                <a:r>
                  <a:rPr lang="en-US" sz="2400" dirty="0">
                    <a:latin typeface="+mj-lt"/>
                  </a:rPr>
                  <a:t> sub-project</a:t>
                </a:r>
              </a:p>
            </p:txBody>
          </p:sp>
          <p:pic>
            <p:nvPicPr>
              <p:cNvPr id="76" name="Picture 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65808" y="5366447"/>
                <a:ext cx="1619277" cy="419394"/>
              </a:xfrm>
              <a:prstGeom prst="rect">
                <a:avLst/>
              </a:prstGeom>
            </p:spPr>
          </p:pic>
        </p:grpSp>
      </p:grpSp>
      <p:grpSp>
        <p:nvGrpSpPr>
          <p:cNvPr id="21" name="Group 20"/>
          <p:cNvGrpSpPr/>
          <p:nvPr/>
        </p:nvGrpSpPr>
        <p:grpSpPr>
          <a:xfrm>
            <a:off x="1902031" y="4814345"/>
            <a:ext cx="3305766" cy="1040292"/>
            <a:chOff x="1902031" y="4814345"/>
            <a:chExt cx="3305766" cy="1040292"/>
          </a:xfrm>
        </p:grpSpPr>
        <p:sp>
          <p:nvSpPr>
            <p:cNvPr id="52" name="Left-Right Arrow 51"/>
            <p:cNvSpPr/>
            <p:nvPr/>
          </p:nvSpPr>
          <p:spPr>
            <a:xfrm>
              <a:off x="2438400" y="4814345"/>
              <a:ext cx="1584960" cy="12491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a:latin typeface="+mj-lt"/>
              </a:endParaRPr>
            </a:p>
          </p:txBody>
        </p:sp>
        <p:grpSp>
          <p:nvGrpSpPr>
            <p:cNvPr id="4" name="Group 3"/>
            <p:cNvGrpSpPr/>
            <p:nvPr/>
          </p:nvGrpSpPr>
          <p:grpSpPr>
            <a:xfrm>
              <a:off x="1902031" y="4968240"/>
              <a:ext cx="3305766" cy="886397"/>
              <a:chOff x="1902031" y="4968240"/>
              <a:chExt cx="3305766" cy="886397"/>
            </a:xfrm>
          </p:grpSpPr>
          <p:sp>
            <p:nvSpPr>
              <p:cNvPr id="77" name="TextBox 76"/>
              <p:cNvSpPr txBox="1"/>
              <p:nvPr/>
            </p:nvSpPr>
            <p:spPr>
              <a:xfrm>
                <a:off x="1903046" y="4968240"/>
                <a:ext cx="3304751" cy="886397"/>
              </a:xfrm>
              <a:prstGeom prst="rect">
                <a:avLst/>
              </a:prstGeom>
              <a:noFill/>
            </p:spPr>
            <p:txBody>
              <a:bodyPr wrap="none" lIns="146304" tIns="73152" rIns="146304" bIns="73152" rtlCol="0">
                <a:spAutoFit/>
              </a:bodyPr>
              <a:lstStyle/>
              <a:p>
                <a:pPr algn="ctr"/>
                <a:r>
                  <a:rPr lang="en-US" sz="2400" dirty="0">
                    <a:latin typeface="+mj-lt"/>
                  </a:rPr>
                  <a:t>             published GFS &amp; </a:t>
                </a:r>
              </a:p>
              <a:p>
                <a:pPr algn="ctr"/>
                <a:r>
                  <a:rPr lang="en-US" sz="2400" dirty="0">
                    <a:latin typeface="+mj-lt"/>
                  </a:rPr>
                  <a:t>MapReduce papers</a:t>
                </a:r>
              </a:p>
            </p:txBody>
          </p:sp>
          <p:pic>
            <p:nvPicPr>
              <p:cNvPr id="78" name="Picture 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02031" y="5062664"/>
                <a:ext cx="1063592" cy="348444"/>
              </a:xfrm>
              <a:prstGeom prst="rect">
                <a:avLst/>
              </a:prstGeom>
            </p:spPr>
          </p:pic>
        </p:grpSp>
      </p:grpSp>
      <p:sp>
        <p:nvSpPr>
          <p:cNvPr id="2" name="Rectangle 1"/>
          <p:cNvSpPr/>
          <p:nvPr/>
        </p:nvSpPr>
        <p:spPr>
          <a:xfrm>
            <a:off x="487680" y="3992880"/>
            <a:ext cx="1341120" cy="6096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r>
              <a:rPr lang="en-US" dirty="0">
                <a:latin typeface="+mj-lt"/>
              </a:rPr>
              <a:t>2002</a:t>
            </a:r>
          </a:p>
        </p:txBody>
      </p:sp>
      <p:sp>
        <p:nvSpPr>
          <p:cNvPr id="10" name="Rectangle 9"/>
          <p:cNvSpPr/>
          <p:nvPr/>
        </p:nvSpPr>
        <p:spPr>
          <a:xfrm>
            <a:off x="2072640" y="3992880"/>
            <a:ext cx="1341120" cy="6096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r>
              <a:rPr lang="en-US" dirty="0">
                <a:latin typeface="+mj-lt"/>
              </a:rPr>
              <a:t>2003</a:t>
            </a:r>
          </a:p>
        </p:txBody>
      </p:sp>
      <p:sp>
        <p:nvSpPr>
          <p:cNvPr id="12" name="Rectangle 11"/>
          <p:cNvSpPr/>
          <p:nvPr/>
        </p:nvSpPr>
        <p:spPr>
          <a:xfrm>
            <a:off x="5242560" y="3992880"/>
            <a:ext cx="1341120" cy="6096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r>
              <a:rPr lang="en-US" dirty="0">
                <a:latin typeface="+mj-lt"/>
              </a:rPr>
              <a:t>2005</a:t>
            </a:r>
          </a:p>
        </p:txBody>
      </p:sp>
      <p:sp>
        <p:nvSpPr>
          <p:cNvPr id="13" name="Rectangle 12"/>
          <p:cNvSpPr/>
          <p:nvPr/>
        </p:nvSpPr>
        <p:spPr>
          <a:xfrm>
            <a:off x="6827520" y="3992880"/>
            <a:ext cx="1341120" cy="6096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r>
              <a:rPr lang="en-US" dirty="0">
                <a:latin typeface="+mj-lt"/>
              </a:rPr>
              <a:t>2006</a:t>
            </a:r>
          </a:p>
        </p:txBody>
      </p:sp>
      <p:sp>
        <p:nvSpPr>
          <p:cNvPr id="15" name="Rectangle 14"/>
          <p:cNvSpPr/>
          <p:nvPr/>
        </p:nvSpPr>
        <p:spPr>
          <a:xfrm>
            <a:off x="9997440" y="3992880"/>
            <a:ext cx="1341120" cy="6096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r>
              <a:rPr lang="en-US" dirty="0">
                <a:latin typeface="+mj-lt"/>
              </a:rPr>
              <a:t>2008</a:t>
            </a:r>
          </a:p>
        </p:txBody>
      </p:sp>
      <p:grpSp>
        <p:nvGrpSpPr>
          <p:cNvPr id="19" name="Group 18"/>
          <p:cNvGrpSpPr/>
          <p:nvPr/>
        </p:nvGrpSpPr>
        <p:grpSpPr>
          <a:xfrm>
            <a:off x="372384" y="2618803"/>
            <a:ext cx="3154710" cy="1124695"/>
            <a:chOff x="372384" y="2618803"/>
            <a:chExt cx="3154710" cy="1124695"/>
          </a:xfrm>
        </p:grpSpPr>
        <p:sp>
          <p:nvSpPr>
            <p:cNvPr id="42" name="Right Arrow 41"/>
            <p:cNvSpPr/>
            <p:nvPr/>
          </p:nvSpPr>
          <p:spPr>
            <a:xfrm>
              <a:off x="487680" y="3632662"/>
              <a:ext cx="2926080" cy="1108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a:latin typeface="+mj-lt"/>
              </a:endParaRPr>
            </a:p>
          </p:txBody>
        </p:sp>
        <p:grpSp>
          <p:nvGrpSpPr>
            <p:cNvPr id="6" name="Group 5"/>
            <p:cNvGrpSpPr/>
            <p:nvPr/>
          </p:nvGrpSpPr>
          <p:grpSpPr>
            <a:xfrm>
              <a:off x="372384" y="2618803"/>
              <a:ext cx="3154710" cy="886397"/>
              <a:chOff x="372384" y="2618803"/>
              <a:chExt cx="3154710" cy="886397"/>
            </a:xfrm>
          </p:grpSpPr>
          <p:sp>
            <p:nvSpPr>
              <p:cNvPr id="54" name="TextBox 53"/>
              <p:cNvSpPr txBox="1"/>
              <p:nvPr/>
            </p:nvSpPr>
            <p:spPr>
              <a:xfrm>
                <a:off x="372384" y="2618803"/>
                <a:ext cx="3154710" cy="886397"/>
              </a:xfrm>
              <a:prstGeom prst="rect">
                <a:avLst/>
              </a:prstGeom>
              <a:noFill/>
            </p:spPr>
            <p:txBody>
              <a:bodyPr wrap="none" lIns="146304" tIns="73152" rIns="146304" bIns="73152" rtlCol="0">
                <a:spAutoFit/>
              </a:bodyPr>
              <a:lstStyle/>
              <a:p>
                <a:pPr algn="ctr"/>
                <a:r>
                  <a:rPr lang="en-US" sz="2400" dirty="0">
                    <a:latin typeface="+mj-lt"/>
                  </a:rPr>
                  <a:t>    Doug Cutting started</a:t>
                </a:r>
              </a:p>
              <a:p>
                <a:pPr algn="ctr"/>
                <a:r>
                  <a:rPr lang="en-US" sz="2400" dirty="0">
                    <a:latin typeface="+mj-lt"/>
                  </a:rPr>
                  <a:t>working on         </a:t>
                </a:r>
              </a:p>
            </p:txBody>
          </p:sp>
          <p:pic>
            <p:nvPicPr>
              <p:cNvPr id="1027" name="Picture 3"/>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34710" y="3036926"/>
                <a:ext cx="1018090" cy="377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20" name="Group 19"/>
          <p:cNvGrpSpPr/>
          <p:nvPr/>
        </p:nvGrpSpPr>
        <p:grpSpPr>
          <a:xfrm>
            <a:off x="2945069" y="1411272"/>
            <a:ext cx="2849498" cy="2627328"/>
            <a:chOff x="2945069" y="1411272"/>
            <a:chExt cx="2849498" cy="2627328"/>
          </a:xfrm>
        </p:grpSpPr>
        <p:sp>
          <p:nvSpPr>
            <p:cNvPr id="43" name="Up Arrow 42"/>
            <p:cNvSpPr/>
            <p:nvPr/>
          </p:nvSpPr>
          <p:spPr>
            <a:xfrm>
              <a:off x="4277780" y="2597727"/>
              <a:ext cx="100760" cy="144087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a:latin typeface="+mj-lt"/>
              </a:endParaRPr>
            </a:p>
          </p:txBody>
        </p:sp>
        <p:grpSp>
          <p:nvGrpSpPr>
            <p:cNvPr id="7" name="Group 6"/>
            <p:cNvGrpSpPr/>
            <p:nvPr/>
          </p:nvGrpSpPr>
          <p:grpSpPr>
            <a:xfrm>
              <a:off x="2945069" y="1411272"/>
              <a:ext cx="2849498" cy="1255728"/>
              <a:chOff x="2945069" y="1411272"/>
              <a:chExt cx="2849498" cy="1255728"/>
            </a:xfrm>
          </p:grpSpPr>
          <p:sp>
            <p:nvSpPr>
              <p:cNvPr id="55" name="TextBox 54"/>
              <p:cNvSpPr txBox="1"/>
              <p:nvPr/>
            </p:nvSpPr>
            <p:spPr>
              <a:xfrm>
                <a:off x="2945069" y="1411272"/>
                <a:ext cx="2849498" cy="1255728"/>
              </a:xfrm>
              <a:prstGeom prst="rect">
                <a:avLst/>
              </a:prstGeom>
              <a:noFill/>
            </p:spPr>
            <p:txBody>
              <a:bodyPr wrap="none" lIns="146304" tIns="73152" rIns="146304" bIns="73152" rtlCol="0">
                <a:spAutoFit/>
              </a:bodyPr>
              <a:lstStyle/>
              <a:p>
                <a:pPr algn="ctr"/>
                <a:r>
                  <a:rPr lang="en-US" sz="2400" dirty="0">
                    <a:latin typeface="+mj-lt"/>
                  </a:rPr>
                  <a:t>Doug Cutting added </a:t>
                </a:r>
              </a:p>
              <a:p>
                <a:pPr algn="ctr"/>
                <a:r>
                  <a:rPr lang="en-US" sz="2400" dirty="0">
                    <a:latin typeface="+mj-lt"/>
                  </a:rPr>
                  <a:t>DFS &amp; MapReduce</a:t>
                </a:r>
              </a:p>
              <a:p>
                <a:pPr algn="ctr"/>
                <a:r>
                  <a:rPr lang="en-US" sz="2400" dirty="0">
                    <a:latin typeface="+mj-lt"/>
                  </a:rPr>
                  <a:t>in          </a:t>
                </a:r>
              </a:p>
            </p:txBody>
          </p:sp>
          <p:pic>
            <p:nvPicPr>
              <p:cNvPr id="44" name="Picture 3"/>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47468" y="2193910"/>
                <a:ext cx="1018090" cy="377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22" name="Group 21"/>
          <p:cNvGrpSpPr/>
          <p:nvPr/>
        </p:nvGrpSpPr>
        <p:grpSpPr>
          <a:xfrm>
            <a:off x="6392279" y="2438400"/>
            <a:ext cx="4080727" cy="1554480"/>
            <a:chOff x="6392279" y="2438400"/>
            <a:chExt cx="4080727" cy="1554480"/>
          </a:xfrm>
        </p:grpSpPr>
        <p:sp>
          <p:nvSpPr>
            <p:cNvPr id="58" name="Up Arrow 57"/>
            <p:cNvSpPr/>
            <p:nvPr/>
          </p:nvSpPr>
          <p:spPr>
            <a:xfrm>
              <a:off x="9022081" y="3627120"/>
              <a:ext cx="73150" cy="36576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a:latin typeface="+mj-lt"/>
              </a:endParaRPr>
            </a:p>
          </p:txBody>
        </p:sp>
        <p:grpSp>
          <p:nvGrpSpPr>
            <p:cNvPr id="18" name="Group 17"/>
            <p:cNvGrpSpPr/>
            <p:nvPr/>
          </p:nvGrpSpPr>
          <p:grpSpPr>
            <a:xfrm>
              <a:off x="6392279" y="2438400"/>
              <a:ext cx="4080727" cy="1255728"/>
              <a:chOff x="6392279" y="2438400"/>
              <a:chExt cx="4080727" cy="1255728"/>
            </a:xfrm>
          </p:grpSpPr>
          <p:sp>
            <p:nvSpPr>
              <p:cNvPr id="56" name="TextBox 55"/>
              <p:cNvSpPr txBox="1"/>
              <p:nvPr/>
            </p:nvSpPr>
            <p:spPr>
              <a:xfrm>
                <a:off x="7630368" y="2438400"/>
                <a:ext cx="2842638" cy="1255728"/>
              </a:xfrm>
              <a:prstGeom prst="rect">
                <a:avLst/>
              </a:prstGeom>
              <a:noFill/>
            </p:spPr>
            <p:txBody>
              <a:bodyPr wrap="none" lIns="146304" tIns="73152" rIns="146304" bIns="73152" rtlCol="0">
                <a:spAutoFit/>
              </a:bodyPr>
              <a:lstStyle/>
              <a:p>
                <a:pPr algn="ctr"/>
                <a:r>
                  <a:rPr lang="en-US" sz="2400" dirty="0">
                    <a:latin typeface="+mj-lt"/>
                  </a:rPr>
                  <a:t>converted 4TB of </a:t>
                </a:r>
              </a:p>
              <a:p>
                <a:pPr algn="ctr"/>
                <a:r>
                  <a:rPr lang="en-US" sz="2400" dirty="0">
                    <a:latin typeface="+mj-lt"/>
                  </a:rPr>
                  <a:t>image archives over </a:t>
                </a:r>
              </a:p>
              <a:p>
                <a:pPr algn="ctr"/>
                <a:r>
                  <a:rPr lang="en-US" sz="2400" dirty="0">
                    <a:latin typeface="+mj-lt"/>
                  </a:rPr>
                  <a:t>100 EC2 instances</a:t>
                </a:r>
              </a:p>
            </p:txBody>
          </p:sp>
          <p:pic>
            <p:nvPicPr>
              <p:cNvPr id="1029" name="Picture 5" descr="Image result for ny times logo"/>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92279" y="2636172"/>
                <a:ext cx="1353592" cy="90745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6" name="Group 25"/>
          <p:cNvGrpSpPr/>
          <p:nvPr/>
        </p:nvGrpSpPr>
        <p:grpSpPr>
          <a:xfrm>
            <a:off x="11211100" y="2711628"/>
            <a:ext cx="2270493" cy="1292225"/>
            <a:chOff x="11211100" y="2711628"/>
            <a:chExt cx="2270493" cy="1292225"/>
          </a:xfrm>
        </p:grpSpPr>
        <p:sp>
          <p:nvSpPr>
            <p:cNvPr id="65" name="TextBox 64"/>
            <p:cNvSpPr txBox="1"/>
            <p:nvPr/>
          </p:nvSpPr>
          <p:spPr>
            <a:xfrm>
              <a:off x="11211100" y="2711628"/>
              <a:ext cx="2270493" cy="886397"/>
            </a:xfrm>
            <a:prstGeom prst="rect">
              <a:avLst/>
            </a:prstGeom>
            <a:noFill/>
          </p:spPr>
          <p:txBody>
            <a:bodyPr wrap="none" lIns="146304" tIns="73152" rIns="146304" bIns="73152" rtlCol="0">
              <a:spAutoFit/>
            </a:bodyPr>
            <a:lstStyle/>
            <a:p>
              <a:pPr algn="ctr"/>
              <a:r>
                <a:rPr lang="en-US" sz="2400" dirty="0">
                  <a:latin typeface="+mj-lt"/>
                </a:rPr>
                <a:t>Doug Cutting </a:t>
              </a:r>
            </a:p>
            <a:p>
              <a:pPr algn="ctr"/>
              <a:r>
                <a:rPr lang="en-US" sz="2400" dirty="0">
                  <a:latin typeface="+mj-lt"/>
                </a:rPr>
                <a:t>joined Cloudera</a:t>
              </a:r>
            </a:p>
          </p:txBody>
        </p:sp>
        <p:sp>
          <p:nvSpPr>
            <p:cNvPr id="50" name="Up Arrow 49"/>
            <p:cNvSpPr/>
            <p:nvPr/>
          </p:nvSpPr>
          <p:spPr>
            <a:xfrm>
              <a:off x="12191393" y="3561283"/>
              <a:ext cx="80465" cy="44257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endParaRPr lang="en-US">
                <a:latin typeface="+mj-lt"/>
              </a:endParaRPr>
            </a:p>
          </p:txBody>
        </p:sp>
      </p:grpSp>
      <p:sp>
        <p:nvSpPr>
          <p:cNvPr id="16" name="Rectangle 15"/>
          <p:cNvSpPr/>
          <p:nvPr/>
        </p:nvSpPr>
        <p:spPr>
          <a:xfrm>
            <a:off x="11582400" y="3992880"/>
            <a:ext cx="1341120" cy="6096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r>
              <a:rPr lang="en-US" dirty="0">
                <a:latin typeface="+mj-lt"/>
              </a:rPr>
              <a:t>2009</a:t>
            </a:r>
          </a:p>
        </p:txBody>
      </p:sp>
      <p:sp>
        <p:nvSpPr>
          <p:cNvPr id="11" name="Rectangle 10"/>
          <p:cNvSpPr/>
          <p:nvPr/>
        </p:nvSpPr>
        <p:spPr>
          <a:xfrm>
            <a:off x="3657600" y="3992880"/>
            <a:ext cx="1341120" cy="6096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r>
              <a:rPr lang="en-US" dirty="0">
                <a:latin typeface="+mj-lt"/>
              </a:rPr>
              <a:t>2004</a:t>
            </a:r>
          </a:p>
        </p:txBody>
      </p:sp>
      <p:sp>
        <p:nvSpPr>
          <p:cNvPr id="73" name="Title 1"/>
          <p:cNvSpPr txBox="1">
            <a:spLocks/>
          </p:cNvSpPr>
          <p:nvPr/>
        </p:nvSpPr>
        <p:spPr>
          <a:xfrm>
            <a:off x="609600" y="91441"/>
            <a:ext cx="13167360" cy="1030504"/>
          </a:xfrm>
          <a:prstGeom prst="rect">
            <a:avLst/>
          </a:prstGeom>
        </p:spPr>
        <p:txBody>
          <a:bodyPr lIns="146304" tIns="73152" rIns="146304" bIns="73152" anchor="ctr" anchorCtr="0"/>
          <a:lstStyle>
            <a:lvl1pPr defTabSz="1463040" eaLnBrk="1" latinLnBrk="0" hangingPunct="1">
              <a:buNone/>
              <a:defRPr sz="5800">
                <a:solidFill>
                  <a:schemeClr val="accent1">
                    <a:lumMod val="50000"/>
                  </a:schemeClr>
                </a:solidFill>
                <a:latin typeface="+mj-lt"/>
                <a:ea typeface="+mj-ea"/>
                <a:cs typeface="+mj-cs"/>
              </a:defRPr>
            </a:lvl1pPr>
          </a:lstStyle>
          <a:p>
            <a:r>
              <a:rPr lang="en-US" dirty="0"/>
              <a:t>Hadoop History</a:t>
            </a:r>
          </a:p>
        </p:txBody>
      </p:sp>
      <p:sp>
        <p:nvSpPr>
          <p:cNvPr id="14" name="Rectangle 13"/>
          <p:cNvSpPr/>
          <p:nvPr/>
        </p:nvSpPr>
        <p:spPr>
          <a:xfrm>
            <a:off x="8412480" y="3992880"/>
            <a:ext cx="1341120" cy="6096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a:r>
              <a:rPr lang="en-US" dirty="0">
                <a:latin typeface="+mj-lt"/>
              </a:rPr>
              <a:t>2007</a:t>
            </a:r>
          </a:p>
        </p:txBody>
      </p:sp>
      <p:sp>
        <p:nvSpPr>
          <p:cNvPr id="5" name="TextBox 4">
            <a:extLst>
              <a:ext uri="{FF2B5EF4-FFF2-40B4-BE49-F238E27FC236}">
                <a16:creationId xmlns:a16="http://schemas.microsoft.com/office/drawing/2014/main" id="{A54F47E6-48D2-33CA-8ECD-389E938A57BC}"/>
              </a:ext>
            </a:extLst>
          </p:cNvPr>
          <p:cNvSpPr txBox="1"/>
          <p:nvPr/>
        </p:nvSpPr>
        <p:spPr>
          <a:xfrm>
            <a:off x="457200" y="7620000"/>
            <a:ext cx="312906" cy="369332"/>
          </a:xfrm>
          <a:prstGeom prst="rect">
            <a:avLst/>
          </a:prstGeom>
          <a:noFill/>
        </p:spPr>
        <p:txBody>
          <a:bodyPr wrap="none" rtlCol="0">
            <a:spAutoFit/>
          </a:bodyPr>
          <a:lstStyle/>
          <a:p>
            <a:fld id="{D6921B60-5932-4444-96F9-C59B9A75E9CC}" type="slidenum">
              <a:rPr lang="en-IN" smtClean="0"/>
              <a:t>7</a:t>
            </a:fld>
            <a:endParaRPr lang="en-IN" dirty="0"/>
          </a:p>
        </p:txBody>
      </p:sp>
    </p:spTree>
    <p:extLst>
      <p:ext uri="{BB962C8B-B14F-4D97-AF65-F5344CB8AC3E}">
        <p14:creationId xmlns:p14="http://schemas.microsoft.com/office/powerpoint/2010/main" val="10305675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p:tgtEl>
                                          <p:spTgt spid="19"/>
                                        </p:tgtEl>
                                        <p:attrNameLst>
                                          <p:attrName>ppt_x</p:attrName>
                                        </p:attrNameLst>
                                      </p:cBhvr>
                                      <p:tavLst>
                                        <p:tav tm="0">
                                          <p:val>
                                            <p:strVal val="#ppt_x-#ppt_w*1.125000"/>
                                          </p:val>
                                        </p:tav>
                                        <p:tav tm="100000">
                                          <p:val>
                                            <p:strVal val="#ppt_x"/>
                                          </p:val>
                                        </p:tav>
                                      </p:tavLst>
                                    </p:anim>
                                    <p:animEffect transition="in" filter="wipe(right)">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dissolve">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1000"/>
                                        <p:tgtEl>
                                          <p:spTgt spid="20"/>
                                        </p:tgtEl>
                                      </p:cBhvr>
                                    </p:animEffect>
                                    <p:anim calcmode="lin" valueType="num">
                                      <p:cBhvr>
                                        <p:cTn id="34" dur="1000" fill="hold"/>
                                        <p:tgtEl>
                                          <p:spTgt spid="20"/>
                                        </p:tgtEl>
                                        <p:attrNameLst>
                                          <p:attrName>ppt_x</p:attrName>
                                        </p:attrNameLst>
                                      </p:cBhvr>
                                      <p:tavLst>
                                        <p:tav tm="0">
                                          <p:val>
                                            <p:strVal val="#ppt_x"/>
                                          </p:val>
                                        </p:tav>
                                        <p:tav tm="100000">
                                          <p:val>
                                            <p:strVal val="#ppt_x"/>
                                          </p:val>
                                        </p:tav>
                                      </p:tavLst>
                                    </p:anim>
                                    <p:anim calcmode="lin" valueType="num">
                                      <p:cBhvr>
                                        <p:cTn id="35"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1000"/>
                                        <p:tgtEl>
                                          <p:spTgt spid="23"/>
                                        </p:tgtEl>
                                      </p:cBhvr>
                                    </p:animEffect>
                                    <p:anim calcmode="lin" valueType="num">
                                      <p:cBhvr>
                                        <p:cTn id="50" dur="1000" fill="hold"/>
                                        <p:tgtEl>
                                          <p:spTgt spid="23"/>
                                        </p:tgtEl>
                                        <p:attrNameLst>
                                          <p:attrName>ppt_x</p:attrName>
                                        </p:attrNameLst>
                                      </p:cBhvr>
                                      <p:tavLst>
                                        <p:tav tm="0">
                                          <p:val>
                                            <p:strVal val="#ppt_x"/>
                                          </p:val>
                                        </p:tav>
                                        <p:tav tm="100000">
                                          <p:val>
                                            <p:strVal val="#ppt_x"/>
                                          </p:val>
                                        </p:tav>
                                      </p:tavLst>
                                    </p:anim>
                                    <p:anim calcmode="lin" valueType="num">
                                      <p:cBhvr>
                                        <p:cTn id="5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1000"/>
                                        <p:tgtEl>
                                          <p:spTgt spid="22"/>
                                        </p:tgtEl>
                                      </p:cBhvr>
                                    </p:animEffect>
                                    <p:anim calcmode="lin" valueType="num">
                                      <p:cBhvr>
                                        <p:cTn id="62" dur="1000" fill="hold"/>
                                        <p:tgtEl>
                                          <p:spTgt spid="22"/>
                                        </p:tgtEl>
                                        <p:attrNameLst>
                                          <p:attrName>ppt_x</p:attrName>
                                        </p:attrNameLst>
                                      </p:cBhvr>
                                      <p:tavLst>
                                        <p:tav tm="0">
                                          <p:val>
                                            <p:strVal val="#ppt_x"/>
                                          </p:val>
                                        </p:tav>
                                        <p:tav tm="100000">
                                          <p:val>
                                            <p:strVal val="#ppt_x"/>
                                          </p:val>
                                        </p:tav>
                                      </p:tavLst>
                                    </p:anim>
                                    <p:anim calcmode="lin" valueType="num">
                                      <p:cBhvr>
                                        <p:cTn id="6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fade">
                                      <p:cBhvr>
                                        <p:cTn id="68" dur="500"/>
                                        <p:tgtEl>
                                          <p:spTgt spid="15"/>
                                        </p:tgtEl>
                                      </p:cBhvr>
                                    </p:animEffect>
                                  </p:childTnLst>
                                </p:cTn>
                              </p:par>
                            </p:childTnLst>
                          </p:cTn>
                        </p:par>
                      </p:childTnLst>
                    </p:cTn>
                  </p:par>
                  <p:par>
                    <p:cTn id="69" fill="hold">
                      <p:stCondLst>
                        <p:cond delay="indefinite"/>
                      </p:stCondLst>
                      <p:childTnLst>
                        <p:par>
                          <p:cTn id="70" fill="hold">
                            <p:stCondLst>
                              <p:cond delay="0"/>
                            </p:stCondLst>
                            <p:childTnLst>
                              <p:par>
                                <p:cTn id="71" presetID="47" presetClass="entr" presetSubtype="0" fill="hold" nodeType="click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1000"/>
                                        <p:tgtEl>
                                          <p:spTgt spid="24"/>
                                        </p:tgtEl>
                                      </p:cBhvr>
                                    </p:animEffect>
                                    <p:anim calcmode="lin" valueType="num">
                                      <p:cBhvr>
                                        <p:cTn id="74" dur="1000" fill="hold"/>
                                        <p:tgtEl>
                                          <p:spTgt spid="24"/>
                                        </p:tgtEl>
                                        <p:attrNameLst>
                                          <p:attrName>ppt_x</p:attrName>
                                        </p:attrNameLst>
                                      </p:cBhvr>
                                      <p:tavLst>
                                        <p:tav tm="0">
                                          <p:val>
                                            <p:strVal val="#ppt_x"/>
                                          </p:val>
                                        </p:tav>
                                        <p:tav tm="100000">
                                          <p:val>
                                            <p:strVal val="#ppt_x"/>
                                          </p:val>
                                        </p:tav>
                                      </p:tavLst>
                                    </p:anim>
                                    <p:anim calcmode="lin" valueType="num">
                                      <p:cBhvr>
                                        <p:cTn id="75"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7" presetClass="entr" presetSubtype="0" fill="hold" nodeType="click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1000"/>
                                        <p:tgtEl>
                                          <p:spTgt spid="25"/>
                                        </p:tgtEl>
                                      </p:cBhvr>
                                    </p:animEffect>
                                    <p:anim calcmode="lin" valueType="num">
                                      <p:cBhvr>
                                        <p:cTn id="81" dur="1000" fill="hold"/>
                                        <p:tgtEl>
                                          <p:spTgt spid="25"/>
                                        </p:tgtEl>
                                        <p:attrNameLst>
                                          <p:attrName>ppt_x</p:attrName>
                                        </p:attrNameLst>
                                      </p:cBhvr>
                                      <p:tavLst>
                                        <p:tav tm="0">
                                          <p:val>
                                            <p:strVal val="#ppt_x"/>
                                          </p:val>
                                        </p:tav>
                                        <p:tav tm="100000">
                                          <p:val>
                                            <p:strVal val="#ppt_x"/>
                                          </p:val>
                                        </p:tav>
                                      </p:tavLst>
                                    </p:anim>
                                    <p:anim calcmode="lin" valueType="num">
                                      <p:cBhvr>
                                        <p:cTn id="82"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nodeType="click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1000"/>
                                        <p:tgtEl>
                                          <p:spTgt spid="27"/>
                                        </p:tgtEl>
                                      </p:cBhvr>
                                    </p:animEffect>
                                    <p:anim calcmode="lin" valueType="num">
                                      <p:cBhvr>
                                        <p:cTn id="88" dur="1000" fill="hold"/>
                                        <p:tgtEl>
                                          <p:spTgt spid="27"/>
                                        </p:tgtEl>
                                        <p:attrNameLst>
                                          <p:attrName>ppt_x</p:attrName>
                                        </p:attrNameLst>
                                      </p:cBhvr>
                                      <p:tavLst>
                                        <p:tav tm="0">
                                          <p:val>
                                            <p:strVal val="#ppt_x"/>
                                          </p:val>
                                        </p:tav>
                                        <p:tav tm="100000">
                                          <p:val>
                                            <p:strVal val="#ppt_x"/>
                                          </p:val>
                                        </p:tav>
                                      </p:tavLst>
                                    </p:anim>
                                    <p:anim calcmode="lin" valueType="num">
                                      <p:cBhvr>
                                        <p:cTn id="8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16"/>
                                        </p:tgtEl>
                                        <p:attrNameLst>
                                          <p:attrName>style.visibility</p:attrName>
                                        </p:attrNameLst>
                                      </p:cBhvr>
                                      <p:to>
                                        <p:strVal val="visible"/>
                                      </p:to>
                                    </p:set>
                                    <p:animEffect transition="in" filter="fade">
                                      <p:cBhvr>
                                        <p:cTn id="94" dur="500"/>
                                        <p:tgtEl>
                                          <p:spTgt spid="16"/>
                                        </p:tgtEl>
                                      </p:cBhvr>
                                    </p:animEffect>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nodeType="clickEffect">
                                  <p:stCondLst>
                                    <p:cond delay="0"/>
                                  </p:stCondLst>
                                  <p:childTnLst>
                                    <p:set>
                                      <p:cBhvr>
                                        <p:cTn id="98" dur="1" fill="hold">
                                          <p:stCondLst>
                                            <p:cond delay="0"/>
                                          </p:stCondLst>
                                        </p:cTn>
                                        <p:tgtEl>
                                          <p:spTgt spid="26"/>
                                        </p:tgtEl>
                                        <p:attrNameLst>
                                          <p:attrName>style.visibility</p:attrName>
                                        </p:attrNameLst>
                                      </p:cBhvr>
                                      <p:to>
                                        <p:strVal val="visible"/>
                                      </p:to>
                                    </p:set>
                                    <p:animEffect transition="in" filter="fade">
                                      <p:cBhvr>
                                        <p:cTn id="99" dur="1000"/>
                                        <p:tgtEl>
                                          <p:spTgt spid="26"/>
                                        </p:tgtEl>
                                      </p:cBhvr>
                                    </p:animEffect>
                                    <p:anim calcmode="lin" valueType="num">
                                      <p:cBhvr>
                                        <p:cTn id="100" dur="1000" fill="hold"/>
                                        <p:tgtEl>
                                          <p:spTgt spid="26"/>
                                        </p:tgtEl>
                                        <p:attrNameLst>
                                          <p:attrName>ppt_x</p:attrName>
                                        </p:attrNameLst>
                                      </p:cBhvr>
                                      <p:tavLst>
                                        <p:tav tm="0">
                                          <p:val>
                                            <p:strVal val="#ppt_x"/>
                                          </p:val>
                                        </p:tav>
                                        <p:tav tm="100000">
                                          <p:val>
                                            <p:strVal val="#ppt_x"/>
                                          </p:val>
                                        </p:tav>
                                      </p:tavLst>
                                    </p:anim>
                                    <p:anim calcmode="lin" valueType="num">
                                      <p:cBhvr>
                                        <p:cTn id="101"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2" grpId="0" animBg="1"/>
      <p:bldP spid="13" grpId="0" animBg="1"/>
      <p:bldP spid="15" grpId="0" animBg="1"/>
      <p:bldP spid="16" grpId="0" animBg="1"/>
      <p:bldP spid="11" grpId="0" animBg="1"/>
      <p:bldP spid="1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00" y="536503"/>
            <a:ext cx="15800832" cy="907941"/>
          </a:xfrm>
          <a:prstGeom prst="rect">
            <a:avLst/>
          </a:prstGeom>
        </p:spPr>
        <p:txBody>
          <a:bodyPr vert="horz" wrap="square" lIns="0" tIns="15240" rIns="0" bIns="0" rtlCol="0" anchor="ctr" anchorCtr="0">
            <a:spAutoFit/>
          </a:bodyPr>
          <a:lstStyle/>
          <a:p>
            <a:pPr marL="91440">
              <a:spcBef>
                <a:spcPts val="120"/>
              </a:spcBef>
            </a:pPr>
            <a:r>
              <a:rPr dirty="0"/>
              <a:t>Step</a:t>
            </a:r>
            <a:r>
              <a:rPr spc="-36" dirty="0"/>
              <a:t> </a:t>
            </a:r>
            <a:r>
              <a:rPr dirty="0"/>
              <a:t>2:</a:t>
            </a:r>
            <a:r>
              <a:rPr spc="-24" dirty="0"/>
              <a:t> </a:t>
            </a:r>
            <a:r>
              <a:rPr dirty="0"/>
              <a:t>Fork</a:t>
            </a:r>
            <a:r>
              <a:rPr spc="-30" dirty="0"/>
              <a:t> </a:t>
            </a:r>
            <a:r>
              <a:rPr spc="-12" dirty="0"/>
              <a:t>processes</a:t>
            </a:r>
          </a:p>
        </p:txBody>
      </p:sp>
      <p:sp>
        <p:nvSpPr>
          <p:cNvPr id="3" name="object 3"/>
          <p:cNvSpPr txBox="1"/>
          <p:nvPr/>
        </p:nvSpPr>
        <p:spPr>
          <a:xfrm>
            <a:off x="1483130" y="1212680"/>
            <a:ext cx="11353800" cy="4674100"/>
          </a:xfrm>
          <a:prstGeom prst="rect">
            <a:avLst/>
          </a:prstGeom>
        </p:spPr>
        <p:txBody>
          <a:bodyPr vert="horz" wrap="square" lIns="0" tIns="97536" rIns="0" bIns="0" rtlCol="0">
            <a:spAutoFit/>
          </a:bodyPr>
          <a:lstStyle/>
          <a:p>
            <a:pPr marL="288798" indent="-273558">
              <a:spcBef>
                <a:spcPts val="768"/>
              </a:spcBef>
              <a:buChar char="•"/>
              <a:tabLst>
                <a:tab pos="288798" algn="l"/>
              </a:tabLst>
            </a:pPr>
            <a:r>
              <a:rPr sz="3600" dirty="0">
                <a:latin typeface="+mn-lt"/>
                <a:cs typeface="Arial"/>
              </a:rPr>
              <a:t>Start</a:t>
            </a:r>
            <a:r>
              <a:rPr sz="3600" spc="-54" dirty="0">
                <a:latin typeface="+mn-lt"/>
                <a:cs typeface="Arial"/>
              </a:rPr>
              <a:t> </a:t>
            </a:r>
            <a:r>
              <a:rPr sz="3600" dirty="0">
                <a:latin typeface="+mn-lt"/>
                <a:cs typeface="Arial"/>
              </a:rPr>
              <a:t>up</a:t>
            </a:r>
            <a:r>
              <a:rPr sz="3600" spc="-42" dirty="0">
                <a:latin typeface="+mn-lt"/>
                <a:cs typeface="Arial"/>
              </a:rPr>
              <a:t> </a:t>
            </a:r>
            <a:r>
              <a:rPr sz="3600" dirty="0">
                <a:latin typeface="+mn-lt"/>
                <a:cs typeface="Arial"/>
              </a:rPr>
              <a:t>many</a:t>
            </a:r>
            <a:r>
              <a:rPr sz="3600" spc="-42" dirty="0">
                <a:latin typeface="+mn-lt"/>
                <a:cs typeface="Arial"/>
              </a:rPr>
              <a:t> </a:t>
            </a:r>
            <a:r>
              <a:rPr sz="3600" dirty="0">
                <a:latin typeface="+mn-lt"/>
                <a:cs typeface="Arial"/>
              </a:rPr>
              <a:t>copies</a:t>
            </a:r>
            <a:r>
              <a:rPr sz="3600" spc="-42" dirty="0">
                <a:latin typeface="+mn-lt"/>
                <a:cs typeface="Arial"/>
              </a:rPr>
              <a:t> </a:t>
            </a:r>
            <a:r>
              <a:rPr sz="3600" dirty="0">
                <a:latin typeface="+mn-lt"/>
                <a:cs typeface="Arial"/>
              </a:rPr>
              <a:t>of</a:t>
            </a:r>
            <a:r>
              <a:rPr sz="3600" spc="-48" dirty="0">
                <a:latin typeface="+mn-lt"/>
                <a:cs typeface="Arial"/>
              </a:rPr>
              <a:t> </a:t>
            </a:r>
            <a:r>
              <a:rPr sz="3600" dirty="0">
                <a:latin typeface="+mn-lt"/>
                <a:cs typeface="Arial"/>
              </a:rPr>
              <a:t>the</a:t>
            </a:r>
            <a:r>
              <a:rPr sz="3600" spc="-42" dirty="0">
                <a:latin typeface="+mn-lt"/>
                <a:cs typeface="Arial"/>
              </a:rPr>
              <a:t> </a:t>
            </a:r>
            <a:r>
              <a:rPr sz="3600" dirty="0">
                <a:latin typeface="+mn-lt"/>
                <a:cs typeface="Arial"/>
              </a:rPr>
              <a:t>program</a:t>
            </a:r>
            <a:r>
              <a:rPr sz="3600" spc="-42" dirty="0">
                <a:latin typeface="+mn-lt"/>
                <a:cs typeface="Arial"/>
              </a:rPr>
              <a:t> </a:t>
            </a:r>
            <a:r>
              <a:rPr sz="3600" dirty="0">
                <a:latin typeface="+mn-lt"/>
                <a:cs typeface="Arial"/>
              </a:rPr>
              <a:t>on</a:t>
            </a:r>
            <a:r>
              <a:rPr sz="3600" spc="-42" dirty="0">
                <a:latin typeface="+mn-lt"/>
                <a:cs typeface="Arial"/>
              </a:rPr>
              <a:t> </a:t>
            </a:r>
            <a:r>
              <a:rPr sz="3600" dirty="0">
                <a:latin typeface="+mn-lt"/>
                <a:cs typeface="Arial"/>
              </a:rPr>
              <a:t>a</a:t>
            </a:r>
            <a:r>
              <a:rPr sz="3600" spc="-48" dirty="0">
                <a:latin typeface="+mn-lt"/>
                <a:cs typeface="Arial"/>
              </a:rPr>
              <a:t> </a:t>
            </a:r>
            <a:r>
              <a:rPr sz="3600" dirty="0">
                <a:latin typeface="+mn-lt"/>
                <a:cs typeface="Arial"/>
              </a:rPr>
              <a:t>cluster</a:t>
            </a:r>
            <a:r>
              <a:rPr sz="3600" spc="-42" dirty="0">
                <a:latin typeface="+mn-lt"/>
                <a:cs typeface="Arial"/>
              </a:rPr>
              <a:t> </a:t>
            </a:r>
            <a:r>
              <a:rPr sz="3600" dirty="0">
                <a:latin typeface="+mn-lt"/>
                <a:cs typeface="Arial"/>
              </a:rPr>
              <a:t>of</a:t>
            </a:r>
            <a:r>
              <a:rPr sz="3600" spc="-48" dirty="0">
                <a:latin typeface="+mn-lt"/>
                <a:cs typeface="Arial"/>
              </a:rPr>
              <a:t> </a:t>
            </a:r>
            <a:r>
              <a:rPr sz="3600" spc="-12" dirty="0">
                <a:latin typeface="+mn-lt"/>
                <a:cs typeface="Arial"/>
              </a:rPr>
              <a:t>machines</a:t>
            </a:r>
            <a:endParaRPr sz="3600" dirty="0">
              <a:latin typeface="+mn-lt"/>
              <a:cs typeface="Arial"/>
            </a:endParaRPr>
          </a:p>
          <a:p>
            <a:pPr marL="563118" lvl="1" indent="-273558">
              <a:spcBef>
                <a:spcPts val="588"/>
              </a:spcBef>
              <a:buFont typeface="Arial"/>
              <a:buChar char="–"/>
              <a:tabLst>
                <a:tab pos="563118" algn="l"/>
              </a:tabLst>
            </a:pPr>
            <a:r>
              <a:rPr sz="3200" b="1" dirty="0">
                <a:solidFill>
                  <a:srgbClr val="C00000"/>
                </a:solidFill>
                <a:latin typeface="+mn-lt"/>
                <a:cs typeface="Arial"/>
              </a:rPr>
              <a:t>One</a:t>
            </a:r>
            <a:r>
              <a:rPr sz="3200" b="1" spc="-42" dirty="0">
                <a:solidFill>
                  <a:srgbClr val="C00000"/>
                </a:solidFill>
                <a:latin typeface="+mn-lt"/>
                <a:cs typeface="Arial"/>
              </a:rPr>
              <a:t> </a:t>
            </a:r>
            <a:r>
              <a:rPr sz="3200" b="1" dirty="0">
                <a:solidFill>
                  <a:srgbClr val="C00000"/>
                </a:solidFill>
                <a:latin typeface="+mn-lt"/>
                <a:cs typeface="Arial"/>
              </a:rPr>
              <a:t>master</a:t>
            </a:r>
            <a:r>
              <a:rPr sz="3200" dirty="0">
                <a:latin typeface="+mn-lt"/>
                <a:cs typeface="Arial"/>
              </a:rPr>
              <a:t>:</a:t>
            </a:r>
            <a:r>
              <a:rPr sz="3200" spc="-30" dirty="0">
                <a:latin typeface="+mn-lt"/>
                <a:cs typeface="Arial"/>
              </a:rPr>
              <a:t> </a:t>
            </a:r>
            <a:r>
              <a:rPr sz="3200" dirty="0">
                <a:latin typeface="+mn-lt"/>
                <a:cs typeface="Arial"/>
              </a:rPr>
              <a:t>scheduler</a:t>
            </a:r>
            <a:r>
              <a:rPr sz="3200" spc="-30" dirty="0">
                <a:latin typeface="+mn-lt"/>
                <a:cs typeface="Arial"/>
              </a:rPr>
              <a:t> </a:t>
            </a:r>
            <a:r>
              <a:rPr sz="3200" dirty="0">
                <a:latin typeface="+mn-lt"/>
                <a:cs typeface="Arial"/>
              </a:rPr>
              <a:t>&amp;</a:t>
            </a:r>
            <a:r>
              <a:rPr sz="3200" spc="-24" dirty="0">
                <a:latin typeface="+mn-lt"/>
                <a:cs typeface="Arial"/>
              </a:rPr>
              <a:t> </a:t>
            </a:r>
            <a:r>
              <a:rPr sz="3200" spc="-12" dirty="0">
                <a:latin typeface="+mn-lt"/>
                <a:cs typeface="Arial"/>
              </a:rPr>
              <a:t>coordinator</a:t>
            </a:r>
            <a:endParaRPr sz="3200" dirty="0">
              <a:latin typeface="+mn-lt"/>
              <a:cs typeface="Arial"/>
            </a:endParaRPr>
          </a:p>
          <a:p>
            <a:pPr marL="563118" lvl="1" indent="-273558">
              <a:spcBef>
                <a:spcPts val="516"/>
              </a:spcBef>
              <a:buChar char="–"/>
              <a:tabLst>
                <a:tab pos="563118" algn="l"/>
              </a:tabLst>
            </a:pPr>
            <a:r>
              <a:rPr sz="3200" dirty="0">
                <a:latin typeface="+mn-lt"/>
                <a:cs typeface="Arial"/>
              </a:rPr>
              <a:t>Lots</a:t>
            </a:r>
            <a:r>
              <a:rPr sz="3200" spc="-18" dirty="0">
                <a:latin typeface="+mn-lt"/>
                <a:cs typeface="Arial"/>
              </a:rPr>
              <a:t> </a:t>
            </a:r>
            <a:r>
              <a:rPr sz="3200" dirty="0">
                <a:latin typeface="+mn-lt"/>
                <a:cs typeface="Arial"/>
              </a:rPr>
              <a:t>of</a:t>
            </a:r>
            <a:r>
              <a:rPr sz="3200" spc="-18" dirty="0">
                <a:latin typeface="+mn-lt"/>
                <a:cs typeface="Arial"/>
              </a:rPr>
              <a:t> </a:t>
            </a:r>
            <a:r>
              <a:rPr sz="3200" spc="-12" dirty="0">
                <a:latin typeface="+mn-lt"/>
                <a:cs typeface="Arial"/>
              </a:rPr>
              <a:t>workers</a:t>
            </a:r>
            <a:endParaRPr sz="3200" dirty="0">
              <a:latin typeface="+mn-lt"/>
              <a:cs typeface="Arial"/>
            </a:endParaRPr>
          </a:p>
          <a:p>
            <a:pPr marL="288798" indent="-273558">
              <a:spcBef>
                <a:spcPts val="1374"/>
              </a:spcBef>
              <a:buChar char="•"/>
              <a:tabLst>
                <a:tab pos="288798" algn="l"/>
              </a:tabLst>
            </a:pPr>
            <a:r>
              <a:rPr sz="3600" dirty="0">
                <a:latin typeface="+mn-lt"/>
                <a:cs typeface="Arial"/>
              </a:rPr>
              <a:t>Idle</a:t>
            </a:r>
            <a:r>
              <a:rPr sz="3600" spc="-72" dirty="0">
                <a:latin typeface="+mn-lt"/>
                <a:cs typeface="Arial"/>
              </a:rPr>
              <a:t> </a:t>
            </a:r>
            <a:r>
              <a:rPr sz="3600" dirty="0">
                <a:latin typeface="+mn-lt"/>
                <a:cs typeface="Arial"/>
              </a:rPr>
              <a:t>workers</a:t>
            </a:r>
            <a:r>
              <a:rPr sz="3600" spc="-72" dirty="0">
                <a:latin typeface="+mn-lt"/>
                <a:cs typeface="Arial"/>
              </a:rPr>
              <a:t> </a:t>
            </a:r>
            <a:r>
              <a:rPr sz="3600" dirty="0">
                <a:latin typeface="+mn-lt"/>
                <a:cs typeface="Arial"/>
              </a:rPr>
              <a:t>are</a:t>
            </a:r>
            <a:r>
              <a:rPr sz="3600" spc="-72" dirty="0">
                <a:latin typeface="+mn-lt"/>
                <a:cs typeface="Arial"/>
              </a:rPr>
              <a:t> </a:t>
            </a:r>
            <a:r>
              <a:rPr sz="3600" dirty="0">
                <a:latin typeface="+mn-lt"/>
                <a:cs typeface="Arial"/>
              </a:rPr>
              <a:t>assigned</a:t>
            </a:r>
            <a:r>
              <a:rPr sz="3600" spc="-72" dirty="0">
                <a:latin typeface="+mn-lt"/>
                <a:cs typeface="Arial"/>
              </a:rPr>
              <a:t> </a:t>
            </a:r>
            <a:r>
              <a:rPr sz="3600" spc="-12" dirty="0">
                <a:latin typeface="+mn-lt"/>
                <a:cs typeface="Arial"/>
              </a:rPr>
              <a:t>either:</a:t>
            </a:r>
            <a:endParaRPr sz="3600" dirty="0">
              <a:latin typeface="+mn-lt"/>
              <a:cs typeface="Arial"/>
            </a:endParaRPr>
          </a:p>
          <a:p>
            <a:pPr marL="563118" lvl="1" indent="-273558">
              <a:spcBef>
                <a:spcPts val="611"/>
              </a:spcBef>
              <a:buChar char="–"/>
              <a:tabLst>
                <a:tab pos="563118" algn="l"/>
              </a:tabLst>
            </a:pPr>
            <a:r>
              <a:rPr sz="3200" dirty="0">
                <a:solidFill>
                  <a:srgbClr val="FF0000"/>
                </a:solidFill>
                <a:latin typeface="+mn-lt"/>
                <a:cs typeface="Arial"/>
              </a:rPr>
              <a:t>map</a:t>
            </a:r>
            <a:r>
              <a:rPr sz="3200" spc="-24" dirty="0">
                <a:solidFill>
                  <a:srgbClr val="FF0000"/>
                </a:solidFill>
                <a:latin typeface="+mn-lt"/>
                <a:cs typeface="Arial"/>
              </a:rPr>
              <a:t> </a:t>
            </a:r>
            <a:r>
              <a:rPr sz="3200" dirty="0">
                <a:solidFill>
                  <a:srgbClr val="FF0000"/>
                </a:solidFill>
                <a:latin typeface="+mn-lt"/>
                <a:cs typeface="Arial"/>
              </a:rPr>
              <a:t>tasks</a:t>
            </a:r>
            <a:r>
              <a:rPr sz="3200" spc="-24" dirty="0">
                <a:solidFill>
                  <a:srgbClr val="FF0000"/>
                </a:solidFill>
                <a:latin typeface="+mn-lt"/>
                <a:cs typeface="Arial"/>
              </a:rPr>
              <a:t> </a:t>
            </a:r>
            <a:r>
              <a:rPr sz="3200" dirty="0">
                <a:latin typeface="+mn-lt"/>
                <a:cs typeface="Arial"/>
              </a:rPr>
              <a:t>(each</a:t>
            </a:r>
            <a:r>
              <a:rPr sz="3200" spc="-18" dirty="0">
                <a:latin typeface="+mn-lt"/>
                <a:cs typeface="Arial"/>
              </a:rPr>
              <a:t> </a:t>
            </a:r>
            <a:r>
              <a:rPr sz="3200" dirty="0">
                <a:latin typeface="+mn-lt"/>
                <a:cs typeface="Arial"/>
              </a:rPr>
              <a:t>works</a:t>
            </a:r>
            <a:r>
              <a:rPr sz="3200" spc="-24" dirty="0">
                <a:latin typeface="+mn-lt"/>
                <a:cs typeface="Arial"/>
              </a:rPr>
              <a:t> </a:t>
            </a:r>
            <a:r>
              <a:rPr sz="3200" dirty="0">
                <a:latin typeface="+mn-lt"/>
                <a:cs typeface="Arial"/>
              </a:rPr>
              <a:t>on</a:t>
            </a:r>
            <a:r>
              <a:rPr sz="3200" spc="-18" dirty="0">
                <a:latin typeface="+mn-lt"/>
                <a:cs typeface="Arial"/>
              </a:rPr>
              <a:t> </a:t>
            </a:r>
            <a:r>
              <a:rPr sz="3200" dirty="0">
                <a:latin typeface="+mn-lt"/>
                <a:cs typeface="Arial"/>
              </a:rPr>
              <a:t>a</a:t>
            </a:r>
            <a:r>
              <a:rPr sz="3200" spc="-24" dirty="0">
                <a:latin typeface="+mn-lt"/>
                <a:cs typeface="Arial"/>
              </a:rPr>
              <a:t> </a:t>
            </a:r>
            <a:r>
              <a:rPr sz="3200" dirty="0">
                <a:latin typeface="+mn-lt"/>
                <a:cs typeface="Arial"/>
              </a:rPr>
              <a:t>shard)</a:t>
            </a:r>
            <a:r>
              <a:rPr sz="3200" spc="-12" dirty="0">
                <a:latin typeface="+mn-lt"/>
                <a:cs typeface="Arial"/>
              </a:rPr>
              <a:t> </a:t>
            </a:r>
            <a:r>
              <a:rPr sz="3200" dirty="0">
                <a:latin typeface="+mn-lt"/>
                <a:cs typeface="Arial"/>
              </a:rPr>
              <a:t>–</a:t>
            </a:r>
            <a:r>
              <a:rPr sz="3200" spc="-24" dirty="0">
                <a:latin typeface="+mn-lt"/>
                <a:cs typeface="Arial"/>
              </a:rPr>
              <a:t> </a:t>
            </a:r>
            <a:r>
              <a:rPr sz="3200" dirty="0">
                <a:latin typeface="+mn-lt"/>
                <a:cs typeface="Arial"/>
              </a:rPr>
              <a:t>there</a:t>
            </a:r>
            <a:r>
              <a:rPr sz="3200" spc="-24" dirty="0">
                <a:latin typeface="+mn-lt"/>
                <a:cs typeface="Arial"/>
              </a:rPr>
              <a:t> </a:t>
            </a:r>
            <a:r>
              <a:rPr sz="3200" dirty="0">
                <a:latin typeface="+mn-lt"/>
                <a:cs typeface="Arial"/>
              </a:rPr>
              <a:t>are</a:t>
            </a:r>
            <a:r>
              <a:rPr sz="3200" spc="-24" dirty="0">
                <a:latin typeface="+mn-lt"/>
                <a:cs typeface="Arial"/>
              </a:rPr>
              <a:t> </a:t>
            </a:r>
            <a:r>
              <a:rPr sz="3200" i="1" dirty="0">
                <a:solidFill>
                  <a:srgbClr val="FF0000"/>
                </a:solidFill>
                <a:latin typeface="+mn-lt"/>
                <a:cs typeface="Arial"/>
              </a:rPr>
              <a:t>M</a:t>
            </a:r>
            <a:r>
              <a:rPr sz="3200" i="1" spc="-18" dirty="0">
                <a:solidFill>
                  <a:srgbClr val="FF0000"/>
                </a:solidFill>
                <a:latin typeface="+mn-lt"/>
                <a:cs typeface="Arial"/>
              </a:rPr>
              <a:t> </a:t>
            </a:r>
            <a:r>
              <a:rPr sz="3200" dirty="0">
                <a:latin typeface="+mn-lt"/>
                <a:cs typeface="Arial"/>
              </a:rPr>
              <a:t>map</a:t>
            </a:r>
            <a:r>
              <a:rPr sz="3200" spc="-18" dirty="0">
                <a:latin typeface="+mn-lt"/>
                <a:cs typeface="Arial"/>
              </a:rPr>
              <a:t> </a:t>
            </a:r>
            <a:r>
              <a:rPr sz="3200" spc="-12" dirty="0">
                <a:latin typeface="+mn-lt"/>
                <a:cs typeface="Arial"/>
              </a:rPr>
              <a:t>tasks</a:t>
            </a:r>
            <a:endParaRPr sz="3200" dirty="0">
              <a:latin typeface="+mn-lt"/>
              <a:cs typeface="Arial"/>
            </a:endParaRPr>
          </a:p>
          <a:p>
            <a:pPr marL="563118" lvl="1" indent="-273558">
              <a:spcBef>
                <a:spcPts val="521"/>
              </a:spcBef>
              <a:buChar char="–"/>
              <a:tabLst>
                <a:tab pos="563118" algn="l"/>
              </a:tabLst>
            </a:pPr>
            <a:r>
              <a:rPr sz="3200" dirty="0">
                <a:solidFill>
                  <a:srgbClr val="FF0000"/>
                </a:solidFill>
                <a:latin typeface="+mn-lt"/>
                <a:cs typeface="Arial"/>
              </a:rPr>
              <a:t>reduce</a:t>
            </a:r>
            <a:r>
              <a:rPr sz="3200" spc="-42" dirty="0">
                <a:solidFill>
                  <a:srgbClr val="FF0000"/>
                </a:solidFill>
                <a:latin typeface="+mn-lt"/>
                <a:cs typeface="Arial"/>
              </a:rPr>
              <a:t> </a:t>
            </a:r>
            <a:r>
              <a:rPr sz="3200" dirty="0">
                <a:solidFill>
                  <a:srgbClr val="FF0000"/>
                </a:solidFill>
                <a:latin typeface="+mn-lt"/>
                <a:cs typeface="Arial"/>
              </a:rPr>
              <a:t>tasks</a:t>
            </a:r>
            <a:r>
              <a:rPr sz="3200" spc="-30" dirty="0">
                <a:solidFill>
                  <a:srgbClr val="FF0000"/>
                </a:solidFill>
                <a:latin typeface="+mn-lt"/>
                <a:cs typeface="Arial"/>
              </a:rPr>
              <a:t> </a:t>
            </a:r>
            <a:r>
              <a:rPr sz="3200" dirty="0">
                <a:latin typeface="+mn-lt"/>
                <a:cs typeface="Arial"/>
              </a:rPr>
              <a:t>(each</a:t>
            </a:r>
            <a:r>
              <a:rPr sz="3200" spc="-30" dirty="0">
                <a:latin typeface="+mn-lt"/>
                <a:cs typeface="Arial"/>
              </a:rPr>
              <a:t> </a:t>
            </a:r>
            <a:r>
              <a:rPr sz="3200" dirty="0">
                <a:latin typeface="+mn-lt"/>
                <a:cs typeface="Arial"/>
              </a:rPr>
              <a:t>works</a:t>
            </a:r>
            <a:r>
              <a:rPr sz="3200" spc="-30" dirty="0">
                <a:latin typeface="+mn-lt"/>
                <a:cs typeface="Arial"/>
              </a:rPr>
              <a:t> </a:t>
            </a:r>
            <a:r>
              <a:rPr sz="3200" dirty="0">
                <a:latin typeface="+mn-lt"/>
                <a:cs typeface="Arial"/>
              </a:rPr>
              <a:t>on</a:t>
            </a:r>
            <a:r>
              <a:rPr sz="3200" spc="-30" dirty="0">
                <a:latin typeface="+mn-lt"/>
                <a:cs typeface="Arial"/>
              </a:rPr>
              <a:t> </a:t>
            </a:r>
            <a:r>
              <a:rPr sz="3200" dirty="0">
                <a:latin typeface="+mn-lt"/>
                <a:cs typeface="Arial"/>
              </a:rPr>
              <a:t>intermediate</a:t>
            </a:r>
            <a:r>
              <a:rPr sz="3200" spc="-24" dirty="0">
                <a:latin typeface="+mn-lt"/>
                <a:cs typeface="Arial"/>
              </a:rPr>
              <a:t> </a:t>
            </a:r>
            <a:r>
              <a:rPr sz="3200" dirty="0">
                <a:latin typeface="+mn-lt"/>
                <a:cs typeface="Arial"/>
              </a:rPr>
              <a:t>files)</a:t>
            </a:r>
            <a:r>
              <a:rPr sz="3200" spc="-30" dirty="0">
                <a:latin typeface="+mn-lt"/>
                <a:cs typeface="Arial"/>
              </a:rPr>
              <a:t> </a:t>
            </a:r>
            <a:r>
              <a:rPr sz="3200" dirty="0">
                <a:latin typeface="+mn-lt"/>
                <a:cs typeface="Arial"/>
              </a:rPr>
              <a:t>–</a:t>
            </a:r>
            <a:r>
              <a:rPr sz="3200" spc="-30" dirty="0">
                <a:latin typeface="+mn-lt"/>
                <a:cs typeface="Arial"/>
              </a:rPr>
              <a:t> </a:t>
            </a:r>
            <a:r>
              <a:rPr sz="3200" dirty="0">
                <a:latin typeface="+mn-lt"/>
                <a:cs typeface="Arial"/>
              </a:rPr>
              <a:t>there</a:t>
            </a:r>
            <a:r>
              <a:rPr sz="3200" spc="-30" dirty="0">
                <a:latin typeface="+mn-lt"/>
                <a:cs typeface="Arial"/>
              </a:rPr>
              <a:t> </a:t>
            </a:r>
            <a:r>
              <a:rPr sz="3200" dirty="0">
                <a:latin typeface="+mn-lt"/>
                <a:cs typeface="Arial"/>
              </a:rPr>
              <a:t>are</a:t>
            </a:r>
            <a:r>
              <a:rPr sz="3200" spc="-30" dirty="0">
                <a:latin typeface="+mn-lt"/>
                <a:cs typeface="Arial"/>
              </a:rPr>
              <a:t> </a:t>
            </a:r>
            <a:r>
              <a:rPr sz="3200" i="1" spc="-60" dirty="0">
                <a:solidFill>
                  <a:srgbClr val="FF0000"/>
                </a:solidFill>
                <a:latin typeface="+mn-lt"/>
                <a:cs typeface="Arial"/>
              </a:rPr>
              <a:t>R</a:t>
            </a:r>
            <a:endParaRPr sz="3200" dirty="0">
              <a:latin typeface="+mn-lt"/>
              <a:cs typeface="Arial"/>
            </a:endParaRPr>
          </a:p>
          <a:p>
            <a:pPr marL="837438" lvl="2" indent="-273558">
              <a:spcBef>
                <a:spcPts val="414"/>
              </a:spcBef>
              <a:buFont typeface="Arial"/>
              <a:buChar char="•"/>
              <a:tabLst>
                <a:tab pos="837438" algn="l"/>
              </a:tabLst>
            </a:pPr>
            <a:r>
              <a:rPr sz="2800" i="1" dirty="0">
                <a:latin typeface="+mn-lt"/>
                <a:cs typeface="Arial"/>
              </a:rPr>
              <a:t>R</a:t>
            </a:r>
            <a:r>
              <a:rPr sz="2800" i="1" spc="-24" dirty="0">
                <a:latin typeface="+mn-lt"/>
                <a:cs typeface="Arial"/>
              </a:rPr>
              <a:t> </a:t>
            </a:r>
            <a:r>
              <a:rPr sz="2800" dirty="0">
                <a:latin typeface="+mn-lt"/>
                <a:cs typeface="Arial"/>
              </a:rPr>
              <a:t>=</a:t>
            </a:r>
            <a:r>
              <a:rPr sz="2800" spc="-12" dirty="0">
                <a:latin typeface="+mn-lt"/>
                <a:cs typeface="Arial"/>
              </a:rPr>
              <a:t> </a:t>
            </a:r>
            <a:r>
              <a:rPr sz="2800" dirty="0">
                <a:latin typeface="+mn-lt"/>
                <a:cs typeface="Arial"/>
              </a:rPr>
              <a:t>#</a:t>
            </a:r>
            <a:r>
              <a:rPr sz="2800" spc="-18" dirty="0">
                <a:latin typeface="+mn-lt"/>
                <a:cs typeface="Arial"/>
              </a:rPr>
              <a:t> </a:t>
            </a:r>
            <a:r>
              <a:rPr sz="2800" dirty="0">
                <a:latin typeface="+mn-lt"/>
                <a:cs typeface="Arial"/>
              </a:rPr>
              <a:t>partitions,</a:t>
            </a:r>
            <a:r>
              <a:rPr sz="2800" spc="-6" dirty="0">
                <a:latin typeface="+mn-lt"/>
                <a:cs typeface="Arial"/>
              </a:rPr>
              <a:t> </a:t>
            </a:r>
            <a:r>
              <a:rPr sz="2800" dirty="0">
                <a:latin typeface="+mn-lt"/>
                <a:cs typeface="Arial"/>
              </a:rPr>
              <a:t>defined</a:t>
            </a:r>
            <a:r>
              <a:rPr sz="2800" spc="-24" dirty="0">
                <a:latin typeface="+mn-lt"/>
                <a:cs typeface="Arial"/>
              </a:rPr>
              <a:t> </a:t>
            </a:r>
            <a:r>
              <a:rPr sz="2800" dirty="0">
                <a:latin typeface="+mn-lt"/>
                <a:cs typeface="Arial"/>
              </a:rPr>
              <a:t>by</a:t>
            </a:r>
            <a:r>
              <a:rPr sz="2800" spc="-12" dirty="0">
                <a:latin typeface="+mn-lt"/>
                <a:cs typeface="Arial"/>
              </a:rPr>
              <a:t> </a:t>
            </a:r>
            <a:r>
              <a:rPr sz="2800" dirty="0">
                <a:latin typeface="+mn-lt"/>
                <a:cs typeface="Arial"/>
              </a:rPr>
              <a:t>the</a:t>
            </a:r>
            <a:r>
              <a:rPr sz="2800" spc="-18" dirty="0">
                <a:latin typeface="+mn-lt"/>
                <a:cs typeface="Arial"/>
              </a:rPr>
              <a:t> </a:t>
            </a:r>
            <a:r>
              <a:rPr sz="2800" spc="-24" dirty="0">
                <a:latin typeface="+mn-lt"/>
                <a:cs typeface="Arial"/>
              </a:rPr>
              <a:t>user</a:t>
            </a:r>
            <a:endParaRPr sz="2800" dirty="0">
              <a:latin typeface="+mn-lt"/>
              <a:cs typeface="Arial"/>
            </a:endParaRPr>
          </a:p>
        </p:txBody>
      </p:sp>
      <p:grpSp>
        <p:nvGrpSpPr>
          <p:cNvPr id="4" name="object 4"/>
          <p:cNvGrpSpPr/>
          <p:nvPr/>
        </p:nvGrpSpPr>
        <p:grpSpPr>
          <a:xfrm>
            <a:off x="3158490" y="5834702"/>
            <a:ext cx="1607820" cy="771144"/>
            <a:chOff x="1108075" y="4158382"/>
            <a:chExt cx="1339850" cy="642620"/>
          </a:xfrm>
        </p:grpSpPr>
        <p:sp>
          <p:nvSpPr>
            <p:cNvPr id="5" name="object 5"/>
            <p:cNvSpPr/>
            <p:nvPr/>
          </p:nvSpPr>
          <p:spPr>
            <a:xfrm>
              <a:off x="1117600" y="4167907"/>
              <a:ext cx="1320800" cy="623570"/>
            </a:xfrm>
            <a:custGeom>
              <a:avLst/>
              <a:gdLst/>
              <a:ahLst/>
              <a:cxnLst/>
              <a:rect l="l" t="t" r="r" b="b"/>
              <a:pathLst>
                <a:path w="1320800" h="623570">
                  <a:moveTo>
                    <a:pt x="660400" y="0"/>
                  </a:moveTo>
                  <a:lnTo>
                    <a:pt x="596799" y="1427"/>
                  </a:lnTo>
                  <a:lnTo>
                    <a:pt x="534908" y="5620"/>
                  </a:lnTo>
                  <a:lnTo>
                    <a:pt x="475005" y="12451"/>
                  </a:lnTo>
                  <a:lnTo>
                    <a:pt x="417366" y="21786"/>
                  </a:lnTo>
                  <a:lnTo>
                    <a:pt x="362267" y="33497"/>
                  </a:lnTo>
                  <a:lnTo>
                    <a:pt x="309986" y="47453"/>
                  </a:lnTo>
                  <a:lnTo>
                    <a:pt x="260799" y="63522"/>
                  </a:lnTo>
                  <a:lnTo>
                    <a:pt x="214984" y="81574"/>
                  </a:lnTo>
                  <a:lnTo>
                    <a:pt x="172815" y="101478"/>
                  </a:lnTo>
                  <a:lnTo>
                    <a:pt x="134572" y="123105"/>
                  </a:lnTo>
                  <a:lnTo>
                    <a:pt x="100529" y="146322"/>
                  </a:lnTo>
                  <a:lnTo>
                    <a:pt x="70965" y="171000"/>
                  </a:lnTo>
                  <a:lnTo>
                    <a:pt x="26377" y="224216"/>
                  </a:lnTo>
                  <a:lnTo>
                    <a:pt x="3023" y="281706"/>
                  </a:lnTo>
                  <a:lnTo>
                    <a:pt x="0" y="311727"/>
                  </a:lnTo>
                  <a:lnTo>
                    <a:pt x="3023" y="341749"/>
                  </a:lnTo>
                  <a:lnTo>
                    <a:pt x="26377" y="399239"/>
                  </a:lnTo>
                  <a:lnTo>
                    <a:pt x="70965" y="452454"/>
                  </a:lnTo>
                  <a:lnTo>
                    <a:pt x="100529" y="477133"/>
                  </a:lnTo>
                  <a:lnTo>
                    <a:pt x="134572" y="500350"/>
                  </a:lnTo>
                  <a:lnTo>
                    <a:pt x="172815" y="521977"/>
                  </a:lnTo>
                  <a:lnTo>
                    <a:pt x="214984" y="541881"/>
                  </a:lnTo>
                  <a:lnTo>
                    <a:pt x="260799" y="559933"/>
                  </a:lnTo>
                  <a:lnTo>
                    <a:pt x="309986" y="576002"/>
                  </a:lnTo>
                  <a:lnTo>
                    <a:pt x="362267" y="589957"/>
                  </a:lnTo>
                  <a:lnTo>
                    <a:pt x="417366" y="601668"/>
                  </a:lnTo>
                  <a:lnTo>
                    <a:pt x="475005" y="611004"/>
                  </a:lnTo>
                  <a:lnTo>
                    <a:pt x="534908" y="617834"/>
                  </a:lnTo>
                  <a:lnTo>
                    <a:pt x="596799" y="622028"/>
                  </a:lnTo>
                  <a:lnTo>
                    <a:pt x="660400" y="623455"/>
                  </a:lnTo>
                  <a:lnTo>
                    <a:pt x="724000" y="622028"/>
                  </a:lnTo>
                  <a:lnTo>
                    <a:pt x="785891" y="617834"/>
                  </a:lnTo>
                  <a:lnTo>
                    <a:pt x="845794" y="611004"/>
                  </a:lnTo>
                  <a:lnTo>
                    <a:pt x="903433" y="601668"/>
                  </a:lnTo>
                  <a:lnTo>
                    <a:pt x="958532" y="589957"/>
                  </a:lnTo>
                  <a:lnTo>
                    <a:pt x="1010813" y="576002"/>
                  </a:lnTo>
                  <a:lnTo>
                    <a:pt x="1060000" y="559933"/>
                  </a:lnTo>
                  <a:lnTo>
                    <a:pt x="1105815" y="541881"/>
                  </a:lnTo>
                  <a:lnTo>
                    <a:pt x="1147984" y="521977"/>
                  </a:lnTo>
                  <a:lnTo>
                    <a:pt x="1186227" y="500350"/>
                  </a:lnTo>
                  <a:lnTo>
                    <a:pt x="1220270" y="477133"/>
                  </a:lnTo>
                  <a:lnTo>
                    <a:pt x="1249834" y="452454"/>
                  </a:lnTo>
                  <a:lnTo>
                    <a:pt x="1294422" y="399239"/>
                  </a:lnTo>
                  <a:lnTo>
                    <a:pt x="1317776" y="341749"/>
                  </a:lnTo>
                  <a:lnTo>
                    <a:pt x="1320800" y="311727"/>
                  </a:lnTo>
                  <a:lnTo>
                    <a:pt x="1317776" y="281706"/>
                  </a:lnTo>
                  <a:lnTo>
                    <a:pt x="1294422" y="224216"/>
                  </a:lnTo>
                  <a:lnTo>
                    <a:pt x="1249834" y="171000"/>
                  </a:lnTo>
                  <a:lnTo>
                    <a:pt x="1220270" y="146322"/>
                  </a:lnTo>
                  <a:lnTo>
                    <a:pt x="1186227" y="123105"/>
                  </a:lnTo>
                  <a:lnTo>
                    <a:pt x="1147984" y="101478"/>
                  </a:lnTo>
                  <a:lnTo>
                    <a:pt x="1105815" y="81574"/>
                  </a:lnTo>
                  <a:lnTo>
                    <a:pt x="1060000" y="63522"/>
                  </a:lnTo>
                  <a:lnTo>
                    <a:pt x="1010813" y="47453"/>
                  </a:lnTo>
                  <a:lnTo>
                    <a:pt x="958532" y="33497"/>
                  </a:lnTo>
                  <a:lnTo>
                    <a:pt x="903433" y="21786"/>
                  </a:lnTo>
                  <a:lnTo>
                    <a:pt x="845794" y="12451"/>
                  </a:lnTo>
                  <a:lnTo>
                    <a:pt x="785891" y="5620"/>
                  </a:lnTo>
                  <a:lnTo>
                    <a:pt x="724000" y="1427"/>
                  </a:lnTo>
                  <a:lnTo>
                    <a:pt x="660400" y="0"/>
                  </a:lnTo>
                  <a:close/>
                </a:path>
              </a:pathLst>
            </a:custGeom>
            <a:solidFill>
              <a:srgbClr val="71D4D4"/>
            </a:solidFill>
          </p:spPr>
          <p:txBody>
            <a:bodyPr wrap="square" lIns="0" tIns="0" rIns="0" bIns="0" rtlCol="0"/>
            <a:lstStyle/>
            <a:p>
              <a:endParaRPr/>
            </a:p>
          </p:txBody>
        </p:sp>
        <p:sp>
          <p:nvSpPr>
            <p:cNvPr id="6" name="object 6"/>
            <p:cNvSpPr/>
            <p:nvPr/>
          </p:nvSpPr>
          <p:spPr>
            <a:xfrm>
              <a:off x="1117600" y="4167907"/>
              <a:ext cx="1320800" cy="623570"/>
            </a:xfrm>
            <a:custGeom>
              <a:avLst/>
              <a:gdLst/>
              <a:ahLst/>
              <a:cxnLst/>
              <a:rect l="l" t="t" r="r" b="b"/>
              <a:pathLst>
                <a:path w="1320800" h="623570">
                  <a:moveTo>
                    <a:pt x="0" y="311727"/>
                  </a:moveTo>
                  <a:lnTo>
                    <a:pt x="11907" y="252492"/>
                  </a:lnTo>
                  <a:lnTo>
                    <a:pt x="46155" y="197008"/>
                  </a:lnTo>
                  <a:lnTo>
                    <a:pt x="100529" y="146322"/>
                  </a:lnTo>
                  <a:lnTo>
                    <a:pt x="134572" y="123104"/>
                  </a:lnTo>
                  <a:lnTo>
                    <a:pt x="172815" y="101478"/>
                  </a:lnTo>
                  <a:lnTo>
                    <a:pt x="214983" y="81573"/>
                  </a:lnTo>
                  <a:lnTo>
                    <a:pt x="260799" y="63521"/>
                  </a:lnTo>
                  <a:lnTo>
                    <a:pt x="309986" y="47452"/>
                  </a:lnTo>
                  <a:lnTo>
                    <a:pt x="362267" y="33497"/>
                  </a:lnTo>
                  <a:lnTo>
                    <a:pt x="417366" y="21786"/>
                  </a:lnTo>
                  <a:lnTo>
                    <a:pt x="475005" y="12451"/>
                  </a:lnTo>
                  <a:lnTo>
                    <a:pt x="534908" y="5620"/>
                  </a:lnTo>
                  <a:lnTo>
                    <a:pt x="596799" y="1427"/>
                  </a:lnTo>
                  <a:lnTo>
                    <a:pt x="660400" y="0"/>
                  </a:lnTo>
                  <a:lnTo>
                    <a:pt x="724000" y="1427"/>
                  </a:lnTo>
                  <a:lnTo>
                    <a:pt x="785891" y="5620"/>
                  </a:lnTo>
                  <a:lnTo>
                    <a:pt x="845794" y="12451"/>
                  </a:lnTo>
                  <a:lnTo>
                    <a:pt x="903433" y="21786"/>
                  </a:lnTo>
                  <a:lnTo>
                    <a:pt x="958532" y="33497"/>
                  </a:lnTo>
                  <a:lnTo>
                    <a:pt x="1010813" y="47452"/>
                  </a:lnTo>
                  <a:lnTo>
                    <a:pt x="1060000" y="63521"/>
                  </a:lnTo>
                  <a:lnTo>
                    <a:pt x="1105816" y="81573"/>
                  </a:lnTo>
                  <a:lnTo>
                    <a:pt x="1147984" y="101478"/>
                  </a:lnTo>
                  <a:lnTo>
                    <a:pt x="1186227" y="123104"/>
                  </a:lnTo>
                  <a:lnTo>
                    <a:pt x="1220270" y="146322"/>
                  </a:lnTo>
                  <a:lnTo>
                    <a:pt x="1249834" y="171000"/>
                  </a:lnTo>
                  <a:lnTo>
                    <a:pt x="1294422" y="224215"/>
                  </a:lnTo>
                  <a:lnTo>
                    <a:pt x="1317776" y="281706"/>
                  </a:lnTo>
                  <a:lnTo>
                    <a:pt x="1320800" y="311727"/>
                  </a:lnTo>
                  <a:lnTo>
                    <a:pt x="1317776" y="341748"/>
                  </a:lnTo>
                  <a:lnTo>
                    <a:pt x="1294422" y="399238"/>
                  </a:lnTo>
                  <a:lnTo>
                    <a:pt x="1249834" y="452454"/>
                  </a:lnTo>
                  <a:lnTo>
                    <a:pt x="1220270" y="477132"/>
                  </a:lnTo>
                  <a:lnTo>
                    <a:pt x="1186227" y="500350"/>
                  </a:lnTo>
                  <a:lnTo>
                    <a:pt x="1147984" y="521976"/>
                  </a:lnTo>
                  <a:lnTo>
                    <a:pt x="1105816" y="541880"/>
                  </a:lnTo>
                  <a:lnTo>
                    <a:pt x="1060000" y="559933"/>
                  </a:lnTo>
                  <a:lnTo>
                    <a:pt x="1010813" y="576002"/>
                  </a:lnTo>
                  <a:lnTo>
                    <a:pt x="958532" y="589957"/>
                  </a:lnTo>
                  <a:lnTo>
                    <a:pt x="903433" y="601668"/>
                  </a:lnTo>
                  <a:lnTo>
                    <a:pt x="845794" y="611003"/>
                  </a:lnTo>
                  <a:lnTo>
                    <a:pt x="785891" y="617834"/>
                  </a:lnTo>
                  <a:lnTo>
                    <a:pt x="724000" y="622028"/>
                  </a:lnTo>
                  <a:lnTo>
                    <a:pt x="660400" y="623455"/>
                  </a:lnTo>
                  <a:lnTo>
                    <a:pt x="596799" y="622028"/>
                  </a:lnTo>
                  <a:lnTo>
                    <a:pt x="534908" y="617834"/>
                  </a:lnTo>
                  <a:lnTo>
                    <a:pt x="475005" y="611003"/>
                  </a:lnTo>
                  <a:lnTo>
                    <a:pt x="417366" y="601668"/>
                  </a:lnTo>
                  <a:lnTo>
                    <a:pt x="362267" y="589957"/>
                  </a:lnTo>
                  <a:lnTo>
                    <a:pt x="309986" y="576002"/>
                  </a:lnTo>
                  <a:lnTo>
                    <a:pt x="260799" y="559933"/>
                  </a:lnTo>
                  <a:lnTo>
                    <a:pt x="214983" y="541880"/>
                  </a:lnTo>
                  <a:lnTo>
                    <a:pt x="172815" y="521976"/>
                  </a:lnTo>
                  <a:lnTo>
                    <a:pt x="134572" y="500350"/>
                  </a:lnTo>
                  <a:lnTo>
                    <a:pt x="100529" y="477132"/>
                  </a:lnTo>
                  <a:lnTo>
                    <a:pt x="70965" y="452454"/>
                  </a:lnTo>
                  <a:lnTo>
                    <a:pt x="26377" y="399238"/>
                  </a:lnTo>
                  <a:lnTo>
                    <a:pt x="3023" y="341748"/>
                  </a:lnTo>
                  <a:lnTo>
                    <a:pt x="0" y="311727"/>
                  </a:lnTo>
                  <a:close/>
                </a:path>
              </a:pathLst>
            </a:custGeom>
            <a:ln w="19050">
              <a:solidFill>
                <a:srgbClr val="000000"/>
              </a:solidFill>
            </a:ln>
          </p:spPr>
          <p:txBody>
            <a:bodyPr wrap="square" lIns="0" tIns="0" rIns="0" bIns="0" rtlCol="0"/>
            <a:lstStyle/>
            <a:p>
              <a:endParaRPr/>
            </a:p>
          </p:txBody>
        </p:sp>
      </p:grpSp>
      <p:sp>
        <p:nvSpPr>
          <p:cNvPr id="7" name="object 7"/>
          <p:cNvSpPr txBox="1"/>
          <p:nvPr/>
        </p:nvSpPr>
        <p:spPr>
          <a:xfrm>
            <a:off x="3551872" y="5948825"/>
            <a:ext cx="821436" cy="519629"/>
          </a:xfrm>
          <a:prstGeom prst="rect">
            <a:avLst/>
          </a:prstGeom>
        </p:spPr>
        <p:txBody>
          <a:bodyPr vert="horz" wrap="square" lIns="0" tIns="32004" rIns="0" bIns="0" rtlCol="0">
            <a:spAutoFit/>
          </a:bodyPr>
          <a:lstStyle/>
          <a:p>
            <a:pPr marL="15240" marR="6096" indent="169926">
              <a:lnSpc>
                <a:spcPts val="1932"/>
              </a:lnSpc>
              <a:spcBef>
                <a:spcPts val="252"/>
              </a:spcBef>
            </a:pPr>
            <a:r>
              <a:rPr sz="1680" spc="-24" dirty="0">
                <a:latin typeface="Arial"/>
                <a:cs typeface="Arial"/>
              </a:rPr>
              <a:t>User </a:t>
            </a:r>
            <a:r>
              <a:rPr sz="1680" spc="-12" dirty="0">
                <a:latin typeface="Arial"/>
                <a:cs typeface="Arial"/>
              </a:rPr>
              <a:t>program</a:t>
            </a:r>
            <a:endParaRPr sz="1680">
              <a:latin typeface="Arial"/>
              <a:cs typeface="Arial"/>
            </a:endParaRPr>
          </a:p>
        </p:txBody>
      </p:sp>
      <p:grpSp>
        <p:nvGrpSpPr>
          <p:cNvPr id="8" name="object 8"/>
          <p:cNvGrpSpPr/>
          <p:nvPr/>
        </p:nvGrpSpPr>
        <p:grpSpPr>
          <a:xfrm>
            <a:off x="3158490" y="7153656"/>
            <a:ext cx="1607820" cy="771144"/>
            <a:chOff x="1108075" y="5257510"/>
            <a:chExt cx="1339850" cy="642620"/>
          </a:xfrm>
        </p:grpSpPr>
        <p:sp>
          <p:nvSpPr>
            <p:cNvPr id="9" name="object 9"/>
            <p:cNvSpPr/>
            <p:nvPr/>
          </p:nvSpPr>
          <p:spPr>
            <a:xfrm>
              <a:off x="1117600" y="5267035"/>
              <a:ext cx="1320800" cy="623570"/>
            </a:xfrm>
            <a:custGeom>
              <a:avLst/>
              <a:gdLst/>
              <a:ahLst/>
              <a:cxnLst/>
              <a:rect l="l" t="t" r="r" b="b"/>
              <a:pathLst>
                <a:path w="1320800" h="623570">
                  <a:moveTo>
                    <a:pt x="660400" y="0"/>
                  </a:moveTo>
                  <a:lnTo>
                    <a:pt x="596799" y="1426"/>
                  </a:lnTo>
                  <a:lnTo>
                    <a:pt x="534908" y="5620"/>
                  </a:lnTo>
                  <a:lnTo>
                    <a:pt x="475005" y="12451"/>
                  </a:lnTo>
                  <a:lnTo>
                    <a:pt x="417366" y="21786"/>
                  </a:lnTo>
                  <a:lnTo>
                    <a:pt x="362267" y="33497"/>
                  </a:lnTo>
                  <a:lnTo>
                    <a:pt x="309986" y="47452"/>
                  </a:lnTo>
                  <a:lnTo>
                    <a:pt x="260799" y="63521"/>
                  </a:lnTo>
                  <a:lnTo>
                    <a:pt x="214984" y="81573"/>
                  </a:lnTo>
                  <a:lnTo>
                    <a:pt x="172815" y="101477"/>
                  </a:lnTo>
                  <a:lnTo>
                    <a:pt x="134572" y="123104"/>
                  </a:lnTo>
                  <a:lnTo>
                    <a:pt x="100529" y="146321"/>
                  </a:lnTo>
                  <a:lnTo>
                    <a:pt x="70965" y="170999"/>
                  </a:lnTo>
                  <a:lnTo>
                    <a:pt x="26377" y="224215"/>
                  </a:lnTo>
                  <a:lnTo>
                    <a:pt x="3023" y="281705"/>
                  </a:lnTo>
                  <a:lnTo>
                    <a:pt x="0" y="311726"/>
                  </a:lnTo>
                  <a:lnTo>
                    <a:pt x="3023" y="341748"/>
                  </a:lnTo>
                  <a:lnTo>
                    <a:pt x="26377" y="399238"/>
                  </a:lnTo>
                  <a:lnTo>
                    <a:pt x="70965" y="452453"/>
                  </a:lnTo>
                  <a:lnTo>
                    <a:pt x="100529" y="477131"/>
                  </a:lnTo>
                  <a:lnTo>
                    <a:pt x="134572" y="500349"/>
                  </a:lnTo>
                  <a:lnTo>
                    <a:pt x="172815" y="521975"/>
                  </a:lnTo>
                  <a:lnTo>
                    <a:pt x="214984" y="541880"/>
                  </a:lnTo>
                  <a:lnTo>
                    <a:pt x="260799" y="559932"/>
                  </a:lnTo>
                  <a:lnTo>
                    <a:pt x="309986" y="576001"/>
                  </a:lnTo>
                  <a:lnTo>
                    <a:pt x="362267" y="589956"/>
                  </a:lnTo>
                  <a:lnTo>
                    <a:pt x="417366" y="601667"/>
                  </a:lnTo>
                  <a:lnTo>
                    <a:pt x="475005" y="611003"/>
                  </a:lnTo>
                  <a:lnTo>
                    <a:pt x="534908" y="617833"/>
                  </a:lnTo>
                  <a:lnTo>
                    <a:pt x="596799" y="622027"/>
                  </a:lnTo>
                  <a:lnTo>
                    <a:pt x="660400" y="623454"/>
                  </a:lnTo>
                  <a:lnTo>
                    <a:pt x="724000" y="622027"/>
                  </a:lnTo>
                  <a:lnTo>
                    <a:pt x="785891" y="617833"/>
                  </a:lnTo>
                  <a:lnTo>
                    <a:pt x="845794" y="611003"/>
                  </a:lnTo>
                  <a:lnTo>
                    <a:pt x="903433" y="601667"/>
                  </a:lnTo>
                  <a:lnTo>
                    <a:pt x="958532" y="589956"/>
                  </a:lnTo>
                  <a:lnTo>
                    <a:pt x="1010813" y="576001"/>
                  </a:lnTo>
                  <a:lnTo>
                    <a:pt x="1060000" y="559932"/>
                  </a:lnTo>
                  <a:lnTo>
                    <a:pt x="1105815" y="541880"/>
                  </a:lnTo>
                  <a:lnTo>
                    <a:pt x="1147984" y="521975"/>
                  </a:lnTo>
                  <a:lnTo>
                    <a:pt x="1186227" y="500349"/>
                  </a:lnTo>
                  <a:lnTo>
                    <a:pt x="1220270" y="477131"/>
                  </a:lnTo>
                  <a:lnTo>
                    <a:pt x="1249834" y="452453"/>
                  </a:lnTo>
                  <a:lnTo>
                    <a:pt x="1294422" y="399238"/>
                  </a:lnTo>
                  <a:lnTo>
                    <a:pt x="1317776" y="341748"/>
                  </a:lnTo>
                  <a:lnTo>
                    <a:pt x="1320800" y="311726"/>
                  </a:lnTo>
                  <a:lnTo>
                    <a:pt x="1317776" y="281705"/>
                  </a:lnTo>
                  <a:lnTo>
                    <a:pt x="1294422" y="224215"/>
                  </a:lnTo>
                  <a:lnTo>
                    <a:pt x="1249834" y="170999"/>
                  </a:lnTo>
                  <a:lnTo>
                    <a:pt x="1220270" y="146321"/>
                  </a:lnTo>
                  <a:lnTo>
                    <a:pt x="1186227" y="123104"/>
                  </a:lnTo>
                  <a:lnTo>
                    <a:pt x="1147984" y="101477"/>
                  </a:lnTo>
                  <a:lnTo>
                    <a:pt x="1105815" y="81573"/>
                  </a:lnTo>
                  <a:lnTo>
                    <a:pt x="1060000" y="63521"/>
                  </a:lnTo>
                  <a:lnTo>
                    <a:pt x="1010813" y="47452"/>
                  </a:lnTo>
                  <a:lnTo>
                    <a:pt x="958532" y="33497"/>
                  </a:lnTo>
                  <a:lnTo>
                    <a:pt x="903433" y="21786"/>
                  </a:lnTo>
                  <a:lnTo>
                    <a:pt x="845794" y="12451"/>
                  </a:lnTo>
                  <a:lnTo>
                    <a:pt x="785891" y="5620"/>
                  </a:lnTo>
                  <a:lnTo>
                    <a:pt x="724000" y="1426"/>
                  </a:lnTo>
                  <a:lnTo>
                    <a:pt x="660400" y="0"/>
                  </a:lnTo>
                  <a:close/>
                </a:path>
              </a:pathLst>
            </a:custGeom>
            <a:solidFill>
              <a:srgbClr val="E26155"/>
            </a:solidFill>
          </p:spPr>
          <p:txBody>
            <a:bodyPr wrap="square" lIns="0" tIns="0" rIns="0" bIns="0" rtlCol="0"/>
            <a:lstStyle/>
            <a:p>
              <a:endParaRPr/>
            </a:p>
          </p:txBody>
        </p:sp>
        <p:sp>
          <p:nvSpPr>
            <p:cNvPr id="10" name="object 10"/>
            <p:cNvSpPr/>
            <p:nvPr/>
          </p:nvSpPr>
          <p:spPr>
            <a:xfrm>
              <a:off x="1117600" y="5267035"/>
              <a:ext cx="1320800" cy="623570"/>
            </a:xfrm>
            <a:custGeom>
              <a:avLst/>
              <a:gdLst/>
              <a:ahLst/>
              <a:cxnLst/>
              <a:rect l="l" t="t" r="r" b="b"/>
              <a:pathLst>
                <a:path w="1320800" h="623570">
                  <a:moveTo>
                    <a:pt x="0" y="311727"/>
                  </a:moveTo>
                  <a:lnTo>
                    <a:pt x="11907" y="252492"/>
                  </a:lnTo>
                  <a:lnTo>
                    <a:pt x="46155" y="197008"/>
                  </a:lnTo>
                  <a:lnTo>
                    <a:pt x="100529" y="146322"/>
                  </a:lnTo>
                  <a:lnTo>
                    <a:pt x="134572" y="123104"/>
                  </a:lnTo>
                  <a:lnTo>
                    <a:pt x="172815" y="101478"/>
                  </a:lnTo>
                  <a:lnTo>
                    <a:pt x="214983" y="81573"/>
                  </a:lnTo>
                  <a:lnTo>
                    <a:pt x="260799" y="63521"/>
                  </a:lnTo>
                  <a:lnTo>
                    <a:pt x="309986" y="47452"/>
                  </a:lnTo>
                  <a:lnTo>
                    <a:pt x="362267" y="33497"/>
                  </a:lnTo>
                  <a:lnTo>
                    <a:pt x="417366" y="21786"/>
                  </a:lnTo>
                  <a:lnTo>
                    <a:pt x="475005" y="12451"/>
                  </a:lnTo>
                  <a:lnTo>
                    <a:pt x="534908" y="5620"/>
                  </a:lnTo>
                  <a:lnTo>
                    <a:pt x="596799" y="1427"/>
                  </a:lnTo>
                  <a:lnTo>
                    <a:pt x="660400" y="0"/>
                  </a:lnTo>
                  <a:lnTo>
                    <a:pt x="724000" y="1427"/>
                  </a:lnTo>
                  <a:lnTo>
                    <a:pt x="785891" y="5620"/>
                  </a:lnTo>
                  <a:lnTo>
                    <a:pt x="845794" y="12451"/>
                  </a:lnTo>
                  <a:lnTo>
                    <a:pt x="903433" y="21786"/>
                  </a:lnTo>
                  <a:lnTo>
                    <a:pt x="958532" y="33497"/>
                  </a:lnTo>
                  <a:lnTo>
                    <a:pt x="1010813" y="47452"/>
                  </a:lnTo>
                  <a:lnTo>
                    <a:pt x="1060000" y="63521"/>
                  </a:lnTo>
                  <a:lnTo>
                    <a:pt x="1105816" y="81573"/>
                  </a:lnTo>
                  <a:lnTo>
                    <a:pt x="1147984" y="101478"/>
                  </a:lnTo>
                  <a:lnTo>
                    <a:pt x="1186227" y="123104"/>
                  </a:lnTo>
                  <a:lnTo>
                    <a:pt x="1220270" y="146322"/>
                  </a:lnTo>
                  <a:lnTo>
                    <a:pt x="1249834" y="171000"/>
                  </a:lnTo>
                  <a:lnTo>
                    <a:pt x="1294422" y="224215"/>
                  </a:lnTo>
                  <a:lnTo>
                    <a:pt x="1317776" y="281706"/>
                  </a:lnTo>
                  <a:lnTo>
                    <a:pt x="1320800" y="311727"/>
                  </a:lnTo>
                  <a:lnTo>
                    <a:pt x="1317776" y="341748"/>
                  </a:lnTo>
                  <a:lnTo>
                    <a:pt x="1294422" y="399238"/>
                  </a:lnTo>
                  <a:lnTo>
                    <a:pt x="1249834" y="452454"/>
                  </a:lnTo>
                  <a:lnTo>
                    <a:pt x="1220270" y="477132"/>
                  </a:lnTo>
                  <a:lnTo>
                    <a:pt x="1186227" y="500350"/>
                  </a:lnTo>
                  <a:lnTo>
                    <a:pt x="1147984" y="521976"/>
                  </a:lnTo>
                  <a:lnTo>
                    <a:pt x="1105816" y="541880"/>
                  </a:lnTo>
                  <a:lnTo>
                    <a:pt x="1060000" y="559933"/>
                  </a:lnTo>
                  <a:lnTo>
                    <a:pt x="1010813" y="576002"/>
                  </a:lnTo>
                  <a:lnTo>
                    <a:pt x="958532" y="589957"/>
                  </a:lnTo>
                  <a:lnTo>
                    <a:pt x="903433" y="601668"/>
                  </a:lnTo>
                  <a:lnTo>
                    <a:pt x="845794" y="611003"/>
                  </a:lnTo>
                  <a:lnTo>
                    <a:pt x="785891" y="617834"/>
                  </a:lnTo>
                  <a:lnTo>
                    <a:pt x="724000" y="622028"/>
                  </a:lnTo>
                  <a:lnTo>
                    <a:pt x="660400" y="623455"/>
                  </a:lnTo>
                  <a:lnTo>
                    <a:pt x="596799" y="622028"/>
                  </a:lnTo>
                  <a:lnTo>
                    <a:pt x="534908" y="617834"/>
                  </a:lnTo>
                  <a:lnTo>
                    <a:pt x="475005" y="611003"/>
                  </a:lnTo>
                  <a:lnTo>
                    <a:pt x="417366" y="601668"/>
                  </a:lnTo>
                  <a:lnTo>
                    <a:pt x="362267" y="589957"/>
                  </a:lnTo>
                  <a:lnTo>
                    <a:pt x="309986" y="576002"/>
                  </a:lnTo>
                  <a:lnTo>
                    <a:pt x="260799" y="559933"/>
                  </a:lnTo>
                  <a:lnTo>
                    <a:pt x="214983" y="541880"/>
                  </a:lnTo>
                  <a:lnTo>
                    <a:pt x="172815" y="521976"/>
                  </a:lnTo>
                  <a:lnTo>
                    <a:pt x="134572" y="500350"/>
                  </a:lnTo>
                  <a:lnTo>
                    <a:pt x="100529" y="477132"/>
                  </a:lnTo>
                  <a:lnTo>
                    <a:pt x="70965" y="452454"/>
                  </a:lnTo>
                  <a:lnTo>
                    <a:pt x="26377" y="399238"/>
                  </a:lnTo>
                  <a:lnTo>
                    <a:pt x="3023" y="341748"/>
                  </a:lnTo>
                  <a:lnTo>
                    <a:pt x="0" y="311727"/>
                  </a:lnTo>
                  <a:close/>
                </a:path>
              </a:pathLst>
            </a:custGeom>
            <a:ln w="19050">
              <a:solidFill>
                <a:srgbClr val="000000"/>
              </a:solidFill>
            </a:ln>
          </p:spPr>
          <p:txBody>
            <a:bodyPr wrap="square" lIns="0" tIns="0" rIns="0" bIns="0" rtlCol="0"/>
            <a:lstStyle/>
            <a:p>
              <a:endParaRPr/>
            </a:p>
          </p:txBody>
        </p:sp>
      </p:grpSp>
      <p:sp>
        <p:nvSpPr>
          <p:cNvPr id="11" name="object 11"/>
          <p:cNvSpPr txBox="1"/>
          <p:nvPr/>
        </p:nvSpPr>
        <p:spPr>
          <a:xfrm>
            <a:off x="3573780" y="7377727"/>
            <a:ext cx="777240" cy="310854"/>
          </a:xfrm>
          <a:prstGeom prst="rect">
            <a:avLst/>
          </a:prstGeom>
        </p:spPr>
        <p:txBody>
          <a:bodyPr vert="horz" wrap="square" lIns="0" tIns="15240" rIns="0" bIns="0" rtlCol="0">
            <a:spAutoFit/>
          </a:bodyPr>
          <a:lstStyle/>
          <a:p>
            <a:pPr marL="15240">
              <a:spcBef>
                <a:spcPts val="120"/>
              </a:spcBef>
            </a:pPr>
            <a:r>
              <a:rPr sz="1920" spc="-12" dirty="0">
                <a:solidFill>
                  <a:srgbClr val="FFFFFF"/>
                </a:solidFill>
                <a:latin typeface="Arial"/>
                <a:cs typeface="Arial"/>
              </a:rPr>
              <a:t>master</a:t>
            </a:r>
            <a:endParaRPr sz="1920">
              <a:latin typeface="Arial"/>
              <a:cs typeface="Arial"/>
            </a:endParaRPr>
          </a:p>
        </p:txBody>
      </p:sp>
      <p:grpSp>
        <p:nvGrpSpPr>
          <p:cNvPr id="12" name="object 12"/>
          <p:cNvGrpSpPr/>
          <p:nvPr/>
        </p:nvGrpSpPr>
        <p:grpSpPr>
          <a:xfrm>
            <a:off x="5153544" y="7153656"/>
            <a:ext cx="1607820" cy="771144"/>
            <a:chOff x="2770620" y="5257510"/>
            <a:chExt cx="1339850" cy="642620"/>
          </a:xfrm>
        </p:grpSpPr>
        <p:sp>
          <p:nvSpPr>
            <p:cNvPr id="13" name="object 13"/>
            <p:cNvSpPr/>
            <p:nvPr/>
          </p:nvSpPr>
          <p:spPr>
            <a:xfrm>
              <a:off x="2780145" y="5267035"/>
              <a:ext cx="1320800" cy="623570"/>
            </a:xfrm>
            <a:custGeom>
              <a:avLst/>
              <a:gdLst/>
              <a:ahLst/>
              <a:cxnLst/>
              <a:rect l="l" t="t" r="r" b="b"/>
              <a:pathLst>
                <a:path w="1320800" h="623570">
                  <a:moveTo>
                    <a:pt x="660400" y="0"/>
                  </a:moveTo>
                  <a:lnTo>
                    <a:pt x="596799" y="1426"/>
                  </a:lnTo>
                  <a:lnTo>
                    <a:pt x="534908" y="5620"/>
                  </a:lnTo>
                  <a:lnTo>
                    <a:pt x="475005" y="12451"/>
                  </a:lnTo>
                  <a:lnTo>
                    <a:pt x="417366" y="21786"/>
                  </a:lnTo>
                  <a:lnTo>
                    <a:pt x="362267" y="33497"/>
                  </a:lnTo>
                  <a:lnTo>
                    <a:pt x="309986" y="47452"/>
                  </a:lnTo>
                  <a:lnTo>
                    <a:pt x="260799" y="63521"/>
                  </a:lnTo>
                  <a:lnTo>
                    <a:pt x="214984" y="81573"/>
                  </a:lnTo>
                  <a:lnTo>
                    <a:pt x="172815" y="101477"/>
                  </a:lnTo>
                  <a:lnTo>
                    <a:pt x="134572" y="123104"/>
                  </a:lnTo>
                  <a:lnTo>
                    <a:pt x="100529" y="146321"/>
                  </a:lnTo>
                  <a:lnTo>
                    <a:pt x="70965" y="170999"/>
                  </a:lnTo>
                  <a:lnTo>
                    <a:pt x="26377" y="224215"/>
                  </a:lnTo>
                  <a:lnTo>
                    <a:pt x="3023" y="281705"/>
                  </a:lnTo>
                  <a:lnTo>
                    <a:pt x="0" y="311726"/>
                  </a:lnTo>
                  <a:lnTo>
                    <a:pt x="3023" y="341748"/>
                  </a:lnTo>
                  <a:lnTo>
                    <a:pt x="26377" y="399238"/>
                  </a:lnTo>
                  <a:lnTo>
                    <a:pt x="70965" y="452453"/>
                  </a:lnTo>
                  <a:lnTo>
                    <a:pt x="100529" y="477131"/>
                  </a:lnTo>
                  <a:lnTo>
                    <a:pt x="134572" y="500349"/>
                  </a:lnTo>
                  <a:lnTo>
                    <a:pt x="172815" y="521975"/>
                  </a:lnTo>
                  <a:lnTo>
                    <a:pt x="214984" y="541880"/>
                  </a:lnTo>
                  <a:lnTo>
                    <a:pt x="260799" y="559932"/>
                  </a:lnTo>
                  <a:lnTo>
                    <a:pt x="309986" y="576001"/>
                  </a:lnTo>
                  <a:lnTo>
                    <a:pt x="362267" y="589956"/>
                  </a:lnTo>
                  <a:lnTo>
                    <a:pt x="417366" y="601667"/>
                  </a:lnTo>
                  <a:lnTo>
                    <a:pt x="475005" y="611003"/>
                  </a:lnTo>
                  <a:lnTo>
                    <a:pt x="534908" y="617833"/>
                  </a:lnTo>
                  <a:lnTo>
                    <a:pt x="596799" y="622027"/>
                  </a:lnTo>
                  <a:lnTo>
                    <a:pt x="660400" y="623454"/>
                  </a:lnTo>
                  <a:lnTo>
                    <a:pt x="724000" y="622027"/>
                  </a:lnTo>
                  <a:lnTo>
                    <a:pt x="785891" y="617833"/>
                  </a:lnTo>
                  <a:lnTo>
                    <a:pt x="845794" y="611003"/>
                  </a:lnTo>
                  <a:lnTo>
                    <a:pt x="903433" y="601667"/>
                  </a:lnTo>
                  <a:lnTo>
                    <a:pt x="958532" y="589956"/>
                  </a:lnTo>
                  <a:lnTo>
                    <a:pt x="1010813" y="576001"/>
                  </a:lnTo>
                  <a:lnTo>
                    <a:pt x="1060000" y="559932"/>
                  </a:lnTo>
                  <a:lnTo>
                    <a:pt x="1105815" y="541880"/>
                  </a:lnTo>
                  <a:lnTo>
                    <a:pt x="1147984" y="521975"/>
                  </a:lnTo>
                  <a:lnTo>
                    <a:pt x="1186227" y="500349"/>
                  </a:lnTo>
                  <a:lnTo>
                    <a:pt x="1220270" y="477131"/>
                  </a:lnTo>
                  <a:lnTo>
                    <a:pt x="1249834" y="452453"/>
                  </a:lnTo>
                  <a:lnTo>
                    <a:pt x="1294422" y="399238"/>
                  </a:lnTo>
                  <a:lnTo>
                    <a:pt x="1317776" y="341748"/>
                  </a:lnTo>
                  <a:lnTo>
                    <a:pt x="1320800" y="311726"/>
                  </a:lnTo>
                  <a:lnTo>
                    <a:pt x="1317776" y="281705"/>
                  </a:lnTo>
                  <a:lnTo>
                    <a:pt x="1294422" y="224215"/>
                  </a:lnTo>
                  <a:lnTo>
                    <a:pt x="1249834" y="170999"/>
                  </a:lnTo>
                  <a:lnTo>
                    <a:pt x="1220270" y="146321"/>
                  </a:lnTo>
                  <a:lnTo>
                    <a:pt x="1186227" y="123104"/>
                  </a:lnTo>
                  <a:lnTo>
                    <a:pt x="1147984" y="101477"/>
                  </a:lnTo>
                  <a:lnTo>
                    <a:pt x="1105815" y="81573"/>
                  </a:lnTo>
                  <a:lnTo>
                    <a:pt x="1060000" y="63521"/>
                  </a:lnTo>
                  <a:lnTo>
                    <a:pt x="1010813" y="47452"/>
                  </a:lnTo>
                  <a:lnTo>
                    <a:pt x="958532" y="33497"/>
                  </a:lnTo>
                  <a:lnTo>
                    <a:pt x="903433" y="21786"/>
                  </a:lnTo>
                  <a:lnTo>
                    <a:pt x="845794" y="12451"/>
                  </a:lnTo>
                  <a:lnTo>
                    <a:pt x="785891" y="5620"/>
                  </a:lnTo>
                  <a:lnTo>
                    <a:pt x="724000" y="1426"/>
                  </a:lnTo>
                  <a:lnTo>
                    <a:pt x="660400" y="0"/>
                  </a:lnTo>
                  <a:close/>
                </a:path>
              </a:pathLst>
            </a:custGeom>
            <a:solidFill>
              <a:srgbClr val="E26155"/>
            </a:solidFill>
          </p:spPr>
          <p:txBody>
            <a:bodyPr wrap="square" lIns="0" tIns="0" rIns="0" bIns="0" rtlCol="0"/>
            <a:lstStyle/>
            <a:p>
              <a:endParaRPr/>
            </a:p>
          </p:txBody>
        </p:sp>
        <p:sp>
          <p:nvSpPr>
            <p:cNvPr id="14" name="object 14"/>
            <p:cNvSpPr/>
            <p:nvPr/>
          </p:nvSpPr>
          <p:spPr>
            <a:xfrm>
              <a:off x="2780145" y="5267035"/>
              <a:ext cx="1320800" cy="623570"/>
            </a:xfrm>
            <a:custGeom>
              <a:avLst/>
              <a:gdLst/>
              <a:ahLst/>
              <a:cxnLst/>
              <a:rect l="l" t="t" r="r" b="b"/>
              <a:pathLst>
                <a:path w="1320800" h="623570">
                  <a:moveTo>
                    <a:pt x="0" y="311727"/>
                  </a:moveTo>
                  <a:lnTo>
                    <a:pt x="11907" y="252492"/>
                  </a:lnTo>
                  <a:lnTo>
                    <a:pt x="46155" y="197008"/>
                  </a:lnTo>
                  <a:lnTo>
                    <a:pt x="100529" y="146322"/>
                  </a:lnTo>
                  <a:lnTo>
                    <a:pt x="134572" y="123104"/>
                  </a:lnTo>
                  <a:lnTo>
                    <a:pt x="172815" y="101478"/>
                  </a:lnTo>
                  <a:lnTo>
                    <a:pt x="214983" y="81573"/>
                  </a:lnTo>
                  <a:lnTo>
                    <a:pt x="260799" y="63521"/>
                  </a:lnTo>
                  <a:lnTo>
                    <a:pt x="309986" y="47452"/>
                  </a:lnTo>
                  <a:lnTo>
                    <a:pt x="362267" y="33497"/>
                  </a:lnTo>
                  <a:lnTo>
                    <a:pt x="417366" y="21786"/>
                  </a:lnTo>
                  <a:lnTo>
                    <a:pt x="475005" y="12451"/>
                  </a:lnTo>
                  <a:lnTo>
                    <a:pt x="534908" y="5620"/>
                  </a:lnTo>
                  <a:lnTo>
                    <a:pt x="596799" y="1427"/>
                  </a:lnTo>
                  <a:lnTo>
                    <a:pt x="660400" y="0"/>
                  </a:lnTo>
                  <a:lnTo>
                    <a:pt x="724000" y="1427"/>
                  </a:lnTo>
                  <a:lnTo>
                    <a:pt x="785891" y="5620"/>
                  </a:lnTo>
                  <a:lnTo>
                    <a:pt x="845794" y="12451"/>
                  </a:lnTo>
                  <a:lnTo>
                    <a:pt x="903433" y="21786"/>
                  </a:lnTo>
                  <a:lnTo>
                    <a:pt x="958532" y="33497"/>
                  </a:lnTo>
                  <a:lnTo>
                    <a:pt x="1010813" y="47452"/>
                  </a:lnTo>
                  <a:lnTo>
                    <a:pt x="1060000" y="63521"/>
                  </a:lnTo>
                  <a:lnTo>
                    <a:pt x="1105816" y="81573"/>
                  </a:lnTo>
                  <a:lnTo>
                    <a:pt x="1147984" y="101478"/>
                  </a:lnTo>
                  <a:lnTo>
                    <a:pt x="1186227" y="123104"/>
                  </a:lnTo>
                  <a:lnTo>
                    <a:pt x="1220270" y="146322"/>
                  </a:lnTo>
                  <a:lnTo>
                    <a:pt x="1249834" y="171000"/>
                  </a:lnTo>
                  <a:lnTo>
                    <a:pt x="1294422" y="224215"/>
                  </a:lnTo>
                  <a:lnTo>
                    <a:pt x="1317776" y="281706"/>
                  </a:lnTo>
                  <a:lnTo>
                    <a:pt x="1320800" y="311727"/>
                  </a:lnTo>
                  <a:lnTo>
                    <a:pt x="1317776" y="341748"/>
                  </a:lnTo>
                  <a:lnTo>
                    <a:pt x="1294422" y="399238"/>
                  </a:lnTo>
                  <a:lnTo>
                    <a:pt x="1249834" y="452454"/>
                  </a:lnTo>
                  <a:lnTo>
                    <a:pt x="1220270" y="477132"/>
                  </a:lnTo>
                  <a:lnTo>
                    <a:pt x="1186227" y="500350"/>
                  </a:lnTo>
                  <a:lnTo>
                    <a:pt x="1147984" y="521976"/>
                  </a:lnTo>
                  <a:lnTo>
                    <a:pt x="1105816" y="541880"/>
                  </a:lnTo>
                  <a:lnTo>
                    <a:pt x="1060000" y="559933"/>
                  </a:lnTo>
                  <a:lnTo>
                    <a:pt x="1010813" y="576002"/>
                  </a:lnTo>
                  <a:lnTo>
                    <a:pt x="958532" y="589957"/>
                  </a:lnTo>
                  <a:lnTo>
                    <a:pt x="903433" y="601668"/>
                  </a:lnTo>
                  <a:lnTo>
                    <a:pt x="845794" y="611003"/>
                  </a:lnTo>
                  <a:lnTo>
                    <a:pt x="785891" y="617834"/>
                  </a:lnTo>
                  <a:lnTo>
                    <a:pt x="724000" y="622028"/>
                  </a:lnTo>
                  <a:lnTo>
                    <a:pt x="660400" y="623455"/>
                  </a:lnTo>
                  <a:lnTo>
                    <a:pt x="596799" y="622028"/>
                  </a:lnTo>
                  <a:lnTo>
                    <a:pt x="534908" y="617834"/>
                  </a:lnTo>
                  <a:lnTo>
                    <a:pt x="475005" y="611003"/>
                  </a:lnTo>
                  <a:lnTo>
                    <a:pt x="417366" y="601668"/>
                  </a:lnTo>
                  <a:lnTo>
                    <a:pt x="362267" y="589957"/>
                  </a:lnTo>
                  <a:lnTo>
                    <a:pt x="309986" y="576002"/>
                  </a:lnTo>
                  <a:lnTo>
                    <a:pt x="260799" y="559933"/>
                  </a:lnTo>
                  <a:lnTo>
                    <a:pt x="214983" y="541880"/>
                  </a:lnTo>
                  <a:lnTo>
                    <a:pt x="172815" y="521976"/>
                  </a:lnTo>
                  <a:lnTo>
                    <a:pt x="134572" y="500350"/>
                  </a:lnTo>
                  <a:lnTo>
                    <a:pt x="100529" y="477132"/>
                  </a:lnTo>
                  <a:lnTo>
                    <a:pt x="70965" y="452454"/>
                  </a:lnTo>
                  <a:lnTo>
                    <a:pt x="26377" y="399238"/>
                  </a:lnTo>
                  <a:lnTo>
                    <a:pt x="3023" y="341748"/>
                  </a:lnTo>
                  <a:lnTo>
                    <a:pt x="0" y="311727"/>
                  </a:lnTo>
                  <a:close/>
                </a:path>
              </a:pathLst>
            </a:custGeom>
            <a:ln w="19050">
              <a:solidFill>
                <a:srgbClr val="000000"/>
              </a:solidFill>
            </a:ln>
          </p:spPr>
          <p:txBody>
            <a:bodyPr wrap="square" lIns="0" tIns="0" rIns="0" bIns="0" rtlCol="0"/>
            <a:lstStyle/>
            <a:p>
              <a:endParaRPr/>
            </a:p>
          </p:txBody>
        </p:sp>
      </p:grpSp>
      <p:sp>
        <p:nvSpPr>
          <p:cNvPr id="15" name="object 15"/>
          <p:cNvSpPr txBox="1"/>
          <p:nvPr/>
        </p:nvSpPr>
        <p:spPr>
          <a:xfrm>
            <a:off x="5576455" y="7377727"/>
            <a:ext cx="761238" cy="310854"/>
          </a:xfrm>
          <a:prstGeom prst="rect">
            <a:avLst/>
          </a:prstGeom>
        </p:spPr>
        <p:txBody>
          <a:bodyPr vert="horz" wrap="square" lIns="0" tIns="15240" rIns="0" bIns="0" rtlCol="0">
            <a:spAutoFit/>
          </a:bodyPr>
          <a:lstStyle/>
          <a:p>
            <a:pPr marL="15240">
              <a:spcBef>
                <a:spcPts val="120"/>
              </a:spcBef>
            </a:pPr>
            <a:r>
              <a:rPr sz="1920" spc="-12" dirty="0">
                <a:solidFill>
                  <a:srgbClr val="FFFFFF"/>
                </a:solidFill>
                <a:latin typeface="Arial"/>
                <a:cs typeface="Arial"/>
              </a:rPr>
              <a:t>worker</a:t>
            </a:r>
            <a:endParaRPr sz="1920">
              <a:latin typeface="Arial"/>
              <a:cs typeface="Arial"/>
            </a:endParaRPr>
          </a:p>
        </p:txBody>
      </p:sp>
      <p:grpSp>
        <p:nvGrpSpPr>
          <p:cNvPr id="16" name="object 16"/>
          <p:cNvGrpSpPr/>
          <p:nvPr/>
        </p:nvGrpSpPr>
        <p:grpSpPr>
          <a:xfrm>
            <a:off x="7148600" y="7153656"/>
            <a:ext cx="1607820" cy="771144"/>
            <a:chOff x="4433167" y="5257510"/>
            <a:chExt cx="1339850" cy="642620"/>
          </a:xfrm>
        </p:grpSpPr>
        <p:sp>
          <p:nvSpPr>
            <p:cNvPr id="17" name="object 17"/>
            <p:cNvSpPr/>
            <p:nvPr/>
          </p:nvSpPr>
          <p:spPr>
            <a:xfrm>
              <a:off x="4442692" y="5267035"/>
              <a:ext cx="1320800" cy="623570"/>
            </a:xfrm>
            <a:custGeom>
              <a:avLst/>
              <a:gdLst/>
              <a:ahLst/>
              <a:cxnLst/>
              <a:rect l="l" t="t" r="r" b="b"/>
              <a:pathLst>
                <a:path w="1320800" h="623570">
                  <a:moveTo>
                    <a:pt x="660400" y="0"/>
                  </a:moveTo>
                  <a:lnTo>
                    <a:pt x="596799" y="1426"/>
                  </a:lnTo>
                  <a:lnTo>
                    <a:pt x="534908" y="5620"/>
                  </a:lnTo>
                  <a:lnTo>
                    <a:pt x="475005" y="12451"/>
                  </a:lnTo>
                  <a:lnTo>
                    <a:pt x="417366" y="21786"/>
                  </a:lnTo>
                  <a:lnTo>
                    <a:pt x="362267" y="33497"/>
                  </a:lnTo>
                  <a:lnTo>
                    <a:pt x="309986" y="47452"/>
                  </a:lnTo>
                  <a:lnTo>
                    <a:pt x="260799" y="63521"/>
                  </a:lnTo>
                  <a:lnTo>
                    <a:pt x="214984" y="81573"/>
                  </a:lnTo>
                  <a:lnTo>
                    <a:pt x="172815" y="101477"/>
                  </a:lnTo>
                  <a:lnTo>
                    <a:pt x="134572" y="123104"/>
                  </a:lnTo>
                  <a:lnTo>
                    <a:pt x="100529" y="146321"/>
                  </a:lnTo>
                  <a:lnTo>
                    <a:pt x="70965" y="170999"/>
                  </a:lnTo>
                  <a:lnTo>
                    <a:pt x="26377" y="224215"/>
                  </a:lnTo>
                  <a:lnTo>
                    <a:pt x="3023" y="281705"/>
                  </a:lnTo>
                  <a:lnTo>
                    <a:pt x="0" y="311726"/>
                  </a:lnTo>
                  <a:lnTo>
                    <a:pt x="3023" y="341748"/>
                  </a:lnTo>
                  <a:lnTo>
                    <a:pt x="26377" y="399238"/>
                  </a:lnTo>
                  <a:lnTo>
                    <a:pt x="70965" y="452453"/>
                  </a:lnTo>
                  <a:lnTo>
                    <a:pt x="100529" y="477131"/>
                  </a:lnTo>
                  <a:lnTo>
                    <a:pt x="134572" y="500349"/>
                  </a:lnTo>
                  <a:lnTo>
                    <a:pt x="172815" y="521975"/>
                  </a:lnTo>
                  <a:lnTo>
                    <a:pt x="214984" y="541880"/>
                  </a:lnTo>
                  <a:lnTo>
                    <a:pt x="260799" y="559932"/>
                  </a:lnTo>
                  <a:lnTo>
                    <a:pt x="309986" y="576001"/>
                  </a:lnTo>
                  <a:lnTo>
                    <a:pt x="362267" y="589956"/>
                  </a:lnTo>
                  <a:lnTo>
                    <a:pt x="417366" y="601667"/>
                  </a:lnTo>
                  <a:lnTo>
                    <a:pt x="475005" y="611003"/>
                  </a:lnTo>
                  <a:lnTo>
                    <a:pt x="534908" y="617833"/>
                  </a:lnTo>
                  <a:lnTo>
                    <a:pt x="596799" y="622027"/>
                  </a:lnTo>
                  <a:lnTo>
                    <a:pt x="660400" y="623454"/>
                  </a:lnTo>
                  <a:lnTo>
                    <a:pt x="724000" y="622027"/>
                  </a:lnTo>
                  <a:lnTo>
                    <a:pt x="785891" y="617833"/>
                  </a:lnTo>
                  <a:lnTo>
                    <a:pt x="845794" y="611003"/>
                  </a:lnTo>
                  <a:lnTo>
                    <a:pt x="903433" y="601667"/>
                  </a:lnTo>
                  <a:lnTo>
                    <a:pt x="958532" y="589956"/>
                  </a:lnTo>
                  <a:lnTo>
                    <a:pt x="1010813" y="576001"/>
                  </a:lnTo>
                  <a:lnTo>
                    <a:pt x="1060000" y="559932"/>
                  </a:lnTo>
                  <a:lnTo>
                    <a:pt x="1105815" y="541880"/>
                  </a:lnTo>
                  <a:lnTo>
                    <a:pt x="1147984" y="521975"/>
                  </a:lnTo>
                  <a:lnTo>
                    <a:pt x="1186227" y="500349"/>
                  </a:lnTo>
                  <a:lnTo>
                    <a:pt x="1220270" y="477131"/>
                  </a:lnTo>
                  <a:lnTo>
                    <a:pt x="1249834" y="452453"/>
                  </a:lnTo>
                  <a:lnTo>
                    <a:pt x="1294422" y="399238"/>
                  </a:lnTo>
                  <a:lnTo>
                    <a:pt x="1317776" y="341748"/>
                  </a:lnTo>
                  <a:lnTo>
                    <a:pt x="1320800" y="311726"/>
                  </a:lnTo>
                  <a:lnTo>
                    <a:pt x="1317776" y="281705"/>
                  </a:lnTo>
                  <a:lnTo>
                    <a:pt x="1294422" y="224215"/>
                  </a:lnTo>
                  <a:lnTo>
                    <a:pt x="1249834" y="170999"/>
                  </a:lnTo>
                  <a:lnTo>
                    <a:pt x="1220270" y="146321"/>
                  </a:lnTo>
                  <a:lnTo>
                    <a:pt x="1186227" y="123104"/>
                  </a:lnTo>
                  <a:lnTo>
                    <a:pt x="1147984" y="101477"/>
                  </a:lnTo>
                  <a:lnTo>
                    <a:pt x="1105815" y="81573"/>
                  </a:lnTo>
                  <a:lnTo>
                    <a:pt x="1060000" y="63521"/>
                  </a:lnTo>
                  <a:lnTo>
                    <a:pt x="1010813" y="47452"/>
                  </a:lnTo>
                  <a:lnTo>
                    <a:pt x="958532" y="33497"/>
                  </a:lnTo>
                  <a:lnTo>
                    <a:pt x="903433" y="21786"/>
                  </a:lnTo>
                  <a:lnTo>
                    <a:pt x="845794" y="12451"/>
                  </a:lnTo>
                  <a:lnTo>
                    <a:pt x="785891" y="5620"/>
                  </a:lnTo>
                  <a:lnTo>
                    <a:pt x="724000" y="1426"/>
                  </a:lnTo>
                  <a:lnTo>
                    <a:pt x="660400" y="0"/>
                  </a:lnTo>
                  <a:close/>
                </a:path>
              </a:pathLst>
            </a:custGeom>
            <a:solidFill>
              <a:srgbClr val="E26155"/>
            </a:solidFill>
          </p:spPr>
          <p:txBody>
            <a:bodyPr wrap="square" lIns="0" tIns="0" rIns="0" bIns="0" rtlCol="0"/>
            <a:lstStyle/>
            <a:p>
              <a:endParaRPr/>
            </a:p>
          </p:txBody>
        </p:sp>
        <p:sp>
          <p:nvSpPr>
            <p:cNvPr id="18" name="object 18"/>
            <p:cNvSpPr/>
            <p:nvPr/>
          </p:nvSpPr>
          <p:spPr>
            <a:xfrm>
              <a:off x="4442692" y="5267035"/>
              <a:ext cx="1320800" cy="623570"/>
            </a:xfrm>
            <a:custGeom>
              <a:avLst/>
              <a:gdLst/>
              <a:ahLst/>
              <a:cxnLst/>
              <a:rect l="l" t="t" r="r" b="b"/>
              <a:pathLst>
                <a:path w="1320800" h="623570">
                  <a:moveTo>
                    <a:pt x="0" y="311727"/>
                  </a:moveTo>
                  <a:lnTo>
                    <a:pt x="11907" y="252492"/>
                  </a:lnTo>
                  <a:lnTo>
                    <a:pt x="46155" y="197008"/>
                  </a:lnTo>
                  <a:lnTo>
                    <a:pt x="100529" y="146322"/>
                  </a:lnTo>
                  <a:lnTo>
                    <a:pt x="134572" y="123104"/>
                  </a:lnTo>
                  <a:lnTo>
                    <a:pt x="172815" y="101478"/>
                  </a:lnTo>
                  <a:lnTo>
                    <a:pt x="214983" y="81573"/>
                  </a:lnTo>
                  <a:lnTo>
                    <a:pt x="260799" y="63521"/>
                  </a:lnTo>
                  <a:lnTo>
                    <a:pt x="309986" y="47452"/>
                  </a:lnTo>
                  <a:lnTo>
                    <a:pt x="362267" y="33497"/>
                  </a:lnTo>
                  <a:lnTo>
                    <a:pt x="417366" y="21786"/>
                  </a:lnTo>
                  <a:lnTo>
                    <a:pt x="475005" y="12451"/>
                  </a:lnTo>
                  <a:lnTo>
                    <a:pt x="534908" y="5620"/>
                  </a:lnTo>
                  <a:lnTo>
                    <a:pt x="596799" y="1427"/>
                  </a:lnTo>
                  <a:lnTo>
                    <a:pt x="660400" y="0"/>
                  </a:lnTo>
                  <a:lnTo>
                    <a:pt x="724000" y="1427"/>
                  </a:lnTo>
                  <a:lnTo>
                    <a:pt x="785891" y="5620"/>
                  </a:lnTo>
                  <a:lnTo>
                    <a:pt x="845794" y="12451"/>
                  </a:lnTo>
                  <a:lnTo>
                    <a:pt x="903433" y="21786"/>
                  </a:lnTo>
                  <a:lnTo>
                    <a:pt x="958532" y="33497"/>
                  </a:lnTo>
                  <a:lnTo>
                    <a:pt x="1010813" y="47452"/>
                  </a:lnTo>
                  <a:lnTo>
                    <a:pt x="1060000" y="63521"/>
                  </a:lnTo>
                  <a:lnTo>
                    <a:pt x="1105816" y="81573"/>
                  </a:lnTo>
                  <a:lnTo>
                    <a:pt x="1147984" y="101478"/>
                  </a:lnTo>
                  <a:lnTo>
                    <a:pt x="1186227" y="123104"/>
                  </a:lnTo>
                  <a:lnTo>
                    <a:pt x="1220270" y="146322"/>
                  </a:lnTo>
                  <a:lnTo>
                    <a:pt x="1249834" y="171000"/>
                  </a:lnTo>
                  <a:lnTo>
                    <a:pt x="1294422" y="224215"/>
                  </a:lnTo>
                  <a:lnTo>
                    <a:pt x="1317776" y="281706"/>
                  </a:lnTo>
                  <a:lnTo>
                    <a:pt x="1320800" y="311727"/>
                  </a:lnTo>
                  <a:lnTo>
                    <a:pt x="1317776" y="341748"/>
                  </a:lnTo>
                  <a:lnTo>
                    <a:pt x="1294422" y="399238"/>
                  </a:lnTo>
                  <a:lnTo>
                    <a:pt x="1249834" y="452454"/>
                  </a:lnTo>
                  <a:lnTo>
                    <a:pt x="1220270" y="477132"/>
                  </a:lnTo>
                  <a:lnTo>
                    <a:pt x="1186227" y="500350"/>
                  </a:lnTo>
                  <a:lnTo>
                    <a:pt x="1147984" y="521976"/>
                  </a:lnTo>
                  <a:lnTo>
                    <a:pt x="1105816" y="541880"/>
                  </a:lnTo>
                  <a:lnTo>
                    <a:pt x="1060000" y="559933"/>
                  </a:lnTo>
                  <a:lnTo>
                    <a:pt x="1010813" y="576002"/>
                  </a:lnTo>
                  <a:lnTo>
                    <a:pt x="958532" y="589957"/>
                  </a:lnTo>
                  <a:lnTo>
                    <a:pt x="903433" y="601668"/>
                  </a:lnTo>
                  <a:lnTo>
                    <a:pt x="845794" y="611003"/>
                  </a:lnTo>
                  <a:lnTo>
                    <a:pt x="785891" y="617834"/>
                  </a:lnTo>
                  <a:lnTo>
                    <a:pt x="724000" y="622028"/>
                  </a:lnTo>
                  <a:lnTo>
                    <a:pt x="660400" y="623455"/>
                  </a:lnTo>
                  <a:lnTo>
                    <a:pt x="596799" y="622028"/>
                  </a:lnTo>
                  <a:lnTo>
                    <a:pt x="534908" y="617834"/>
                  </a:lnTo>
                  <a:lnTo>
                    <a:pt x="475005" y="611003"/>
                  </a:lnTo>
                  <a:lnTo>
                    <a:pt x="417366" y="601668"/>
                  </a:lnTo>
                  <a:lnTo>
                    <a:pt x="362267" y="589957"/>
                  </a:lnTo>
                  <a:lnTo>
                    <a:pt x="309986" y="576002"/>
                  </a:lnTo>
                  <a:lnTo>
                    <a:pt x="260799" y="559933"/>
                  </a:lnTo>
                  <a:lnTo>
                    <a:pt x="214983" y="541880"/>
                  </a:lnTo>
                  <a:lnTo>
                    <a:pt x="172815" y="521976"/>
                  </a:lnTo>
                  <a:lnTo>
                    <a:pt x="134572" y="500350"/>
                  </a:lnTo>
                  <a:lnTo>
                    <a:pt x="100529" y="477132"/>
                  </a:lnTo>
                  <a:lnTo>
                    <a:pt x="70965" y="452454"/>
                  </a:lnTo>
                  <a:lnTo>
                    <a:pt x="26377" y="399238"/>
                  </a:lnTo>
                  <a:lnTo>
                    <a:pt x="3023" y="341748"/>
                  </a:lnTo>
                  <a:lnTo>
                    <a:pt x="0" y="311727"/>
                  </a:lnTo>
                  <a:close/>
                </a:path>
              </a:pathLst>
            </a:custGeom>
            <a:ln w="19050">
              <a:solidFill>
                <a:srgbClr val="000000"/>
              </a:solidFill>
            </a:ln>
          </p:spPr>
          <p:txBody>
            <a:bodyPr wrap="square" lIns="0" tIns="0" rIns="0" bIns="0" rtlCol="0"/>
            <a:lstStyle/>
            <a:p>
              <a:endParaRPr/>
            </a:p>
          </p:txBody>
        </p:sp>
      </p:grpSp>
      <p:sp>
        <p:nvSpPr>
          <p:cNvPr id="19" name="object 19"/>
          <p:cNvSpPr txBox="1"/>
          <p:nvPr/>
        </p:nvSpPr>
        <p:spPr>
          <a:xfrm>
            <a:off x="7571511" y="7377727"/>
            <a:ext cx="761238" cy="310854"/>
          </a:xfrm>
          <a:prstGeom prst="rect">
            <a:avLst/>
          </a:prstGeom>
        </p:spPr>
        <p:txBody>
          <a:bodyPr vert="horz" wrap="square" lIns="0" tIns="15240" rIns="0" bIns="0" rtlCol="0">
            <a:spAutoFit/>
          </a:bodyPr>
          <a:lstStyle/>
          <a:p>
            <a:pPr marL="15240">
              <a:spcBef>
                <a:spcPts val="120"/>
              </a:spcBef>
            </a:pPr>
            <a:r>
              <a:rPr sz="1920" spc="-12" dirty="0">
                <a:solidFill>
                  <a:srgbClr val="FFFFFF"/>
                </a:solidFill>
                <a:latin typeface="Arial"/>
                <a:cs typeface="Arial"/>
              </a:rPr>
              <a:t>worker</a:t>
            </a:r>
            <a:endParaRPr sz="1920">
              <a:latin typeface="Arial"/>
              <a:cs typeface="Arial"/>
            </a:endParaRPr>
          </a:p>
        </p:txBody>
      </p:sp>
      <p:grpSp>
        <p:nvGrpSpPr>
          <p:cNvPr id="20" name="object 20"/>
          <p:cNvGrpSpPr/>
          <p:nvPr/>
        </p:nvGrpSpPr>
        <p:grpSpPr>
          <a:xfrm>
            <a:off x="9143654" y="7153656"/>
            <a:ext cx="1607820" cy="771144"/>
            <a:chOff x="6095712" y="5257510"/>
            <a:chExt cx="1339850" cy="642620"/>
          </a:xfrm>
        </p:grpSpPr>
        <p:sp>
          <p:nvSpPr>
            <p:cNvPr id="21" name="object 21"/>
            <p:cNvSpPr/>
            <p:nvPr/>
          </p:nvSpPr>
          <p:spPr>
            <a:xfrm>
              <a:off x="6105237" y="5267035"/>
              <a:ext cx="1320800" cy="623570"/>
            </a:xfrm>
            <a:custGeom>
              <a:avLst/>
              <a:gdLst/>
              <a:ahLst/>
              <a:cxnLst/>
              <a:rect l="l" t="t" r="r" b="b"/>
              <a:pathLst>
                <a:path w="1320800" h="623570">
                  <a:moveTo>
                    <a:pt x="660400" y="0"/>
                  </a:moveTo>
                  <a:lnTo>
                    <a:pt x="596799" y="1426"/>
                  </a:lnTo>
                  <a:lnTo>
                    <a:pt x="534908" y="5620"/>
                  </a:lnTo>
                  <a:lnTo>
                    <a:pt x="475005" y="12451"/>
                  </a:lnTo>
                  <a:lnTo>
                    <a:pt x="417366" y="21786"/>
                  </a:lnTo>
                  <a:lnTo>
                    <a:pt x="362267" y="33497"/>
                  </a:lnTo>
                  <a:lnTo>
                    <a:pt x="309986" y="47452"/>
                  </a:lnTo>
                  <a:lnTo>
                    <a:pt x="260799" y="63521"/>
                  </a:lnTo>
                  <a:lnTo>
                    <a:pt x="214984" y="81573"/>
                  </a:lnTo>
                  <a:lnTo>
                    <a:pt x="172815" y="101477"/>
                  </a:lnTo>
                  <a:lnTo>
                    <a:pt x="134572" y="123104"/>
                  </a:lnTo>
                  <a:lnTo>
                    <a:pt x="100529" y="146321"/>
                  </a:lnTo>
                  <a:lnTo>
                    <a:pt x="70965" y="170999"/>
                  </a:lnTo>
                  <a:lnTo>
                    <a:pt x="26377" y="224215"/>
                  </a:lnTo>
                  <a:lnTo>
                    <a:pt x="3023" y="281705"/>
                  </a:lnTo>
                  <a:lnTo>
                    <a:pt x="0" y="311726"/>
                  </a:lnTo>
                  <a:lnTo>
                    <a:pt x="3023" y="341748"/>
                  </a:lnTo>
                  <a:lnTo>
                    <a:pt x="26377" y="399238"/>
                  </a:lnTo>
                  <a:lnTo>
                    <a:pt x="70965" y="452453"/>
                  </a:lnTo>
                  <a:lnTo>
                    <a:pt x="100529" y="477131"/>
                  </a:lnTo>
                  <a:lnTo>
                    <a:pt x="134572" y="500349"/>
                  </a:lnTo>
                  <a:lnTo>
                    <a:pt x="172815" y="521975"/>
                  </a:lnTo>
                  <a:lnTo>
                    <a:pt x="214984" y="541880"/>
                  </a:lnTo>
                  <a:lnTo>
                    <a:pt x="260799" y="559932"/>
                  </a:lnTo>
                  <a:lnTo>
                    <a:pt x="309986" y="576001"/>
                  </a:lnTo>
                  <a:lnTo>
                    <a:pt x="362267" y="589956"/>
                  </a:lnTo>
                  <a:lnTo>
                    <a:pt x="417366" y="601667"/>
                  </a:lnTo>
                  <a:lnTo>
                    <a:pt x="475005" y="611003"/>
                  </a:lnTo>
                  <a:lnTo>
                    <a:pt x="534908" y="617833"/>
                  </a:lnTo>
                  <a:lnTo>
                    <a:pt x="596799" y="622027"/>
                  </a:lnTo>
                  <a:lnTo>
                    <a:pt x="660400" y="623454"/>
                  </a:lnTo>
                  <a:lnTo>
                    <a:pt x="724000" y="622027"/>
                  </a:lnTo>
                  <a:lnTo>
                    <a:pt x="785891" y="617833"/>
                  </a:lnTo>
                  <a:lnTo>
                    <a:pt x="845794" y="611003"/>
                  </a:lnTo>
                  <a:lnTo>
                    <a:pt x="903433" y="601667"/>
                  </a:lnTo>
                  <a:lnTo>
                    <a:pt x="958532" y="589956"/>
                  </a:lnTo>
                  <a:lnTo>
                    <a:pt x="1010813" y="576001"/>
                  </a:lnTo>
                  <a:lnTo>
                    <a:pt x="1060000" y="559932"/>
                  </a:lnTo>
                  <a:lnTo>
                    <a:pt x="1105815" y="541880"/>
                  </a:lnTo>
                  <a:lnTo>
                    <a:pt x="1147984" y="521975"/>
                  </a:lnTo>
                  <a:lnTo>
                    <a:pt x="1186227" y="500349"/>
                  </a:lnTo>
                  <a:lnTo>
                    <a:pt x="1220270" y="477131"/>
                  </a:lnTo>
                  <a:lnTo>
                    <a:pt x="1249834" y="452453"/>
                  </a:lnTo>
                  <a:lnTo>
                    <a:pt x="1294422" y="399238"/>
                  </a:lnTo>
                  <a:lnTo>
                    <a:pt x="1317776" y="341748"/>
                  </a:lnTo>
                  <a:lnTo>
                    <a:pt x="1320800" y="311726"/>
                  </a:lnTo>
                  <a:lnTo>
                    <a:pt x="1317776" y="281705"/>
                  </a:lnTo>
                  <a:lnTo>
                    <a:pt x="1294422" y="224215"/>
                  </a:lnTo>
                  <a:lnTo>
                    <a:pt x="1249834" y="170999"/>
                  </a:lnTo>
                  <a:lnTo>
                    <a:pt x="1220270" y="146321"/>
                  </a:lnTo>
                  <a:lnTo>
                    <a:pt x="1186227" y="123104"/>
                  </a:lnTo>
                  <a:lnTo>
                    <a:pt x="1147984" y="101477"/>
                  </a:lnTo>
                  <a:lnTo>
                    <a:pt x="1105815" y="81573"/>
                  </a:lnTo>
                  <a:lnTo>
                    <a:pt x="1060000" y="63521"/>
                  </a:lnTo>
                  <a:lnTo>
                    <a:pt x="1010813" y="47452"/>
                  </a:lnTo>
                  <a:lnTo>
                    <a:pt x="958532" y="33497"/>
                  </a:lnTo>
                  <a:lnTo>
                    <a:pt x="903433" y="21786"/>
                  </a:lnTo>
                  <a:lnTo>
                    <a:pt x="845794" y="12451"/>
                  </a:lnTo>
                  <a:lnTo>
                    <a:pt x="785891" y="5620"/>
                  </a:lnTo>
                  <a:lnTo>
                    <a:pt x="724000" y="1426"/>
                  </a:lnTo>
                  <a:lnTo>
                    <a:pt x="660400" y="0"/>
                  </a:lnTo>
                  <a:close/>
                </a:path>
              </a:pathLst>
            </a:custGeom>
            <a:solidFill>
              <a:srgbClr val="E26155"/>
            </a:solidFill>
          </p:spPr>
          <p:txBody>
            <a:bodyPr wrap="square" lIns="0" tIns="0" rIns="0" bIns="0" rtlCol="0"/>
            <a:lstStyle/>
            <a:p>
              <a:endParaRPr/>
            </a:p>
          </p:txBody>
        </p:sp>
        <p:sp>
          <p:nvSpPr>
            <p:cNvPr id="22" name="object 22"/>
            <p:cNvSpPr/>
            <p:nvPr/>
          </p:nvSpPr>
          <p:spPr>
            <a:xfrm>
              <a:off x="6105237" y="5267035"/>
              <a:ext cx="1320800" cy="623570"/>
            </a:xfrm>
            <a:custGeom>
              <a:avLst/>
              <a:gdLst/>
              <a:ahLst/>
              <a:cxnLst/>
              <a:rect l="l" t="t" r="r" b="b"/>
              <a:pathLst>
                <a:path w="1320800" h="623570">
                  <a:moveTo>
                    <a:pt x="0" y="311727"/>
                  </a:moveTo>
                  <a:lnTo>
                    <a:pt x="11907" y="252492"/>
                  </a:lnTo>
                  <a:lnTo>
                    <a:pt x="46155" y="197008"/>
                  </a:lnTo>
                  <a:lnTo>
                    <a:pt x="100529" y="146322"/>
                  </a:lnTo>
                  <a:lnTo>
                    <a:pt x="134572" y="123104"/>
                  </a:lnTo>
                  <a:lnTo>
                    <a:pt x="172815" y="101478"/>
                  </a:lnTo>
                  <a:lnTo>
                    <a:pt x="214983" y="81573"/>
                  </a:lnTo>
                  <a:lnTo>
                    <a:pt x="260799" y="63521"/>
                  </a:lnTo>
                  <a:lnTo>
                    <a:pt x="309986" y="47452"/>
                  </a:lnTo>
                  <a:lnTo>
                    <a:pt x="362267" y="33497"/>
                  </a:lnTo>
                  <a:lnTo>
                    <a:pt x="417366" y="21786"/>
                  </a:lnTo>
                  <a:lnTo>
                    <a:pt x="475005" y="12451"/>
                  </a:lnTo>
                  <a:lnTo>
                    <a:pt x="534908" y="5620"/>
                  </a:lnTo>
                  <a:lnTo>
                    <a:pt x="596799" y="1427"/>
                  </a:lnTo>
                  <a:lnTo>
                    <a:pt x="660400" y="0"/>
                  </a:lnTo>
                  <a:lnTo>
                    <a:pt x="724000" y="1427"/>
                  </a:lnTo>
                  <a:lnTo>
                    <a:pt x="785891" y="5620"/>
                  </a:lnTo>
                  <a:lnTo>
                    <a:pt x="845794" y="12451"/>
                  </a:lnTo>
                  <a:lnTo>
                    <a:pt x="903433" y="21786"/>
                  </a:lnTo>
                  <a:lnTo>
                    <a:pt x="958532" y="33497"/>
                  </a:lnTo>
                  <a:lnTo>
                    <a:pt x="1010813" y="47452"/>
                  </a:lnTo>
                  <a:lnTo>
                    <a:pt x="1060000" y="63521"/>
                  </a:lnTo>
                  <a:lnTo>
                    <a:pt x="1105816" y="81573"/>
                  </a:lnTo>
                  <a:lnTo>
                    <a:pt x="1147984" y="101478"/>
                  </a:lnTo>
                  <a:lnTo>
                    <a:pt x="1186227" y="123104"/>
                  </a:lnTo>
                  <a:lnTo>
                    <a:pt x="1220270" y="146322"/>
                  </a:lnTo>
                  <a:lnTo>
                    <a:pt x="1249834" y="171000"/>
                  </a:lnTo>
                  <a:lnTo>
                    <a:pt x="1294422" y="224215"/>
                  </a:lnTo>
                  <a:lnTo>
                    <a:pt x="1317776" y="281706"/>
                  </a:lnTo>
                  <a:lnTo>
                    <a:pt x="1320800" y="311727"/>
                  </a:lnTo>
                  <a:lnTo>
                    <a:pt x="1317776" y="341748"/>
                  </a:lnTo>
                  <a:lnTo>
                    <a:pt x="1294422" y="399238"/>
                  </a:lnTo>
                  <a:lnTo>
                    <a:pt x="1249834" y="452454"/>
                  </a:lnTo>
                  <a:lnTo>
                    <a:pt x="1220270" y="477132"/>
                  </a:lnTo>
                  <a:lnTo>
                    <a:pt x="1186227" y="500350"/>
                  </a:lnTo>
                  <a:lnTo>
                    <a:pt x="1147984" y="521976"/>
                  </a:lnTo>
                  <a:lnTo>
                    <a:pt x="1105816" y="541880"/>
                  </a:lnTo>
                  <a:lnTo>
                    <a:pt x="1060000" y="559933"/>
                  </a:lnTo>
                  <a:lnTo>
                    <a:pt x="1010813" y="576002"/>
                  </a:lnTo>
                  <a:lnTo>
                    <a:pt x="958532" y="589957"/>
                  </a:lnTo>
                  <a:lnTo>
                    <a:pt x="903433" y="601668"/>
                  </a:lnTo>
                  <a:lnTo>
                    <a:pt x="845794" y="611003"/>
                  </a:lnTo>
                  <a:lnTo>
                    <a:pt x="785891" y="617834"/>
                  </a:lnTo>
                  <a:lnTo>
                    <a:pt x="724000" y="622028"/>
                  </a:lnTo>
                  <a:lnTo>
                    <a:pt x="660400" y="623455"/>
                  </a:lnTo>
                  <a:lnTo>
                    <a:pt x="596799" y="622028"/>
                  </a:lnTo>
                  <a:lnTo>
                    <a:pt x="534908" y="617834"/>
                  </a:lnTo>
                  <a:lnTo>
                    <a:pt x="475005" y="611003"/>
                  </a:lnTo>
                  <a:lnTo>
                    <a:pt x="417366" y="601668"/>
                  </a:lnTo>
                  <a:lnTo>
                    <a:pt x="362267" y="589957"/>
                  </a:lnTo>
                  <a:lnTo>
                    <a:pt x="309986" y="576002"/>
                  </a:lnTo>
                  <a:lnTo>
                    <a:pt x="260799" y="559933"/>
                  </a:lnTo>
                  <a:lnTo>
                    <a:pt x="214983" y="541880"/>
                  </a:lnTo>
                  <a:lnTo>
                    <a:pt x="172815" y="521976"/>
                  </a:lnTo>
                  <a:lnTo>
                    <a:pt x="134572" y="500350"/>
                  </a:lnTo>
                  <a:lnTo>
                    <a:pt x="100529" y="477132"/>
                  </a:lnTo>
                  <a:lnTo>
                    <a:pt x="70965" y="452454"/>
                  </a:lnTo>
                  <a:lnTo>
                    <a:pt x="26377" y="399238"/>
                  </a:lnTo>
                  <a:lnTo>
                    <a:pt x="3023" y="341748"/>
                  </a:lnTo>
                  <a:lnTo>
                    <a:pt x="0" y="311727"/>
                  </a:lnTo>
                  <a:close/>
                </a:path>
              </a:pathLst>
            </a:custGeom>
            <a:ln w="19050">
              <a:solidFill>
                <a:srgbClr val="000000"/>
              </a:solidFill>
            </a:ln>
          </p:spPr>
          <p:txBody>
            <a:bodyPr wrap="square" lIns="0" tIns="0" rIns="0" bIns="0" rtlCol="0"/>
            <a:lstStyle/>
            <a:p>
              <a:endParaRPr/>
            </a:p>
          </p:txBody>
        </p:sp>
      </p:grpSp>
      <p:sp>
        <p:nvSpPr>
          <p:cNvPr id="23" name="object 23"/>
          <p:cNvSpPr txBox="1"/>
          <p:nvPr/>
        </p:nvSpPr>
        <p:spPr>
          <a:xfrm>
            <a:off x="9566565" y="7377727"/>
            <a:ext cx="761238" cy="310854"/>
          </a:xfrm>
          <a:prstGeom prst="rect">
            <a:avLst/>
          </a:prstGeom>
        </p:spPr>
        <p:txBody>
          <a:bodyPr vert="horz" wrap="square" lIns="0" tIns="15240" rIns="0" bIns="0" rtlCol="0">
            <a:spAutoFit/>
          </a:bodyPr>
          <a:lstStyle/>
          <a:p>
            <a:pPr marL="15240">
              <a:spcBef>
                <a:spcPts val="120"/>
              </a:spcBef>
            </a:pPr>
            <a:r>
              <a:rPr sz="1920" spc="-12" dirty="0">
                <a:solidFill>
                  <a:srgbClr val="FFFFFF"/>
                </a:solidFill>
                <a:latin typeface="Arial"/>
                <a:cs typeface="Arial"/>
              </a:rPr>
              <a:t>worker</a:t>
            </a:r>
            <a:endParaRPr sz="1920">
              <a:latin typeface="Arial"/>
              <a:cs typeface="Arial"/>
            </a:endParaRPr>
          </a:p>
        </p:txBody>
      </p:sp>
      <p:sp>
        <p:nvSpPr>
          <p:cNvPr id="24" name="object 24"/>
          <p:cNvSpPr txBox="1"/>
          <p:nvPr/>
        </p:nvSpPr>
        <p:spPr>
          <a:xfrm>
            <a:off x="10993660" y="7215574"/>
            <a:ext cx="396240" cy="458587"/>
          </a:xfrm>
          <a:prstGeom prst="rect">
            <a:avLst/>
          </a:prstGeom>
        </p:spPr>
        <p:txBody>
          <a:bodyPr vert="horz" wrap="square" lIns="0" tIns="15240" rIns="0" bIns="0" rtlCol="0">
            <a:spAutoFit/>
          </a:bodyPr>
          <a:lstStyle/>
          <a:p>
            <a:pPr marL="15240">
              <a:spcBef>
                <a:spcPts val="120"/>
              </a:spcBef>
            </a:pPr>
            <a:r>
              <a:rPr sz="2880" b="1" spc="-60" dirty="0">
                <a:latin typeface="Arial"/>
                <a:cs typeface="Arial"/>
              </a:rPr>
              <a:t>…</a:t>
            </a:r>
            <a:endParaRPr sz="2880">
              <a:latin typeface="Arial"/>
              <a:cs typeface="Arial"/>
            </a:endParaRPr>
          </a:p>
        </p:txBody>
      </p:sp>
      <p:sp>
        <p:nvSpPr>
          <p:cNvPr id="25" name="object 25"/>
          <p:cNvSpPr/>
          <p:nvPr/>
        </p:nvSpPr>
        <p:spPr>
          <a:xfrm>
            <a:off x="3896000" y="6484724"/>
            <a:ext cx="6118098" cy="680466"/>
          </a:xfrm>
          <a:custGeom>
            <a:avLst/>
            <a:gdLst/>
            <a:ahLst/>
            <a:cxnLst/>
            <a:rect l="l" t="t" r="r" b="b"/>
            <a:pathLst>
              <a:path w="5098415" h="567054">
                <a:moveTo>
                  <a:pt x="110655" y="472173"/>
                </a:moveTo>
                <a:lnTo>
                  <a:pt x="109118" y="466331"/>
                </a:lnTo>
                <a:lnTo>
                  <a:pt x="100037" y="461035"/>
                </a:lnTo>
                <a:lnTo>
                  <a:pt x="94195" y="462572"/>
                </a:lnTo>
                <a:lnTo>
                  <a:pt x="64858" y="512876"/>
                </a:lnTo>
                <a:lnTo>
                  <a:pt x="64858" y="91300"/>
                </a:lnTo>
                <a:lnTo>
                  <a:pt x="45808" y="91300"/>
                </a:lnTo>
                <a:lnTo>
                  <a:pt x="45808" y="512876"/>
                </a:lnTo>
                <a:lnTo>
                  <a:pt x="16459" y="462572"/>
                </a:lnTo>
                <a:lnTo>
                  <a:pt x="10617" y="461035"/>
                </a:lnTo>
                <a:lnTo>
                  <a:pt x="1536" y="466331"/>
                </a:lnTo>
                <a:lnTo>
                  <a:pt x="0" y="472173"/>
                </a:lnTo>
                <a:lnTo>
                  <a:pt x="55333" y="567016"/>
                </a:lnTo>
                <a:lnTo>
                  <a:pt x="66357" y="548119"/>
                </a:lnTo>
                <a:lnTo>
                  <a:pt x="110655" y="472173"/>
                </a:lnTo>
                <a:close/>
              </a:path>
              <a:path w="5098415" h="567054">
                <a:moveTo>
                  <a:pt x="5098288" y="472173"/>
                </a:moveTo>
                <a:lnTo>
                  <a:pt x="5096764" y="466331"/>
                </a:lnTo>
                <a:lnTo>
                  <a:pt x="5087671" y="461035"/>
                </a:lnTo>
                <a:lnTo>
                  <a:pt x="5081841" y="462572"/>
                </a:lnTo>
                <a:lnTo>
                  <a:pt x="5052492" y="512876"/>
                </a:lnTo>
                <a:lnTo>
                  <a:pt x="5052492" y="293014"/>
                </a:lnTo>
                <a:lnTo>
                  <a:pt x="5052492" y="278218"/>
                </a:lnTo>
                <a:lnTo>
                  <a:pt x="5048224" y="273964"/>
                </a:lnTo>
                <a:lnTo>
                  <a:pt x="3389947" y="273964"/>
                </a:lnTo>
                <a:lnTo>
                  <a:pt x="3389947" y="161925"/>
                </a:lnTo>
                <a:lnTo>
                  <a:pt x="3389947" y="152400"/>
                </a:lnTo>
                <a:lnTo>
                  <a:pt x="3389947" y="147142"/>
                </a:lnTo>
                <a:lnTo>
                  <a:pt x="3385680" y="142875"/>
                </a:lnTo>
                <a:lnTo>
                  <a:pt x="3370897" y="142875"/>
                </a:lnTo>
                <a:lnTo>
                  <a:pt x="3370897" y="161925"/>
                </a:lnTo>
                <a:lnTo>
                  <a:pt x="3370897" y="273964"/>
                </a:lnTo>
                <a:lnTo>
                  <a:pt x="1723136" y="273964"/>
                </a:lnTo>
                <a:lnTo>
                  <a:pt x="531825" y="273964"/>
                </a:lnTo>
                <a:lnTo>
                  <a:pt x="531825" y="161925"/>
                </a:lnTo>
                <a:lnTo>
                  <a:pt x="3370897" y="161925"/>
                </a:lnTo>
                <a:lnTo>
                  <a:pt x="3370897" y="142875"/>
                </a:lnTo>
                <a:lnTo>
                  <a:pt x="531825" y="142875"/>
                </a:lnTo>
                <a:lnTo>
                  <a:pt x="531825" y="0"/>
                </a:lnTo>
                <a:lnTo>
                  <a:pt x="512775" y="0"/>
                </a:lnTo>
                <a:lnTo>
                  <a:pt x="512775" y="288747"/>
                </a:lnTo>
                <a:lnTo>
                  <a:pt x="517042" y="293014"/>
                </a:lnTo>
                <a:lnTo>
                  <a:pt x="1708353" y="293014"/>
                </a:lnTo>
                <a:lnTo>
                  <a:pt x="1708353" y="512876"/>
                </a:lnTo>
                <a:lnTo>
                  <a:pt x="1679003" y="462572"/>
                </a:lnTo>
                <a:lnTo>
                  <a:pt x="1673174" y="461035"/>
                </a:lnTo>
                <a:lnTo>
                  <a:pt x="1664081" y="466331"/>
                </a:lnTo>
                <a:lnTo>
                  <a:pt x="1662544" y="472173"/>
                </a:lnTo>
                <a:lnTo>
                  <a:pt x="1717878" y="567016"/>
                </a:lnTo>
                <a:lnTo>
                  <a:pt x="1728901" y="548119"/>
                </a:lnTo>
                <a:lnTo>
                  <a:pt x="1773199" y="472173"/>
                </a:lnTo>
                <a:lnTo>
                  <a:pt x="1771662" y="466331"/>
                </a:lnTo>
                <a:lnTo>
                  <a:pt x="1762582" y="461035"/>
                </a:lnTo>
                <a:lnTo>
                  <a:pt x="1756752" y="462572"/>
                </a:lnTo>
                <a:lnTo>
                  <a:pt x="1727403" y="512876"/>
                </a:lnTo>
                <a:lnTo>
                  <a:pt x="1727403" y="293014"/>
                </a:lnTo>
                <a:lnTo>
                  <a:pt x="3370897" y="293014"/>
                </a:lnTo>
                <a:lnTo>
                  <a:pt x="3370897" y="512876"/>
                </a:lnTo>
                <a:lnTo>
                  <a:pt x="3341547" y="462572"/>
                </a:lnTo>
                <a:lnTo>
                  <a:pt x="3335718" y="461035"/>
                </a:lnTo>
                <a:lnTo>
                  <a:pt x="3326625" y="466331"/>
                </a:lnTo>
                <a:lnTo>
                  <a:pt x="3325088" y="472173"/>
                </a:lnTo>
                <a:lnTo>
                  <a:pt x="3380422" y="567016"/>
                </a:lnTo>
                <a:lnTo>
                  <a:pt x="3391446" y="548119"/>
                </a:lnTo>
                <a:lnTo>
                  <a:pt x="3435743" y="472173"/>
                </a:lnTo>
                <a:lnTo>
                  <a:pt x="3434207" y="466331"/>
                </a:lnTo>
                <a:lnTo>
                  <a:pt x="3425126" y="461035"/>
                </a:lnTo>
                <a:lnTo>
                  <a:pt x="3419297" y="462572"/>
                </a:lnTo>
                <a:lnTo>
                  <a:pt x="3389947" y="512876"/>
                </a:lnTo>
                <a:lnTo>
                  <a:pt x="3389947" y="293014"/>
                </a:lnTo>
                <a:lnTo>
                  <a:pt x="5033442" y="293014"/>
                </a:lnTo>
                <a:lnTo>
                  <a:pt x="5033442" y="512876"/>
                </a:lnTo>
                <a:lnTo>
                  <a:pt x="5004092" y="462572"/>
                </a:lnTo>
                <a:lnTo>
                  <a:pt x="4998263" y="461035"/>
                </a:lnTo>
                <a:lnTo>
                  <a:pt x="4989169" y="466331"/>
                </a:lnTo>
                <a:lnTo>
                  <a:pt x="4987633" y="472173"/>
                </a:lnTo>
                <a:lnTo>
                  <a:pt x="5042967" y="567016"/>
                </a:lnTo>
                <a:lnTo>
                  <a:pt x="5053990" y="548119"/>
                </a:lnTo>
                <a:lnTo>
                  <a:pt x="5098288" y="472173"/>
                </a:lnTo>
                <a:close/>
              </a:path>
            </a:pathLst>
          </a:custGeom>
          <a:solidFill>
            <a:srgbClr val="000000"/>
          </a:solidFill>
        </p:spPr>
        <p:txBody>
          <a:bodyPr wrap="square" lIns="0" tIns="0" rIns="0" bIns="0" rtlCol="0"/>
          <a:lstStyle/>
          <a:p>
            <a:endParaRPr/>
          </a:p>
        </p:txBody>
      </p:sp>
      <p:sp>
        <p:nvSpPr>
          <p:cNvPr id="26" name="object 26"/>
          <p:cNvSpPr txBox="1"/>
          <p:nvPr/>
        </p:nvSpPr>
        <p:spPr>
          <a:xfrm>
            <a:off x="5979314" y="6206076"/>
            <a:ext cx="1524000" cy="347788"/>
          </a:xfrm>
          <a:prstGeom prst="rect">
            <a:avLst/>
          </a:prstGeom>
        </p:spPr>
        <p:txBody>
          <a:bodyPr vert="horz" wrap="square" lIns="0" tIns="15240" rIns="0" bIns="0" rtlCol="0">
            <a:spAutoFit/>
          </a:bodyPr>
          <a:lstStyle/>
          <a:p>
            <a:pPr marL="15240">
              <a:spcBef>
                <a:spcPts val="120"/>
              </a:spcBef>
            </a:pPr>
            <a:r>
              <a:rPr sz="2160" i="1" dirty="0">
                <a:latin typeface="Arial"/>
                <a:cs typeface="Arial"/>
              </a:rPr>
              <a:t>Remote</a:t>
            </a:r>
            <a:r>
              <a:rPr sz="2160" i="1" spc="-18" dirty="0">
                <a:latin typeface="Arial"/>
                <a:cs typeface="Arial"/>
              </a:rPr>
              <a:t> </a:t>
            </a:r>
            <a:r>
              <a:rPr sz="2160" i="1" spc="-24" dirty="0">
                <a:latin typeface="Arial"/>
                <a:cs typeface="Arial"/>
              </a:rPr>
              <a:t>fork</a:t>
            </a:r>
            <a:endParaRPr sz="2160">
              <a:latin typeface="Arial"/>
              <a:cs typeface="Arial"/>
            </a:endParaRPr>
          </a:p>
        </p:txBody>
      </p:sp>
    </p:spTree>
    <p:extLst>
      <p:ext uri="{BB962C8B-B14F-4D97-AF65-F5344CB8AC3E}">
        <p14:creationId xmlns:p14="http://schemas.microsoft.com/office/powerpoint/2010/main" val="3345381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5400" y="541245"/>
            <a:ext cx="8653271" cy="907941"/>
          </a:xfrm>
          <a:prstGeom prst="rect">
            <a:avLst/>
          </a:prstGeom>
        </p:spPr>
        <p:txBody>
          <a:bodyPr vert="horz" wrap="square" lIns="0" tIns="15240" rIns="0" bIns="0" rtlCol="0" anchor="ctr" anchorCtr="0">
            <a:spAutoFit/>
          </a:bodyPr>
          <a:lstStyle/>
          <a:p>
            <a:pPr marL="15240">
              <a:spcBef>
                <a:spcPts val="120"/>
              </a:spcBef>
            </a:pPr>
            <a:r>
              <a:rPr dirty="0"/>
              <a:t>Step</a:t>
            </a:r>
            <a:r>
              <a:rPr spc="-36" dirty="0"/>
              <a:t> </a:t>
            </a:r>
            <a:r>
              <a:rPr dirty="0"/>
              <a:t>3:</a:t>
            </a:r>
            <a:r>
              <a:rPr spc="-30" dirty="0"/>
              <a:t> </a:t>
            </a:r>
            <a:r>
              <a:rPr dirty="0"/>
              <a:t>Run</a:t>
            </a:r>
            <a:r>
              <a:rPr spc="-36" dirty="0"/>
              <a:t> </a:t>
            </a:r>
            <a:r>
              <a:rPr dirty="0"/>
              <a:t>Map</a:t>
            </a:r>
            <a:r>
              <a:rPr spc="-96" dirty="0"/>
              <a:t> </a:t>
            </a:r>
            <a:r>
              <a:rPr spc="-54" dirty="0"/>
              <a:t>Tasks</a:t>
            </a:r>
          </a:p>
        </p:txBody>
      </p:sp>
      <p:sp>
        <p:nvSpPr>
          <p:cNvPr id="3" name="object 3"/>
          <p:cNvSpPr txBox="1"/>
          <p:nvPr/>
        </p:nvSpPr>
        <p:spPr>
          <a:xfrm>
            <a:off x="2568778" y="1857707"/>
            <a:ext cx="6837426" cy="2472985"/>
          </a:xfrm>
          <a:prstGeom prst="rect">
            <a:avLst/>
          </a:prstGeom>
        </p:spPr>
        <p:txBody>
          <a:bodyPr vert="horz" wrap="square" lIns="0" tIns="198120" rIns="0" bIns="0" rtlCol="0">
            <a:spAutoFit/>
          </a:bodyPr>
          <a:lstStyle/>
          <a:p>
            <a:pPr marL="288798" indent="-273558">
              <a:spcBef>
                <a:spcPts val="1560"/>
              </a:spcBef>
              <a:buChar char="•"/>
              <a:tabLst>
                <a:tab pos="288798" algn="l"/>
              </a:tabLst>
            </a:pPr>
            <a:r>
              <a:rPr sz="2400" dirty="0">
                <a:latin typeface="Arial"/>
                <a:cs typeface="Arial"/>
              </a:rPr>
              <a:t>Reads</a:t>
            </a:r>
            <a:r>
              <a:rPr sz="2400" spc="-60" dirty="0">
                <a:latin typeface="Arial"/>
                <a:cs typeface="Arial"/>
              </a:rPr>
              <a:t> </a:t>
            </a:r>
            <a:r>
              <a:rPr sz="2400" dirty="0">
                <a:latin typeface="Arial"/>
                <a:cs typeface="Arial"/>
              </a:rPr>
              <a:t>contents</a:t>
            </a:r>
            <a:r>
              <a:rPr sz="2400" spc="-54" dirty="0">
                <a:latin typeface="Arial"/>
                <a:cs typeface="Arial"/>
              </a:rPr>
              <a:t> </a:t>
            </a:r>
            <a:r>
              <a:rPr sz="2400" dirty="0">
                <a:latin typeface="Arial"/>
                <a:cs typeface="Arial"/>
              </a:rPr>
              <a:t>of</a:t>
            </a:r>
            <a:r>
              <a:rPr sz="2400" spc="-60" dirty="0">
                <a:latin typeface="Arial"/>
                <a:cs typeface="Arial"/>
              </a:rPr>
              <a:t> </a:t>
            </a:r>
            <a:r>
              <a:rPr sz="2400" dirty="0">
                <a:latin typeface="Arial"/>
                <a:cs typeface="Arial"/>
              </a:rPr>
              <a:t>the</a:t>
            </a:r>
            <a:r>
              <a:rPr sz="2400" spc="-54" dirty="0">
                <a:latin typeface="Arial"/>
                <a:cs typeface="Arial"/>
              </a:rPr>
              <a:t> </a:t>
            </a:r>
            <a:r>
              <a:rPr sz="2400" dirty="0">
                <a:latin typeface="Arial"/>
                <a:cs typeface="Arial"/>
              </a:rPr>
              <a:t>input</a:t>
            </a:r>
            <a:r>
              <a:rPr sz="2400" spc="-60" dirty="0">
                <a:latin typeface="Arial"/>
                <a:cs typeface="Arial"/>
              </a:rPr>
              <a:t> </a:t>
            </a:r>
            <a:r>
              <a:rPr sz="2400" dirty="0">
                <a:latin typeface="Arial"/>
                <a:cs typeface="Arial"/>
              </a:rPr>
              <a:t>shard</a:t>
            </a:r>
            <a:r>
              <a:rPr sz="2400" spc="-60" dirty="0">
                <a:latin typeface="Arial"/>
                <a:cs typeface="Arial"/>
              </a:rPr>
              <a:t> </a:t>
            </a:r>
            <a:r>
              <a:rPr sz="2400" dirty="0">
                <a:latin typeface="Arial"/>
                <a:cs typeface="Arial"/>
              </a:rPr>
              <a:t>assigned</a:t>
            </a:r>
            <a:r>
              <a:rPr sz="2400" spc="-54" dirty="0">
                <a:latin typeface="Arial"/>
                <a:cs typeface="Arial"/>
              </a:rPr>
              <a:t> </a:t>
            </a:r>
            <a:r>
              <a:rPr sz="2400" dirty="0">
                <a:latin typeface="Arial"/>
                <a:cs typeface="Arial"/>
              </a:rPr>
              <a:t>to</a:t>
            </a:r>
            <a:r>
              <a:rPr sz="2400" spc="-54" dirty="0">
                <a:latin typeface="Arial"/>
                <a:cs typeface="Arial"/>
              </a:rPr>
              <a:t> </a:t>
            </a:r>
            <a:r>
              <a:rPr sz="2400" spc="-30" dirty="0">
                <a:latin typeface="Arial"/>
                <a:cs typeface="Arial"/>
              </a:rPr>
              <a:t>it</a:t>
            </a:r>
            <a:endParaRPr sz="2400" dirty="0">
              <a:latin typeface="Arial"/>
              <a:cs typeface="Arial"/>
            </a:endParaRPr>
          </a:p>
          <a:p>
            <a:pPr marL="288798" indent="-273558">
              <a:spcBef>
                <a:spcPts val="1440"/>
              </a:spcBef>
              <a:buChar char="•"/>
              <a:tabLst>
                <a:tab pos="288798" algn="l"/>
              </a:tabLst>
            </a:pPr>
            <a:r>
              <a:rPr sz="2400" dirty="0">
                <a:latin typeface="Arial"/>
                <a:cs typeface="Arial"/>
              </a:rPr>
              <a:t>Parses</a:t>
            </a:r>
            <a:r>
              <a:rPr sz="2400" spc="-72" dirty="0">
                <a:latin typeface="Arial"/>
                <a:cs typeface="Arial"/>
              </a:rPr>
              <a:t> </a:t>
            </a:r>
            <a:r>
              <a:rPr sz="2400" dirty="0">
                <a:latin typeface="Arial"/>
                <a:cs typeface="Arial"/>
              </a:rPr>
              <a:t>key/value</a:t>
            </a:r>
            <a:r>
              <a:rPr sz="2400" spc="-54" dirty="0">
                <a:latin typeface="Arial"/>
                <a:cs typeface="Arial"/>
              </a:rPr>
              <a:t> </a:t>
            </a:r>
            <a:r>
              <a:rPr sz="2400" dirty="0">
                <a:latin typeface="Arial"/>
                <a:cs typeface="Arial"/>
              </a:rPr>
              <a:t>pairs</a:t>
            </a:r>
            <a:r>
              <a:rPr sz="2400" spc="-60" dirty="0">
                <a:latin typeface="Arial"/>
                <a:cs typeface="Arial"/>
              </a:rPr>
              <a:t> </a:t>
            </a:r>
            <a:r>
              <a:rPr sz="2400" dirty="0">
                <a:latin typeface="Arial"/>
                <a:cs typeface="Arial"/>
              </a:rPr>
              <a:t>out</a:t>
            </a:r>
            <a:r>
              <a:rPr sz="2400" spc="-60" dirty="0">
                <a:latin typeface="Arial"/>
                <a:cs typeface="Arial"/>
              </a:rPr>
              <a:t> </a:t>
            </a:r>
            <a:r>
              <a:rPr sz="2400" dirty="0">
                <a:latin typeface="Arial"/>
                <a:cs typeface="Arial"/>
              </a:rPr>
              <a:t>of</a:t>
            </a:r>
            <a:r>
              <a:rPr sz="2400" spc="-66" dirty="0">
                <a:latin typeface="Arial"/>
                <a:cs typeface="Arial"/>
              </a:rPr>
              <a:t> </a:t>
            </a:r>
            <a:r>
              <a:rPr sz="2400" dirty="0">
                <a:latin typeface="Arial"/>
                <a:cs typeface="Arial"/>
              </a:rPr>
              <a:t>the</a:t>
            </a:r>
            <a:r>
              <a:rPr sz="2400" spc="-54" dirty="0">
                <a:latin typeface="Arial"/>
                <a:cs typeface="Arial"/>
              </a:rPr>
              <a:t> </a:t>
            </a:r>
            <a:r>
              <a:rPr sz="2400" dirty="0">
                <a:latin typeface="Arial"/>
                <a:cs typeface="Arial"/>
              </a:rPr>
              <a:t>input</a:t>
            </a:r>
            <a:r>
              <a:rPr sz="2400" spc="-66" dirty="0">
                <a:latin typeface="Arial"/>
                <a:cs typeface="Arial"/>
              </a:rPr>
              <a:t> </a:t>
            </a:r>
            <a:r>
              <a:rPr sz="2400" spc="-24" dirty="0">
                <a:latin typeface="Arial"/>
                <a:cs typeface="Arial"/>
              </a:rPr>
              <a:t>data</a:t>
            </a:r>
            <a:endParaRPr sz="2400" dirty="0">
              <a:latin typeface="Arial"/>
              <a:cs typeface="Arial"/>
            </a:endParaRPr>
          </a:p>
          <a:p>
            <a:pPr marL="288798" indent="-273558">
              <a:spcBef>
                <a:spcPts val="1440"/>
              </a:spcBef>
              <a:buChar char="•"/>
              <a:tabLst>
                <a:tab pos="288798" algn="l"/>
              </a:tabLst>
            </a:pPr>
            <a:r>
              <a:rPr sz="2400" dirty="0">
                <a:latin typeface="Arial"/>
                <a:cs typeface="Arial"/>
              </a:rPr>
              <a:t>Passes</a:t>
            </a:r>
            <a:r>
              <a:rPr sz="2400" spc="-66" dirty="0">
                <a:latin typeface="Arial"/>
                <a:cs typeface="Arial"/>
              </a:rPr>
              <a:t> </a:t>
            </a:r>
            <a:r>
              <a:rPr sz="2400" dirty="0">
                <a:latin typeface="Arial"/>
                <a:cs typeface="Arial"/>
              </a:rPr>
              <a:t>each</a:t>
            </a:r>
            <a:r>
              <a:rPr sz="2400" spc="-54" dirty="0">
                <a:latin typeface="Arial"/>
                <a:cs typeface="Arial"/>
              </a:rPr>
              <a:t> </a:t>
            </a:r>
            <a:r>
              <a:rPr sz="2400" dirty="0">
                <a:latin typeface="Arial"/>
                <a:cs typeface="Arial"/>
              </a:rPr>
              <a:t>pair</a:t>
            </a:r>
            <a:r>
              <a:rPr sz="2400" spc="-48" dirty="0">
                <a:latin typeface="Arial"/>
                <a:cs typeface="Arial"/>
              </a:rPr>
              <a:t> </a:t>
            </a:r>
            <a:r>
              <a:rPr sz="2400" dirty="0">
                <a:latin typeface="Arial"/>
                <a:cs typeface="Arial"/>
              </a:rPr>
              <a:t>to</a:t>
            </a:r>
            <a:r>
              <a:rPr sz="2400" spc="-54" dirty="0">
                <a:latin typeface="Arial"/>
                <a:cs typeface="Arial"/>
              </a:rPr>
              <a:t> </a:t>
            </a:r>
            <a:r>
              <a:rPr sz="2400" dirty="0">
                <a:latin typeface="Arial"/>
                <a:cs typeface="Arial"/>
              </a:rPr>
              <a:t>a</a:t>
            </a:r>
            <a:r>
              <a:rPr sz="2400" spc="-54" dirty="0">
                <a:latin typeface="Arial"/>
                <a:cs typeface="Arial"/>
              </a:rPr>
              <a:t> </a:t>
            </a:r>
            <a:r>
              <a:rPr sz="2400" spc="-12" dirty="0">
                <a:latin typeface="Arial"/>
                <a:cs typeface="Arial"/>
              </a:rPr>
              <a:t>user-</a:t>
            </a:r>
            <a:r>
              <a:rPr sz="2400" dirty="0">
                <a:latin typeface="Arial"/>
                <a:cs typeface="Arial"/>
              </a:rPr>
              <a:t>defined</a:t>
            </a:r>
            <a:r>
              <a:rPr sz="2400" spc="-48" dirty="0">
                <a:latin typeface="Arial"/>
                <a:cs typeface="Arial"/>
              </a:rPr>
              <a:t> </a:t>
            </a:r>
            <a:r>
              <a:rPr sz="2400" i="1" dirty="0">
                <a:latin typeface="Arial"/>
                <a:cs typeface="Arial"/>
              </a:rPr>
              <a:t>map</a:t>
            </a:r>
            <a:r>
              <a:rPr sz="2400" i="1" spc="-48" dirty="0">
                <a:latin typeface="Arial"/>
                <a:cs typeface="Arial"/>
              </a:rPr>
              <a:t> </a:t>
            </a:r>
            <a:r>
              <a:rPr sz="2400" spc="-12" dirty="0">
                <a:latin typeface="Arial"/>
                <a:cs typeface="Arial"/>
              </a:rPr>
              <a:t>function</a:t>
            </a:r>
            <a:endParaRPr sz="2400" dirty="0">
              <a:latin typeface="Arial"/>
              <a:cs typeface="Arial"/>
            </a:endParaRPr>
          </a:p>
          <a:p>
            <a:pPr marL="563118" lvl="1" indent="-273558">
              <a:spcBef>
                <a:spcPts val="581"/>
              </a:spcBef>
              <a:buChar char="–"/>
              <a:tabLst>
                <a:tab pos="563118" algn="l"/>
              </a:tabLst>
            </a:pPr>
            <a:r>
              <a:rPr sz="2160" dirty="0">
                <a:latin typeface="Arial"/>
                <a:cs typeface="Arial"/>
              </a:rPr>
              <a:t>Produces</a:t>
            </a:r>
            <a:r>
              <a:rPr sz="2160" spc="-60" dirty="0">
                <a:latin typeface="Arial"/>
                <a:cs typeface="Arial"/>
              </a:rPr>
              <a:t> </a:t>
            </a:r>
            <a:r>
              <a:rPr sz="2160" dirty="0">
                <a:latin typeface="Arial"/>
                <a:cs typeface="Arial"/>
              </a:rPr>
              <a:t>intermediate</a:t>
            </a:r>
            <a:r>
              <a:rPr sz="2160" spc="-60" dirty="0">
                <a:latin typeface="Arial"/>
                <a:cs typeface="Arial"/>
              </a:rPr>
              <a:t> </a:t>
            </a:r>
            <a:r>
              <a:rPr sz="2160" dirty="0">
                <a:latin typeface="Arial"/>
                <a:cs typeface="Arial"/>
              </a:rPr>
              <a:t>key/value</a:t>
            </a:r>
            <a:r>
              <a:rPr sz="2160" spc="-60" dirty="0">
                <a:latin typeface="Arial"/>
                <a:cs typeface="Arial"/>
              </a:rPr>
              <a:t> </a:t>
            </a:r>
            <a:r>
              <a:rPr sz="2160" spc="-12" dirty="0">
                <a:latin typeface="Arial"/>
                <a:cs typeface="Arial"/>
              </a:rPr>
              <a:t>pairs</a:t>
            </a:r>
            <a:endParaRPr sz="2160" dirty="0">
              <a:latin typeface="Arial"/>
              <a:cs typeface="Arial"/>
            </a:endParaRPr>
          </a:p>
          <a:p>
            <a:pPr marL="563118" lvl="1" indent="-273558">
              <a:spcBef>
                <a:spcPts val="521"/>
              </a:spcBef>
              <a:buChar char="–"/>
              <a:tabLst>
                <a:tab pos="563118" algn="l"/>
              </a:tabLst>
            </a:pPr>
            <a:r>
              <a:rPr sz="2160" dirty="0">
                <a:latin typeface="Arial"/>
                <a:cs typeface="Arial"/>
              </a:rPr>
              <a:t>These</a:t>
            </a:r>
            <a:r>
              <a:rPr sz="2160" spc="-42" dirty="0">
                <a:latin typeface="Arial"/>
                <a:cs typeface="Arial"/>
              </a:rPr>
              <a:t> </a:t>
            </a:r>
            <a:r>
              <a:rPr sz="2160" dirty="0">
                <a:latin typeface="Arial"/>
                <a:cs typeface="Arial"/>
              </a:rPr>
              <a:t>are</a:t>
            </a:r>
            <a:r>
              <a:rPr sz="2160" spc="-36" dirty="0">
                <a:latin typeface="Arial"/>
                <a:cs typeface="Arial"/>
              </a:rPr>
              <a:t> </a:t>
            </a:r>
            <a:r>
              <a:rPr sz="2160" dirty="0">
                <a:latin typeface="Arial"/>
                <a:cs typeface="Arial"/>
              </a:rPr>
              <a:t>buffered</a:t>
            </a:r>
            <a:r>
              <a:rPr sz="2160" spc="-42" dirty="0">
                <a:latin typeface="Arial"/>
                <a:cs typeface="Arial"/>
              </a:rPr>
              <a:t> </a:t>
            </a:r>
            <a:r>
              <a:rPr sz="2160" dirty="0">
                <a:latin typeface="Arial"/>
                <a:cs typeface="Arial"/>
              </a:rPr>
              <a:t>in</a:t>
            </a:r>
            <a:r>
              <a:rPr sz="2160" spc="-36" dirty="0">
                <a:latin typeface="Arial"/>
                <a:cs typeface="Arial"/>
              </a:rPr>
              <a:t> </a:t>
            </a:r>
            <a:r>
              <a:rPr sz="2160" spc="-12" dirty="0">
                <a:latin typeface="Arial"/>
                <a:cs typeface="Arial"/>
              </a:rPr>
              <a:t>memory</a:t>
            </a:r>
            <a:endParaRPr sz="2160" dirty="0">
              <a:latin typeface="Arial"/>
              <a:cs typeface="Arial"/>
            </a:endParaRPr>
          </a:p>
        </p:txBody>
      </p:sp>
      <p:grpSp>
        <p:nvGrpSpPr>
          <p:cNvPr id="4" name="object 4"/>
          <p:cNvGrpSpPr/>
          <p:nvPr/>
        </p:nvGrpSpPr>
        <p:grpSpPr>
          <a:xfrm>
            <a:off x="2904133" y="5212080"/>
            <a:ext cx="1645920" cy="929640"/>
            <a:chOff x="896111" y="4343400"/>
            <a:chExt cx="1371600" cy="774700"/>
          </a:xfrm>
        </p:grpSpPr>
        <p:pic>
          <p:nvPicPr>
            <p:cNvPr id="5" name="object 5"/>
            <p:cNvPicPr/>
            <p:nvPr/>
          </p:nvPicPr>
          <p:blipFill>
            <a:blip r:embed="rId2" cstate="print"/>
            <a:stretch>
              <a:fillRect/>
            </a:stretch>
          </p:blipFill>
          <p:spPr>
            <a:xfrm>
              <a:off x="896111" y="4343400"/>
              <a:ext cx="1371600" cy="774192"/>
            </a:xfrm>
            <a:prstGeom prst="rect">
              <a:avLst/>
            </a:prstGeom>
          </p:spPr>
        </p:pic>
        <p:pic>
          <p:nvPicPr>
            <p:cNvPr id="6" name="object 6"/>
            <p:cNvPicPr/>
            <p:nvPr/>
          </p:nvPicPr>
          <p:blipFill>
            <a:blip r:embed="rId3" cstate="print"/>
            <a:stretch>
              <a:fillRect/>
            </a:stretch>
          </p:blipFill>
          <p:spPr>
            <a:xfrm>
              <a:off x="999743" y="4480560"/>
              <a:ext cx="1164336" cy="573024"/>
            </a:xfrm>
            <a:prstGeom prst="rect">
              <a:avLst/>
            </a:prstGeom>
          </p:spPr>
        </p:pic>
        <p:sp>
          <p:nvSpPr>
            <p:cNvPr id="7" name="object 7"/>
            <p:cNvSpPr/>
            <p:nvPr/>
          </p:nvSpPr>
          <p:spPr>
            <a:xfrm>
              <a:off x="946725" y="4375726"/>
              <a:ext cx="1270000" cy="669925"/>
            </a:xfrm>
            <a:custGeom>
              <a:avLst/>
              <a:gdLst/>
              <a:ahLst/>
              <a:cxnLst/>
              <a:rect l="l" t="t" r="r" b="b"/>
              <a:pathLst>
                <a:path w="1270000" h="669925">
                  <a:moveTo>
                    <a:pt x="1269999" y="0"/>
                  </a:moveTo>
                  <a:lnTo>
                    <a:pt x="0" y="0"/>
                  </a:lnTo>
                  <a:lnTo>
                    <a:pt x="0" y="669635"/>
                  </a:lnTo>
                  <a:lnTo>
                    <a:pt x="1269999" y="669635"/>
                  </a:lnTo>
                  <a:lnTo>
                    <a:pt x="1269999" y="0"/>
                  </a:lnTo>
                  <a:close/>
                </a:path>
              </a:pathLst>
            </a:custGeom>
            <a:solidFill>
              <a:srgbClr val="71D4D4"/>
            </a:solidFill>
          </p:spPr>
          <p:txBody>
            <a:bodyPr wrap="square" lIns="0" tIns="0" rIns="0" bIns="0" rtlCol="0"/>
            <a:lstStyle/>
            <a:p>
              <a:endParaRPr/>
            </a:p>
          </p:txBody>
        </p:sp>
        <p:sp>
          <p:nvSpPr>
            <p:cNvPr id="8" name="object 8"/>
            <p:cNvSpPr/>
            <p:nvPr/>
          </p:nvSpPr>
          <p:spPr>
            <a:xfrm>
              <a:off x="946725" y="4375726"/>
              <a:ext cx="1270000" cy="669925"/>
            </a:xfrm>
            <a:custGeom>
              <a:avLst/>
              <a:gdLst/>
              <a:ahLst/>
              <a:cxnLst/>
              <a:rect l="l" t="t" r="r" b="b"/>
              <a:pathLst>
                <a:path w="1270000" h="669925">
                  <a:moveTo>
                    <a:pt x="0" y="0"/>
                  </a:moveTo>
                  <a:lnTo>
                    <a:pt x="1270000" y="0"/>
                  </a:lnTo>
                  <a:lnTo>
                    <a:pt x="1270000" y="669636"/>
                  </a:lnTo>
                  <a:lnTo>
                    <a:pt x="0" y="669636"/>
                  </a:lnTo>
                  <a:lnTo>
                    <a:pt x="0" y="0"/>
                  </a:lnTo>
                  <a:close/>
                </a:path>
              </a:pathLst>
            </a:custGeom>
            <a:ln w="19050">
              <a:solidFill>
                <a:srgbClr val="000000"/>
              </a:solidFill>
            </a:ln>
          </p:spPr>
          <p:txBody>
            <a:bodyPr wrap="square" lIns="0" tIns="0" rIns="0" bIns="0" rtlCol="0"/>
            <a:lstStyle/>
            <a:p>
              <a:endParaRPr/>
            </a:p>
          </p:txBody>
        </p:sp>
      </p:grpSp>
      <p:sp>
        <p:nvSpPr>
          <p:cNvPr id="9" name="object 9"/>
          <p:cNvSpPr txBox="1"/>
          <p:nvPr/>
        </p:nvSpPr>
        <p:spPr>
          <a:xfrm>
            <a:off x="3231571" y="5471161"/>
            <a:ext cx="991362" cy="347788"/>
          </a:xfrm>
          <a:prstGeom prst="rect">
            <a:avLst/>
          </a:prstGeom>
        </p:spPr>
        <p:txBody>
          <a:bodyPr vert="horz" wrap="square" lIns="0" tIns="15240" rIns="0" bIns="0" rtlCol="0">
            <a:spAutoFit/>
          </a:bodyPr>
          <a:lstStyle/>
          <a:p>
            <a:pPr marL="15240">
              <a:spcBef>
                <a:spcPts val="120"/>
              </a:spcBef>
            </a:pPr>
            <a:r>
              <a:rPr sz="2160" dirty="0">
                <a:latin typeface="Arial"/>
                <a:cs typeface="Arial"/>
              </a:rPr>
              <a:t>Shard</a:t>
            </a:r>
            <a:r>
              <a:rPr sz="2160" spc="-24" dirty="0">
                <a:latin typeface="Arial"/>
                <a:cs typeface="Arial"/>
              </a:rPr>
              <a:t> </a:t>
            </a:r>
            <a:r>
              <a:rPr sz="2160" spc="-60" dirty="0">
                <a:latin typeface="Arial"/>
                <a:cs typeface="Arial"/>
              </a:rPr>
              <a:t>2</a:t>
            </a:r>
            <a:endParaRPr sz="2160">
              <a:latin typeface="Arial"/>
              <a:cs typeface="Arial"/>
            </a:endParaRPr>
          </a:p>
        </p:txBody>
      </p:sp>
      <p:grpSp>
        <p:nvGrpSpPr>
          <p:cNvPr id="10" name="object 10"/>
          <p:cNvGrpSpPr/>
          <p:nvPr/>
        </p:nvGrpSpPr>
        <p:grpSpPr>
          <a:xfrm>
            <a:off x="5764376" y="5241341"/>
            <a:ext cx="1708404" cy="932688"/>
            <a:chOff x="3279647" y="4367784"/>
            <a:chExt cx="1423670" cy="777240"/>
          </a:xfrm>
        </p:grpSpPr>
        <p:pic>
          <p:nvPicPr>
            <p:cNvPr id="11" name="object 11"/>
            <p:cNvPicPr/>
            <p:nvPr/>
          </p:nvPicPr>
          <p:blipFill>
            <a:blip r:embed="rId4" cstate="print"/>
            <a:stretch>
              <a:fillRect/>
            </a:stretch>
          </p:blipFill>
          <p:spPr>
            <a:xfrm>
              <a:off x="3279647" y="4367784"/>
              <a:ext cx="1423415" cy="725424"/>
            </a:xfrm>
            <a:prstGeom prst="rect">
              <a:avLst/>
            </a:prstGeom>
          </p:spPr>
        </p:pic>
        <p:pic>
          <p:nvPicPr>
            <p:cNvPr id="12" name="object 12"/>
            <p:cNvPicPr/>
            <p:nvPr/>
          </p:nvPicPr>
          <p:blipFill>
            <a:blip r:embed="rId5" cstate="print"/>
            <a:stretch>
              <a:fillRect/>
            </a:stretch>
          </p:blipFill>
          <p:spPr>
            <a:xfrm>
              <a:off x="3523487" y="4386072"/>
              <a:ext cx="932688" cy="758951"/>
            </a:xfrm>
            <a:prstGeom prst="rect">
              <a:avLst/>
            </a:prstGeom>
          </p:spPr>
        </p:pic>
        <p:sp>
          <p:nvSpPr>
            <p:cNvPr id="13" name="object 13"/>
            <p:cNvSpPr/>
            <p:nvPr/>
          </p:nvSpPr>
          <p:spPr>
            <a:xfrm>
              <a:off x="3329707" y="4398817"/>
              <a:ext cx="1320800" cy="623570"/>
            </a:xfrm>
            <a:custGeom>
              <a:avLst/>
              <a:gdLst/>
              <a:ahLst/>
              <a:cxnLst/>
              <a:rect l="l" t="t" r="r" b="b"/>
              <a:pathLst>
                <a:path w="1320800" h="623570">
                  <a:moveTo>
                    <a:pt x="660400" y="0"/>
                  </a:moveTo>
                  <a:lnTo>
                    <a:pt x="596799" y="1427"/>
                  </a:lnTo>
                  <a:lnTo>
                    <a:pt x="534908" y="5620"/>
                  </a:lnTo>
                  <a:lnTo>
                    <a:pt x="475005" y="12451"/>
                  </a:lnTo>
                  <a:lnTo>
                    <a:pt x="417366" y="21786"/>
                  </a:lnTo>
                  <a:lnTo>
                    <a:pt x="362267" y="33497"/>
                  </a:lnTo>
                  <a:lnTo>
                    <a:pt x="309986" y="47453"/>
                  </a:lnTo>
                  <a:lnTo>
                    <a:pt x="260799" y="63522"/>
                  </a:lnTo>
                  <a:lnTo>
                    <a:pt x="214984" y="81574"/>
                  </a:lnTo>
                  <a:lnTo>
                    <a:pt x="172815" y="101478"/>
                  </a:lnTo>
                  <a:lnTo>
                    <a:pt x="134572" y="123105"/>
                  </a:lnTo>
                  <a:lnTo>
                    <a:pt x="100529" y="146322"/>
                  </a:lnTo>
                  <a:lnTo>
                    <a:pt x="70965" y="171000"/>
                  </a:lnTo>
                  <a:lnTo>
                    <a:pt x="26377" y="224216"/>
                  </a:lnTo>
                  <a:lnTo>
                    <a:pt x="3023" y="281706"/>
                  </a:lnTo>
                  <a:lnTo>
                    <a:pt x="0" y="311727"/>
                  </a:lnTo>
                  <a:lnTo>
                    <a:pt x="3023" y="341749"/>
                  </a:lnTo>
                  <a:lnTo>
                    <a:pt x="26377" y="399239"/>
                  </a:lnTo>
                  <a:lnTo>
                    <a:pt x="70965" y="452454"/>
                  </a:lnTo>
                  <a:lnTo>
                    <a:pt x="100529" y="477133"/>
                  </a:lnTo>
                  <a:lnTo>
                    <a:pt x="134572" y="500350"/>
                  </a:lnTo>
                  <a:lnTo>
                    <a:pt x="172815" y="521977"/>
                  </a:lnTo>
                  <a:lnTo>
                    <a:pt x="214984" y="541881"/>
                  </a:lnTo>
                  <a:lnTo>
                    <a:pt x="260799" y="559933"/>
                  </a:lnTo>
                  <a:lnTo>
                    <a:pt x="309986" y="576002"/>
                  </a:lnTo>
                  <a:lnTo>
                    <a:pt x="362267" y="589957"/>
                  </a:lnTo>
                  <a:lnTo>
                    <a:pt x="417366" y="601668"/>
                  </a:lnTo>
                  <a:lnTo>
                    <a:pt x="475005" y="611004"/>
                  </a:lnTo>
                  <a:lnTo>
                    <a:pt x="534908" y="617834"/>
                  </a:lnTo>
                  <a:lnTo>
                    <a:pt x="596799" y="622028"/>
                  </a:lnTo>
                  <a:lnTo>
                    <a:pt x="660400" y="623455"/>
                  </a:lnTo>
                  <a:lnTo>
                    <a:pt x="724000" y="622028"/>
                  </a:lnTo>
                  <a:lnTo>
                    <a:pt x="785891" y="617834"/>
                  </a:lnTo>
                  <a:lnTo>
                    <a:pt x="845794" y="611004"/>
                  </a:lnTo>
                  <a:lnTo>
                    <a:pt x="903433" y="601668"/>
                  </a:lnTo>
                  <a:lnTo>
                    <a:pt x="958532" y="589957"/>
                  </a:lnTo>
                  <a:lnTo>
                    <a:pt x="1010813" y="576002"/>
                  </a:lnTo>
                  <a:lnTo>
                    <a:pt x="1060000" y="559933"/>
                  </a:lnTo>
                  <a:lnTo>
                    <a:pt x="1105815" y="541881"/>
                  </a:lnTo>
                  <a:lnTo>
                    <a:pt x="1147984" y="521977"/>
                  </a:lnTo>
                  <a:lnTo>
                    <a:pt x="1186227" y="500350"/>
                  </a:lnTo>
                  <a:lnTo>
                    <a:pt x="1220270" y="477133"/>
                  </a:lnTo>
                  <a:lnTo>
                    <a:pt x="1249834" y="452454"/>
                  </a:lnTo>
                  <a:lnTo>
                    <a:pt x="1294422" y="399239"/>
                  </a:lnTo>
                  <a:lnTo>
                    <a:pt x="1317776" y="341749"/>
                  </a:lnTo>
                  <a:lnTo>
                    <a:pt x="1320800" y="311727"/>
                  </a:lnTo>
                  <a:lnTo>
                    <a:pt x="1317776" y="281706"/>
                  </a:lnTo>
                  <a:lnTo>
                    <a:pt x="1294422" y="224216"/>
                  </a:lnTo>
                  <a:lnTo>
                    <a:pt x="1249834" y="171000"/>
                  </a:lnTo>
                  <a:lnTo>
                    <a:pt x="1220270" y="146322"/>
                  </a:lnTo>
                  <a:lnTo>
                    <a:pt x="1186227" y="123105"/>
                  </a:lnTo>
                  <a:lnTo>
                    <a:pt x="1147984" y="101478"/>
                  </a:lnTo>
                  <a:lnTo>
                    <a:pt x="1105815" y="81574"/>
                  </a:lnTo>
                  <a:lnTo>
                    <a:pt x="1060000" y="63522"/>
                  </a:lnTo>
                  <a:lnTo>
                    <a:pt x="1010813" y="47453"/>
                  </a:lnTo>
                  <a:lnTo>
                    <a:pt x="958532" y="33497"/>
                  </a:lnTo>
                  <a:lnTo>
                    <a:pt x="903433" y="21786"/>
                  </a:lnTo>
                  <a:lnTo>
                    <a:pt x="845794" y="12451"/>
                  </a:lnTo>
                  <a:lnTo>
                    <a:pt x="785891" y="5620"/>
                  </a:lnTo>
                  <a:lnTo>
                    <a:pt x="724000" y="1427"/>
                  </a:lnTo>
                  <a:lnTo>
                    <a:pt x="660400" y="0"/>
                  </a:lnTo>
                  <a:close/>
                </a:path>
              </a:pathLst>
            </a:custGeom>
            <a:solidFill>
              <a:srgbClr val="E26155"/>
            </a:solidFill>
          </p:spPr>
          <p:txBody>
            <a:bodyPr wrap="square" lIns="0" tIns="0" rIns="0" bIns="0" rtlCol="0"/>
            <a:lstStyle/>
            <a:p>
              <a:endParaRPr/>
            </a:p>
          </p:txBody>
        </p:sp>
        <p:sp>
          <p:nvSpPr>
            <p:cNvPr id="14" name="object 14"/>
            <p:cNvSpPr/>
            <p:nvPr/>
          </p:nvSpPr>
          <p:spPr>
            <a:xfrm>
              <a:off x="3329707" y="4398817"/>
              <a:ext cx="1320800" cy="623570"/>
            </a:xfrm>
            <a:custGeom>
              <a:avLst/>
              <a:gdLst/>
              <a:ahLst/>
              <a:cxnLst/>
              <a:rect l="l" t="t" r="r" b="b"/>
              <a:pathLst>
                <a:path w="1320800" h="623570">
                  <a:moveTo>
                    <a:pt x="0" y="311727"/>
                  </a:moveTo>
                  <a:lnTo>
                    <a:pt x="11907" y="252492"/>
                  </a:lnTo>
                  <a:lnTo>
                    <a:pt x="46155" y="197008"/>
                  </a:lnTo>
                  <a:lnTo>
                    <a:pt x="100529" y="146322"/>
                  </a:lnTo>
                  <a:lnTo>
                    <a:pt x="134572" y="123104"/>
                  </a:lnTo>
                  <a:lnTo>
                    <a:pt x="172815" y="101478"/>
                  </a:lnTo>
                  <a:lnTo>
                    <a:pt x="214983" y="81573"/>
                  </a:lnTo>
                  <a:lnTo>
                    <a:pt x="260799" y="63521"/>
                  </a:lnTo>
                  <a:lnTo>
                    <a:pt x="309986" y="47452"/>
                  </a:lnTo>
                  <a:lnTo>
                    <a:pt x="362267" y="33497"/>
                  </a:lnTo>
                  <a:lnTo>
                    <a:pt x="417366" y="21786"/>
                  </a:lnTo>
                  <a:lnTo>
                    <a:pt x="475005" y="12451"/>
                  </a:lnTo>
                  <a:lnTo>
                    <a:pt x="534908" y="5620"/>
                  </a:lnTo>
                  <a:lnTo>
                    <a:pt x="596799" y="1427"/>
                  </a:lnTo>
                  <a:lnTo>
                    <a:pt x="660400" y="0"/>
                  </a:lnTo>
                  <a:lnTo>
                    <a:pt x="724000" y="1427"/>
                  </a:lnTo>
                  <a:lnTo>
                    <a:pt x="785891" y="5620"/>
                  </a:lnTo>
                  <a:lnTo>
                    <a:pt x="845794" y="12451"/>
                  </a:lnTo>
                  <a:lnTo>
                    <a:pt x="903433" y="21786"/>
                  </a:lnTo>
                  <a:lnTo>
                    <a:pt x="958532" y="33497"/>
                  </a:lnTo>
                  <a:lnTo>
                    <a:pt x="1010813" y="47452"/>
                  </a:lnTo>
                  <a:lnTo>
                    <a:pt x="1060000" y="63521"/>
                  </a:lnTo>
                  <a:lnTo>
                    <a:pt x="1105816" y="81573"/>
                  </a:lnTo>
                  <a:lnTo>
                    <a:pt x="1147984" y="101478"/>
                  </a:lnTo>
                  <a:lnTo>
                    <a:pt x="1186227" y="123104"/>
                  </a:lnTo>
                  <a:lnTo>
                    <a:pt x="1220270" y="146322"/>
                  </a:lnTo>
                  <a:lnTo>
                    <a:pt x="1249834" y="171000"/>
                  </a:lnTo>
                  <a:lnTo>
                    <a:pt x="1294422" y="224215"/>
                  </a:lnTo>
                  <a:lnTo>
                    <a:pt x="1317776" y="281706"/>
                  </a:lnTo>
                  <a:lnTo>
                    <a:pt x="1320800" y="311727"/>
                  </a:lnTo>
                  <a:lnTo>
                    <a:pt x="1317776" y="341748"/>
                  </a:lnTo>
                  <a:lnTo>
                    <a:pt x="1294422" y="399238"/>
                  </a:lnTo>
                  <a:lnTo>
                    <a:pt x="1249834" y="452454"/>
                  </a:lnTo>
                  <a:lnTo>
                    <a:pt x="1220270" y="477132"/>
                  </a:lnTo>
                  <a:lnTo>
                    <a:pt x="1186227" y="500350"/>
                  </a:lnTo>
                  <a:lnTo>
                    <a:pt x="1147984" y="521976"/>
                  </a:lnTo>
                  <a:lnTo>
                    <a:pt x="1105816" y="541880"/>
                  </a:lnTo>
                  <a:lnTo>
                    <a:pt x="1060000" y="559933"/>
                  </a:lnTo>
                  <a:lnTo>
                    <a:pt x="1010813" y="576002"/>
                  </a:lnTo>
                  <a:lnTo>
                    <a:pt x="958532" y="589957"/>
                  </a:lnTo>
                  <a:lnTo>
                    <a:pt x="903433" y="601668"/>
                  </a:lnTo>
                  <a:lnTo>
                    <a:pt x="845794" y="611003"/>
                  </a:lnTo>
                  <a:lnTo>
                    <a:pt x="785891" y="617834"/>
                  </a:lnTo>
                  <a:lnTo>
                    <a:pt x="724000" y="622028"/>
                  </a:lnTo>
                  <a:lnTo>
                    <a:pt x="660400" y="623455"/>
                  </a:lnTo>
                  <a:lnTo>
                    <a:pt x="596799" y="622028"/>
                  </a:lnTo>
                  <a:lnTo>
                    <a:pt x="534908" y="617834"/>
                  </a:lnTo>
                  <a:lnTo>
                    <a:pt x="475005" y="611003"/>
                  </a:lnTo>
                  <a:lnTo>
                    <a:pt x="417366" y="601668"/>
                  </a:lnTo>
                  <a:lnTo>
                    <a:pt x="362267" y="589957"/>
                  </a:lnTo>
                  <a:lnTo>
                    <a:pt x="309986" y="576002"/>
                  </a:lnTo>
                  <a:lnTo>
                    <a:pt x="260799" y="559933"/>
                  </a:lnTo>
                  <a:lnTo>
                    <a:pt x="214983" y="541880"/>
                  </a:lnTo>
                  <a:lnTo>
                    <a:pt x="172815" y="521976"/>
                  </a:lnTo>
                  <a:lnTo>
                    <a:pt x="134572" y="500350"/>
                  </a:lnTo>
                  <a:lnTo>
                    <a:pt x="100529" y="477132"/>
                  </a:lnTo>
                  <a:lnTo>
                    <a:pt x="70965" y="452454"/>
                  </a:lnTo>
                  <a:lnTo>
                    <a:pt x="26377" y="399238"/>
                  </a:lnTo>
                  <a:lnTo>
                    <a:pt x="3023" y="341748"/>
                  </a:lnTo>
                  <a:lnTo>
                    <a:pt x="0" y="311727"/>
                  </a:lnTo>
                  <a:close/>
                </a:path>
              </a:pathLst>
            </a:custGeom>
            <a:ln w="19050">
              <a:solidFill>
                <a:srgbClr val="000000"/>
              </a:solidFill>
            </a:ln>
          </p:spPr>
          <p:txBody>
            <a:bodyPr wrap="square" lIns="0" tIns="0" rIns="0" bIns="0" rtlCol="0"/>
            <a:lstStyle/>
            <a:p>
              <a:endParaRPr/>
            </a:p>
          </p:txBody>
        </p:sp>
      </p:grpSp>
      <p:sp>
        <p:nvSpPr>
          <p:cNvPr id="15" name="object 15"/>
          <p:cNvSpPr txBox="1"/>
          <p:nvPr/>
        </p:nvSpPr>
        <p:spPr>
          <a:xfrm>
            <a:off x="6235929" y="5344363"/>
            <a:ext cx="761238" cy="617605"/>
          </a:xfrm>
          <a:prstGeom prst="rect">
            <a:avLst/>
          </a:prstGeom>
        </p:spPr>
        <p:txBody>
          <a:bodyPr vert="horz" wrap="square" lIns="0" tIns="27432" rIns="0" bIns="0" rtlCol="0">
            <a:spAutoFit/>
          </a:bodyPr>
          <a:lstStyle/>
          <a:p>
            <a:pPr marL="15240" marR="6096" indent="128016">
              <a:lnSpc>
                <a:spcPts val="2280"/>
              </a:lnSpc>
              <a:spcBef>
                <a:spcPts val="216"/>
              </a:spcBef>
            </a:pPr>
            <a:r>
              <a:rPr sz="1920" spc="-30" dirty="0">
                <a:solidFill>
                  <a:srgbClr val="FFFFFF"/>
                </a:solidFill>
                <a:latin typeface="Arial"/>
                <a:cs typeface="Arial"/>
              </a:rPr>
              <a:t>Map </a:t>
            </a:r>
            <a:r>
              <a:rPr sz="1920" spc="-12" dirty="0">
                <a:solidFill>
                  <a:srgbClr val="FFFFFF"/>
                </a:solidFill>
                <a:latin typeface="Arial"/>
                <a:cs typeface="Arial"/>
              </a:rPr>
              <a:t>worker</a:t>
            </a:r>
            <a:endParaRPr sz="1920">
              <a:latin typeface="Arial"/>
              <a:cs typeface="Arial"/>
            </a:endParaRPr>
          </a:p>
        </p:txBody>
      </p:sp>
      <p:grpSp>
        <p:nvGrpSpPr>
          <p:cNvPr id="16" name="object 16"/>
          <p:cNvGrpSpPr/>
          <p:nvPr/>
        </p:nvGrpSpPr>
        <p:grpSpPr>
          <a:xfrm>
            <a:off x="4440327" y="5512002"/>
            <a:ext cx="1547622" cy="329184"/>
            <a:chOff x="2176272" y="4593335"/>
            <a:chExt cx="1289685" cy="274320"/>
          </a:xfrm>
        </p:grpSpPr>
        <p:pic>
          <p:nvPicPr>
            <p:cNvPr id="17" name="object 17"/>
            <p:cNvPicPr/>
            <p:nvPr/>
          </p:nvPicPr>
          <p:blipFill>
            <a:blip r:embed="rId6" cstate="print"/>
            <a:stretch>
              <a:fillRect/>
            </a:stretch>
          </p:blipFill>
          <p:spPr>
            <a:xfrm>
              <a:off x="2176272" y="4593335"/>
              <a:ext cx="1289303" cy="274319"/>
            </a:xfrm>
            <a:prstGeom prst="rect">
              <a:avLst/>
            </a:prstGeom>
          </p:spPr>
        </p:pic>
        <p:sp>
          <p:nvSpPr>
            <p:cNvPr id="18" name="object 18"/>
            <p:cNvSpPr/>
            <p:nvPr/>
          </p:nvSpPr>
          <p:spPr>
            <a:xfrm>
              <a:off x="2216726" y="4655217"/>
              <a:ext cx="1113155" cy="111125"/>
            </a:xfrm>
            <a:custGeom>
              <a:avLst/>
              <a:gdLst/>
              <a:ahLst/>
              <a:cxnLst/>
              <a:rect l="l" t="t" r="r" b="b"/>
              <a:pathLst>
                <a:path w="1113154" h="111125">
                  <a:moveTo>
                    <a:pt x="1018178" y="0"/>
                  </a:moveTo>
                  <a:lnTo>
                    <a:pt x="1012344" y="1534"/>
                  </a:lnTo>
                  <a:lnTo>
                    <a:pt x="1007043" y="10622"/>
                  </a:lnTo>
                  <a:lnTo>
                    <a:pt x="1008578" y="16454"/>
                  </a:lnTo>
                  <a:lnTo>
                    <a:pt x="1058889" y="45802"/>
                  </a:lnTo>
                  <a:lnTo>
                    <a:pt x="1094120" y="45802"/>
                  </a:lnTo>
                  <a:lnTo>
                    <a:pt x="1094120" y="64852"/>
                  </a:lnTo>
                  <a:lnTo>
                    <a:pt x="1058889" y="64852"/>
                  </a:lnTo>
                  <a:lnTo>
                    <a:pt x="1008578" y="94200"/>
                  </a:lnTo>
                  <a:lnTo>
                    <a:pt x="1007043" y="100032"/>
                  </a:lnTo>
                  <a:lnTo>
                    <a:pt x="1012344" y="109120"/>
                  </a:lnTo>
                  <a:lnTo>
                    <a:pt x="1018176" y="110656"/>
                  </a:lnTo>
                  <a:lnTo>
                    <a:pt x="1096697" y="64852"/>
                  </a:lnTo>
                  <a:lnTo>
                    <a:pt x="1094120" y="64852"/>
                  </a:lnTo>
                  <a:lnTo>
                    <a:pt x="1096699" y="64851"/>
                  </a:lnTo>
                  <a:lnTo>
                    <a:pt x="1113025" y="55327"/>
                  </a:lnTo>
                  <a:lnTo>
                    <a:pt x="1018178" y="0"/>
                  </a:lnTo>
                  <a:close/>
                </a:path>
                <a:path w="1113154" h="111125">
                  <a:moveTo>
                    <a:pt x="1075218" y="55327"/>
                  </a:moveTo>
                  <a:lnTo>
                    <a:pt x="1058890" y="64852"/>
                  </a:lnTo>
                  <a:lnTo>
                    <a:pt x="1094120" y="64852"/>
                  </a:lnTo>
                  <a:lnTo>
                    <a:pt x="1094120" y="63554"/>
                  </a:lnTo>
                  <a:lnTo>
                    <a:pt x="1089322" y="63554"/>
                  </a:lnTo>
                  <a:lnTo>
                    <a:pt x="1075218" y="55327"/>
                  </a:lnTo>
                  <a:close/>
                </a:path>
                <a:path w="1113154" h="111125">
                  <a:moveTo>
                    <a:pt x="0" y="45801"/>
                  </a:moveTo>
                  <a:lnTo>
                    <a:pt x="0" y="64851"/>
                  </a:lnTo>
                  <a:lnTo>
                    <a:pt x="1058892" y="64851"/>
                  </a:lnTo>
                  <a:lnTo>
                    <a:pt x="1075218" y="55327"/>
                  </a:lnTo>
                  <a:lnTo>
                    <a:pt x="1058889" y="45802"/>
                  </a:lnTo>
                  <a:lnTo>
                    <a:pt x="0" y="45801"/>
                  </a:lnTo>
                  <a:close/>
                </a:path>
                <a:path w="1113154" h="111125">
                  <a:moveTo>
                    <a:pt x="1089322" y="47100"/>
                  </a:moveTo>
                  <a:lnTo>
                    <a:pt x="1075218" y="55327"/>
                  </a:lnTo>
                  <a:lnTo>
                    <a:pt x="1089322" y="63554"/>
                  </a:lnTo>
                  <a:lnTo>
                    <a:pt x="1089322" y="47100"/>
                  </a:lnTo>
                  <a:close/>
                </a:path>
                <a:path w="1113154" h="111125">
                  <a:moveTo>
                    <a:pt x="1094120" y="47100"/>
                  </a:moveTo>
                  <a:lnTo>
                    <a:pt x="1089322" y="47100"/>
                  </a:lnTo>
                  <a:lnTo>
                    <a:pt x="1089322" y="63554"/>
                  </a:lnTo>
                  <a:lnTo>
                    <a:pt x="1094120" y="63554"/>
                  </a:lnTo>
                  <a:lnTo>
                    <a:pt x="1094120" y="47100"/>
                  </a:lnTo>
                  <a:close/>
                </a:path>
                <a:path w="1113154" h="111125">
                  <a:moveTo>
                    <a:pt x="1058889" y="45802"/>
                  </a:moveTo>
                  <a:lnTo>
                    <a:pt x="1075218" y="55327"/>
                  </a:lnTo>
                  <a:lnTo>
                    <a:pt x="1089322" y="47100"/>
                  </a:lnTo>
                  <a:lnTo>
                    <a:pt x="1094120" y="47100"/>
                  </a:lnTo>
                  <a:lnTo>
                    <a:pt x="1094120" y="45802"/>
                  </a:lnTo>
                  <a:lnTo>
                    <a:pt x="1058889" y="45802"/>
                  </a:lnTo>
                  <a:close/>
                </a:path>
              </a:pathLst>
            </a:custGeom>
            <a:solidFill>
              <a:srgbClr val="000000"/>
            </a:solidFill>
          </p:spPr>
          <p:txBody>
            <a:bodyPr wrap="square" lIns="0" tIns="0" rIns="0" bIns="0" rtlCol="0"/>
            <a:lstStyle/>
            <a:p>
              <a:endParaRPr/>
            </a:p>
          </p:txBody>
        </p:sp>
      </p:grpSp>
      <p:sp>
        <p:nvSpPr>
          <p:cNvPr id="19" name="object 19"/>
          <p:cNvSpPr txBox="1"/>
          <p:nvPr/>
        </p:nvSpPr>
        <p:spPr>
          <a:xfrm>
            <a:off x="4860450" y="5193183"/>
            <a:ext cx="579120" cy="347788"/>
          </a:xfrm>
          <a:prstGeom prst="rect">
            <a:avLst/>
          </a:prstGeom>
        </p:spPr>
        <p:txBody>
          <a:bodyPr vert="horz" wrap="square" lIns="0" tIns="15240" rIns="0" bIns="0" rtlCol="0">
            <a:spAutoFit/>
          </a:bodyPr>
          <a:lstStyle/>
          <a:p>
            <a:pPr marL="15240">
              <a:spcBef>
                <a:spcPts val="120"/>
              </a:spcBef>
            </a:pPr>
            <a:r>
              <a:rPr sz="2160" i="1" spc="-24" dirty="0">
                <a:latin typeface="Arial"/>
                <a:cs typeface="Arial"/>
              </a:rPr>
              <a:t>read</a:t>
            </a:r>
            <a:endParaRPr sz="2160">
              <a:latin typeface="Arial"/>
              <a:cs typeface="Arial"/>
            </a:endParaRPr>
          </a:p>
        </p:txBody>
      </p:sp>
      <p:sp>
        <p:nvSpPr>
          <p:cNvPr id="22" name="object 22"/>
          <p:cNvSpPr txBox="1">
            <a:spLocks noGrp="1"/>
          </p:cNvSpPr>
          <p:nvPr>
            <p:ph type="sldNum" sz="quarter" idx="7"/>
          </p:nvPr>
        </p:nvSpPr>
        <p:spPr>
          <a:xfrm>
            <a:off x="8428990" y="6540658"/>
            <a:ext cx="216534" cy="153670"/>
          </a:xfrm>
          <a:prstGeom prst="rect">
            <a:avLst/>
          </a:prstGeom>
        </p:spPr>
        <p:txBody>
          <a:bodyPr vert="horz" wrap="square" lIns="0" tIns="0" rIns="0" bIns="0" rtlCol="0">
            <a:spAutoFit/>
          </a:bodyPr>
          <a:lstStyle>
            <a:defPPr>
              <a:defRPr kern="0"/>
            </a:defPPr>
            <a:lvl1pPr>
              <a:defRPr sz="900" b="0" i="0">
                <a:solidFill>
                  <a:srgbClr val="B41F34"/>
                </a:solidFill>
                <a:latin typeface="Arial"/>
                <a:cs typeface="Arial"/>
              </a:defRPr>
            </a:lvl1pPr>
          </a:lstStyle>
          <a:p>
            <a:pPr marL="101600">
              <a:spcBef>
                <a:spcPts val="15"/>
              </a:spcBef>
            </a:pPr>
            <a:fld id="{81D60167-4931-47E6-BA6A-407CBD079E47}" type="slidenum">
              <a:rPr lang="en-IN" spc="-50" smtClean="0"/>
              <a:pPr marL="101600">
                <a:spcBef>
                  <a:spcPts val="15"/>
                </a:spcBef>
              </a:pPr>
              <a:t>71</a:t>
            </a:fld>
            <a:endParaRPr spc="-30" dirty="0"/>
          </a:p>
        </p:txBody>
      </p:sp>
    </p:spTree>
    <p:extLst>
      <p:ext uri="{BB962C8B-B14F-4D97-AF65-F5344CB8AC3E}">
        <p14:creationId xmlns:p14="http://schemas.microsoft.com/office/powerpoint/2010/main" val="4248687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60320" y="299327"/>
            <a:ext cx="15800832" cy="907941"/>
          </a:xfrm>
          <a:prstGeom prst="rect">
            <a:avLst/>
          </a:prstGeom>
        </p:spPr>
        <p:txBody>
          <a:bodyPr vert="horz" wrap="square" lIns="0" tIns="15240" rIns="0" bIns="0" rtlCol="0" anchor="ctr" anchorCtr="0">
            <a:spAutoFit/>
          </a:bodyPr>
          <a:lstStyle/>
          <a:p>
            <a:pPr marL="91440">
              <a:spcBef>
                <a:spcPts val="120"/>
              </a:spcBef>
            </a:pPr>
            <a:r>
              <a:rPr dirty="0"/>
              <a:t>Step</a:t>
            </a:r>
            <a:r>
              <a:rPr spc="-48" dirty="0"/>
              <a:t> </a:t>
            </a:r>
            <a:r>
              <a:rPr dirty="0"/>
              <a:t>4:</a:t>
            </a:r>
            <a:r>
              <a:rPr spc="-48" dirty="0"/>
              <a:t> </a:t>
            </a:r>
            <a:r>
              <a:rPr dirty="0"/>
              <a:t>Create</a:t>
            </a:r>
            <a:r>
              <a:rPr spc="-42" dirty="0"/>
              <a:t> </a:t>
            </a:r>
            <a:r>
              <a:rPr dirty="0"/>
              <a:t>intermediate</a:t>
            </a:r>
            <a:r>
              <a:rPr spc="-48" dirty="0"/>
              <a:t> </a:t>
            </a:r>
            <a:r>
              <a:rPr spc="-12" dirty="0"/>
              <a:t>files</a:t>
            </a:r>
          </a:p>
        </p:txBody>
      </p:sp>
      <p:sp>
        <p:nvSpPr>
          <p:cNvPr id="3" name="object 3"/>
          <p:cNvSpPr txBox="1"/>
          <p:nvPr/>
        </p:nvSpPr>
        <p:spPr>
          <a:xfrm>
            <a:off x="2471929" y="1402690"/>
            <a:ext cx="9110471" cy="1163395"/>
          </a:xfrm>
          <a:prstGeom prst="rect">
            <a:avLst/>
          </a:prstGeom>
        </p:spPr>
        <p:txBody>
          <a:bodyPr vert="horz" wrap="square" lIns="0" tIns="15240" rIns="0" bIns="0" rtlCol="0">
            <a:spAutoFit/>
          </a:bodyPr>
          <a:lstStyle/>
          <a:p>
            <a:pPr marL="289560" marR="6096" indent="-274320">
              <a:spcBef>
                <a:spcPts val="120"/>
              </a:spcBef>
              <a:buChar char="•"/>
              <a:tabLst>
                <a:tab pos="289560" algn="l"/>
              </a:tabLst>
            </a:pPr>
            <a:r>
              <a:rPr sz="2400" dirty="0">
                <a:latin typeface="Arial"/>
                <a:cs typeface="Arial"/>
              </a:rPr>
              <a:t>Intermediate</a:t>
            </a:r>
            <a:r>
              <a:rPr sz="2400" spc="-66" dirty="0">
                <a:latin typeface="Arial"/>
                <a:cs typeface="Arial"/>
              </a:rPr>
              <a:t> </a:t>
            </a:r>
            <a:r>
              <a:rPr sz="2400" dirty="0">
                <a:latin typeface="Arial"/>
                <a:cs typeface="Arial"/>
              </a:rPr>
              <a:t>key/value</a:t>
            </a:r>
            <a:r>
              <a:rPr sz="2400" spc="-66" dirty="0">
                <a:latin typeface="Arial"/>
                <a:cs typeface="Arial"/>
              </a:rPr>
              <a:t> </a:t>
            </a:r>
            <a:r>
              <a:rPr sz="2400" dirty="0">
                <a:latin typeface="Arial"/>
                <a:cs typeface="Arial"/>
              </a:rPr>
              <a:t>pairs</a:t>
            </a:r>
            <a:r>
              <a:rPr sz="2400" spc="-60" dirty="0">
                <a:latin typeface="Arial"/>
                <a:cs typeface="Arial"/>
              </a:rPr>
              <a:t> </a:t>
            </a:r>
            <a:r>
              <a:rPr sz="2400" dirty="0">
                <a:latin typeface="Arial"/>
                <a:cs typeface="Arial"/>
              </a:rPr>
              <a:t>produced</a:t>
            </a:r>
            <a:r>
              <a:rPr sz="2400" spc="-66" dirty="0">
                <a:latin typeface="Arial"/>
                <a:cs typeface="Arial"/>
              </a:rPr>
              <a:t> </a:t>
            </a:r>
            <a:r>
              <a:rPr sz="2400" dirty="0">
                <a:latin typeface="Arial"/>
                <a:cs typeface="Arial"/>
              </a:rPr>
              <a:t>by</a:t>
            </a:r>
            <a:r>
              <a:rPr sz="2400" spc="-60" dirty="0">
                <a:latin typeface="Arial"/>
                <a:cs typeface="Arial"/>
              </a:rPr>
              <a:t> </a:t>
            </a:r>
            <a:r>
              <a:rPr sz="2400" dirty="0">
                <a:latin typeface="Arial"/>
                <a:cs typeface="Arial"/>
              </a:rPr>
              <a:t>the</a:t>
            </a:r>
            <a:r>
              <a:rPr sz="2400" spc="-66" dirty="0">
                <a:latin typeface="Arial"/>
                <a:cs typeface="Arial"/>
              </a:rPr>
              <a:t> </a:t>
            </a:r>
            <a:r>
              <a:rPr sz="2400" dirty="0">
                <a:latin typeface="Arial"/>
                <a:cs typeface="Arial"/>
              </a:rPr>
              <a:t>user’s</a:t>
            </a:r>
            <a:r>
              <a:rPr sz="2400" spc="-60" dirty="0">
                <a:latin typeface="Arial"/>
                <a:cs typeface="Arial"/>
              </a:rPr>
              <a:t> </a:t>
            </a:r>
            <a:r>
              <a:rPr sz="2400" i="1" dirty="0">
                <a:latin typeface="Arial"/>
                <a:cs typeface="Arial"/>
              </a:rPr>
              <a:t>map</a:t>
            </a:r>
            <a:r>
              <a:rPr sz="2400" i="1" spc="-54" dirty="0">
                <a:latin typeface="Arial"/>
                <a:cs typeface="Arial"/>
              </a:rPr>
              <a:t> </a:t>
            </a:r>
            <a:r>
              <a:rPr sz="2400" spc="-12" dirty="0">
                <a:latin typeface="Arial"/>
                <a:cs typeface="Arial"/>
              </a:rPr>
              <a:t>function </a:t>
            </a:r>
            <a:r>
              <a:rPr sz="2400" dirty="0">
                <a:latin typeface="Arial"/>
                <a:cs typeface="Arial"/>
              </a:rPr>
              <a:t>buffered</a:t>
            </a:r>
            <a:r>
              <a:rPr sz="2400" spc="-72" dirty="0">
                <a:latin typeface="Arial"/>
                <a:cs typeface="Arial"/>
              </a:rPr>
              <a:t> </a:t>
            </a:r>
            <a:r>
              <a:rPr sz="2400" dirty="0">
                <a:latin typeface="Arial"/>
                <a:cs typeface="Arial"/>
              </a:rPr>
              <a:t>in</a:t>
            </a:r>
            <a:r>
              <a:rPr sz="2400" spc="-66" dirty="0">
                <a:latin typeface="Arial"/>
                <a:cs typeface="Arial"/>
              </a:rPr>
              <a:t> </a:t>
            </a:r>
            <a:r>
              <a:rPr sz="2400" dirty="0">
                <a:latin typeface="Arial"/>
                <a:cs typeface="Arial"/>
              </a:rPr>
              <a:t>memory</a:t>
            </a:r>
            <a:r>
              <a:rPr sz="2400" spc="-66" dirty="0">
                <a:latin typeface="Arial"/>
                <a:cs typeface="Arial"/>
              </a:rPr>
              <a:t> </a:t>
            </a:r>
            <a:r>
              <a:rPr sz="2400" dirty="0">
                <a:latin typeface="Arial"/>
                <a:cs typeface="Arial"/>
              </a:rPr>
              <a:t>and</a:t>
            </a:r>
            <a:r>
              <a:rPr sz="2400" spc="-66" dirty="0">
                <a:latin typeface="Arial"/>
                <a:cs typeface="Arial"/>
              </a:rPr>
              <a:t> </a:t>
            </a:r>
            <a:r>
              <a:rPr sz="2400" dirty="0">
                <a:latin typeface="Arial"/>
                <a:cs typeface="Arial"/>
              </a:rPr>
              <a:t>are</a:t>
            </a:r>
            <a:r>
              <a:rPr sz="2400" spc="-66" dirty="0">
                <a:latin typeface="Arial"/>
                <a:cs typeface="Arial"/>
              </a:rPr>
              <a:t> </a:t>
            </a:r>
            <a:r>
              <a:rPr sz="2400" dirty="0">
                <a:latin typeface="Arial"/>
                <a:cs typeface="Arial"/>
              </a:rPr>
              <a:t>periodically</a:t>
            </a:r>
            <a:r>
              <a:rPr sz="2400" spc="-66" dirty="0">
                <a:latin typeface="Arial"/>
                <a:cs typeface="Arial"/>
              </a:rPr>
              <a:t> </a:t>
            </a:r>
            <a:r>
              <a:rPr sz="2400" dirty="0">
                <a:latin typeface="Arial"/>
                <a:cs typeface="Arial"/>
              </a:rPr>
              <a:t>written</a:t>
            </a:r>
            <a:r>
              <a:rPr sz="2400" spc="-66" dirty="0">
                <a:latin typeface="Arial"/>
                <a:cs typeface="Arial"/>
              </a:rPr>
              <a:t> </a:t>
            </a:r>
            <a:r>
              <a:rPr sz="2400" dirty="0">
                <a:latin typeface="Arial"/>
                <a:cs typeface="Arial"/>
              </a:rPr>
              <a:t>to</a:t>
            </a:r>
            <a:r>
              <a:rPr sz="2400" spc="-66" dirty="0">
                <a:latin typeface="Arial"/>
                <a:cs typeface="Arial"/>
              </a:rPr>
              <a:t> </a:t>
            </a:r>
            <a:r>
              <a:rPr sz="2400" dirty="0">
                <a:latin typeface="Arial"/>
                <a:cs typeface="Arial"/>
              </a:rPr>
              <a:t>the</a:t>
            </a:r>
            <a:r>
              <a:rPr sz="2400" spc="-66" dirty="0">
                <a:latin typeface="Arial"/>
                <a:cs typeface="Arial"/>
              </a:rPr>
              <a:t> </a:t>
            </a:r>
            <a:r>
              <a:rPr sz="2400" dirty="0">
                <a:latin typeface="Arial"/>
                <a:cs typeface="Arial"/>
              </a:rPr>
              <a:t>local</a:t>
            </a:r>
            <a:r>
              <a:rPr sz="2400" spc="-54" dirty="0">
                <a:latin typeface="Arial"/>
                <a:cs typeface="Arial"/>
              </a:rPr>
              <a:t> </a:t>
            </a:r>
            <a:r>
              <a:rPr sz="2400" spc="-24" dirty="0">
                <a:latin typeface="Arial"/>
                <a:cs typeface="Arial"/>
              </a:rPr>
              <a:t>disk</a:t>
            </a:r>
            <a:endParaRPr sz="2400">
              <a:latin typeface="Arial"/>
              <a:cs typeface="Arial"/>
            </a:endParaRPr>
          </a:p>
          <a:p>
            <a:pPr marL="289560">
              <a:spcBef>
                <a:spcPts val="581"/>
              </a:spcBef>
            </a:pPr>
            <a:r>
              <a:rPr sz="2160" dirty="0">
                <a:latin typeface="Arial"/>
                <a:cs typeface="Arial"/>
              </a:rPr>
              <a:t>–</a:t>
            </a:r>
            <a:r>
              <a:rPr sz="2160" spc="318" dirty="0">
                <a:latin typeface="Arial"/>
                <a:cs typeface="Arial"/>
              </a:rPr>
              <a:t> </a:t>
            </a:r>
            <a:r>
              <a:rPr sz="2160" dirty="0">
                <a:latin typeface="Arial"/>
                <a:cs typeface="Arial"/>
              </a:rPr>
              <a:t>Partitioned</a:t>
            </a:r>
            <a:r>
              <a:rPr sz="2160" spc="-24" dirty="0">
                <a:latin typeface="Arial"/>
                <a:cs typeface="Arial"/>
              </a:rPr>
              <a:t> </a:t>
            </a:r>
            <a:r>
              <a:rPr sz="2160" dirty="0">
                <a:latin typeface="Arial"/>
                <a:cs typeface="Arial"/>
              </a:rPr>
              <a:t>into</a:t>
            </a:r>
            <a:r>
              <a:rPr sz="2160" spc="-24" dirty="0">
                <a:latin typeface="Arial"/>
                <a:cs typeface="Arial"/>
              </a:rPr>
              <a:t> </a:t>
            </a:r>
            <a:r>
              <a:rPr sz="2160" i="1" dirty="0">
                <a:latin typeface="Arial"/>
                <a:cs typeface="Arial"/>
              </a:rPr>
              <a:t>R</a:t>
            </a:r>
            <a:r>
              <a:rPr sz="2160" i="1" spc="-18" dirty="0">
                <a:latin typeface="Arial"/>
                <a:cs typeface="Arial"/>
              </a:rPr>
              <a:t> </a:t>
            </a:r>
            <a:r>
              <a:rPr sz="2160" dirty="0">
                <a:latin typeface="Arial"/>
                <a:cs typeface="Arial"/>
              </a:rPr>
              <a:t>regions</a:t>
            </a:r>
            <a:r>
              <a:rPr sz="2160" spc="-24" dirty="0">
                <a:latin typeface="Arial"/>
                <a:cs typeface="Arial"/>
              </a:rPr>
              <a:t> </a:t>
            </a:r>
            <a:r>
              <a:rPr sz="2160" dirty="0">
                <a:latin typeface="Arial"/>
                <a:cs typeface="Arial"/>
              </a:rPr>
              <a:t>by</a:t>
            </a:r>
            <a:r>
              <a:rPr sz="2160" spc="-30" dirty="0">
                <a:latin typeface="Arial"/>
                <a:cs typeface="Arial"/>
              </a:rPr>
              <a:t> </a:t>
            </a:r>
            <a:r>
              <a:rPr sz="2160" dirty="0">
                <a:latin typeface="Arial"/>
                <a:cs typeface="Arial"/>
              </a:rPr>
              <a:t>a</a:t>
            </a:r>
            <a:r>
              <a:rPr sz="2160" spc="-24" dirty="0">
                <a:latin typeface="Arial"/>
                <a:cs typeface="Arial"/>
              </a:rPr>
              <a:t> </a:t>
            </a:r>
            <a:r>
              <a:rPr sz="2160" dirty="0">
                <a:solidFill>
                  <a:srgbClr val="FF0000"/>
                </a:solidFill>
                <a:latin typeface="Arial"/>
                <a:cs typeface="Arial"/>
              </a:rPr>
              <a:t>partitioning</a:t>
            </a:r>
            <a:r>
              <a:rPr sz="2160" spc="-24" dirty="0">
                <a:solidFill>
                  <a:srgbClr val="FF0000"/>
                </a:solidFill>
                <a:latin typeface="Arial"/>
                <a:cs typeface="Arial"/>
              </a:rPr>
              <a:t> </a:t>
            </a:r>
            <a:r>
              <a:rPr sz="2160" spc="-12" dirty="0">
                <a:solidFill>
                  <a:srgbClr val="FF0000"/>
                </a:solidFill>
                <a:latin typeface="Arial"/>
                <a:cs typeface="Arial"/>
              </a:rPr>
              <a:t>function</a:t>
            </a:r>
            <a:endParaRPr sz="2160">
              <a:latin typeface="Arial"/>
              <a:cs typeface="Arial"/>
            </a:endParaRPr>
          </a:p>
        </p:txBody>
      </p:sp>
      <p:grpSp>
        <p:nvGrpSpPr>
          <p:cNvPr id="4" name="object 4"/>
          <p:cNvGrpSpPr/>
          <p:nvPr/>
        </p:nvGrpSpPr>
        <p:grpSpPr>
          <a:xfrm>
            <a:off x="2904133" y="5212080"/>
            <a:ext cx="1645920" cy="929640"/>
            <a:chOff x="896111" y="4343400"/>
            <a:chExt cx="1371600" cy="774700"/>
          </a:xfrm>
        </p:grpSpPr>
        <p:pic>
          <p:nvPicPr>
            <p:cNvPr id="5" name="object 5"/>
            <p:cNvPicPr/>
            <p:nvPr/>
          </p:nvPicPr>
          <p:blipFill>
            <a:blip r:embed="rId2" cstate="print"/>
            <a:stretch>
              <a:fillRect/>
            </a:stretch>
          </p:blipFill>
          <p:spPr>
            <a:xfrm>
              <a:off x="896111" y="4343400"/>
              <a:ext cx="1371600" cy="774192"/>
            </a:xfrm>
            <a:prstGeom prst="rect">
              <a:avLst/>
            </a:prstGeom>
          </p:spPr>
        </p:pic>
        <p:pic>
          <p:nvPicPr>
            <p:cNvPr id="6" name="object 6"/>
            <p:cNvPicPr/>
            <p:nvPr/>
          </p:nvPicPr>
          <p:blipFill>
            <a:blip r:embed="rId3" cstate="print"/>
            <a:stretch>
              <a:fillRect/>
            </a:stretch>
          </p:blipFill>
          <p:spPr>
            <a:xfrm>
              <a:off x="999743" y="4480560"/>
              <a:ext cx="1164336" cy="573024"/>
            </a:xfrm>
            <a:prstGeom prst="rect">
              <a:avLst/>
            </a:prstGeom>
          </p:spPr>
        </p:pic>
        <p:sp>
          <p:nvSpPr>
            <p:cNvPr id="7" name="object 7"/>
            <p:cNvSpPr/>
            <p:nvPr/>
          </p:nvSpPr>
          <p:spPr>
            <a:xfrm>
              <a:off x="946725" y="4375726"/>
              <a:ext cx="1270000" cy="669925"/>
            </a:xfrm>
            <a:custGeom>
              <a:avLst/>
              <a:gdLst/>
              <a:ahLst/>
              <a:cxnLst/>
              <a:rect l="l" t="t" r="r" b="b"/>
              <a:pathLst>
                <a:path w="1270000" h="669925">
                  <a:moveTo>
                    <a:pt x="1269999" y="0"/>
                  </a:moveTo>
                  <a:lnTo>
                    <a:pt x="0" y="0"/>
                  </a:lnTo>
                  <a:lnTo>
                    <a:pt x="0" y="669635"/>
                  </a:lnTo>
                  <a:lnTo>
                    <a:pt x="1269999" y="669635"/>
                  </a:lnTo>
                  <a:lnTo>
                    <a:pt x="1269999" y="0"/>
                  </a:lnTo>
                  <a:close/>
                </a:path>
              </a:pathLst>
            </a:custGeom>
            <a:solidFill>
              <a:srgbClr val="71D4D4"/>
            </a:solidFill>
          </p:spPr>
          <p:txBody>
            <a:bodyPr wrap="square" lIns="0" tIns="0" rIns="0" bIns="0" rtlCol="0"/>
            <a:lstStyle/>
            <a:p>
              <a:endParaRPr/>
            </a:p>
          </p:txBody>
        </p:sp>
        <p:sp>
          <p:nvSpPr>
            <p:cNvPr id="8" name="object 8"/>
            <p:cNvSpPr/>
            <p:nvPr/>
          </p:nvSpPr>
          <p:spPr>
            <a:xfrm>
              <a:off x="946725" y="4375726"/>
              <a:ext cx="1270000" cy="669925"/>
            </a:xfrm>
            <a:custGeom>
              <a:avLst/>
              <a:gdLst/>
              <a:ahLst/>
              <a:cxnLst/>
              <a:rect l="l" t="t" r="r" b="b"/>
              <a:pathLst>
                <a:path w="1270000" h="669925">
                  <a:moveTo>
                    <a:pt x="0" y="0"/>
                  </a:moveTo>
                  <a:lnTo>
                    <a:pt x="1270000" y="0"/>
                  </a:lnTo>
                  <a:lnTo>
                    <a:pt x="1270000" y="669636"/>
                  </a:lnTo>
                  <a:lnTo>
                    <a:pt x="0" y="669636"/>
                  </a:lnTo>
                  <a:lnTo>
                    <a:pt x="0" y="0"/>
                  </a:lnTo>
                  <a:close/>
                </a:path>
              </a:pathLst>
            </a:custGeom>
            <a:ln w="19050">
              <a:solidFill>
                <a:srgbClr val="000000"/>
              </a:solidFill>
            </a:ln>
          </p:spPr>
          <p:txBody>
            <a:bodyPr wrap="square" lIns="0" tIns="0" rIns="0" bIns="0" rtlCol="0"/>
            <a:lstStyle/>
            <a:p>
              <a:endParaRPr/>
            </a:p>
          </p:txBody>
        </p:sp>
      </p:grpSp>
      <p:sp>
        <p:nvSpPr>
          <p:cNvPr id="9" name="object 9"/>
          <p:cNvSpPr txBox="1"/>
          <p:nvPr/>
        </p:nvSpPr>
        <p:spPr>
          <a:xfrm>
            <a:off x="3231571" y="5471161"/>
            <a:ext cx="991362" cy="347788"/>
          </a:xfrm>
          <a:prstGeom prst="rect">
            <a:avLst/>
          </a:prstGeom>
        </p:spPr>
        <p:txBody>
          <a:bodyPr vert="horz" wrap="square" lIns="0" tIns="15240" rIns="0" bIns="0" rtlCol="0">
            <a:spAutoFit/>
          </a:bodyPr>
          <a:lstStyle/>
          <a:p>
            <a:pPr marL="15240">
              <a:spcBef>
                <a:spcPts val="120"/>
              </a:spcBef>
            </a:pPr>
            <a:r>
              <a:rPr sz="2160" dirty="0">
                <a:latin typeface="Arial"/>
                <a:cs typeface="Arial"/>
              </a:rPr>
              <a:t>Shard</a:t>
            </a:r>
            <a:r>
              <a:rPr sz="2160" spc="-24" dirty="0">
                <a:latin typeface="Arial"/>
                <a:cs typeface="Arial"/>
              </a:rPr>
              <a:t> </a:t>
            </a:r>
            <a:r>
              <a:rPr sz="2160" i="1" spc="-60" dirty="0">
                <a:latin typeface="Arial"/>
                <a:cs typeface="Arial"/>
              </a:rPr>
              <a:t>n</a:t>
            </a:r>
            <a:endParaRPr sz="2160">
              <a:latin typeface="Arial"/>
              <a:cs typeface="Arial"/>
            </a:endParaRPr>
          </a:p>
        </p:txBody>
      </p:sp>
      <p:grpSp>
        <p:nvGrpSpPr>
          <p:cNvPr id="10" name="object 10"/>
          <p:cNvGrpSpPr/>
          <p:nvPr/>
        </p:nvGrpSpPr>
        <p:grpSpPr>
          <a:xfrm>
            <a:off x="5764376" y="5241341"/>
            <a:ext cx="1708404" cy="932688"/>
            <a:chOff x="3279647" y="4367784"/>
            <a:chExt cx="1423670" cy="777240"/>
          </a:xfrm>
        </p:grpSpPr>
        <p:pic>
          <p:nvPicPr>
            <p:cNvPr id="11" name="object 11"/>
            <p:cNvPicPr/>
            <p:nvPr/>
          </p:nvPicPr>
          <p:blipFill>
            <a:blip r:embed="rId4" cstate="print"/>
            <a:stretch>
              <a:fillRect/>
            </a:stretch>
          </p:blipFill>
          <p:spPr>
            <a:xfrm>
              <a:off x="3279647" y="4367784"/>
              <a:ext cx="1423415" cy="725424"/>
            </a:xfrm>
            <a:prstGeom prst="rect">
              <a:avLst/>
            </a:prstGeom>
          </p:spPr>
        </p:pic>
        <p:pic>
          <p:nvPicPr>
            <p:cNvPr id="12" name="object 12"/>
            <p:cNvPicPr/>
            <p:nvPr/>
          </p:nvPicPr>
          <p:blipFill>
            <a:blip r:embed="rId5" cstate="print"/>
            <a:stretch>
              <a:fillRect/>
            </a:stretch>
          </p:blipFill>
          <p:spPr>
            <a:xfrm>
              <a:off x="3523487" y="4386072"/>
              <a:ext cx="932688" cy="758951"/>
            </a:xfrm>
            <a:prstGeom prst="rect">
              <a:avLst/>
            </a:prstGeom>
          </p:spPr>
        </p:pic>
        <p:sp>
          <p:nvSpPr>
            <p:cNvPr id="13" name="object 13"/>
            <p:cNvSpPr/>
            <p:nvPr/>
          </p:nvSpPr>
          <p:spPr>
            <a:xfrm>
              <a:off x="3329707" y="4398817"/>
              <a:ext cx="1320800" cy="623570"/>
            </a:xfrm>
            <a:custGeom>
              <a:avLst/>
              <a:gdLst/>
              <a:ahLst/>
              <a:cxnLst/>
              <a:rect l="l" t="t" r="r" b="b"/>
              <a:pathLst>
                <a:path w="1320800" h="623570">
                  <a:moveTo>
                    <a:pt x="660400" y="0"/>
                  </a:moveTo>
                  <a:lnTo>
                    <a:pt x="596799" y="1427"/>
                  </a:lnTo>
                  <a:lnTo>
                    <a:pt x="534908" y="5620"/>
                  </a:lnTo>
                  <a:lnTo>
                    <a:pt x="475005" y="12451"/>
                  </a:lnTo>
                  <a:lnTo>
                    <a:pt x="417366" y="21786"/>
                  </a:lnTo>
                  <a:lnTo>
                    <a:pt x="362267" y="33497"/>
                  </a:lnTo>
                  <a:lnTo>
                    <a:pt x="309986" y="47453"/>
                  </a:lnTo>
                  <a:lnTo>
                    <a:pt x="260799" y="63522"/>
                  </a:lnTo>
                  <a:lnTo>
                    <a:pt x="214984" y="81574"/>
                  </a:lnTo>
                  <a:lnTo>
                    <a:pt x="172815" y="101478"/>
                  </a:lnTo>
                  <a:lnTo>
                    <a:pt x="134572" y="123105"/>
                  </a:lnTo>
                  <a:lnTo>
                    <a:pt x="100529" y="146322"/>
                  </a:lnTo>
                  <a:lnTo>
                    <a:pt x="70965" y="171000"/>
                  </a:lnTo>
                  <a:lnTo>
                    <a:pt x="26377" y="224216"/>
                  </a:lnTo>
                  <a:lnTo>
                    <a:pt x="3023" y="281706"/>
                  </a:lnTo>
                  <a:lnTo>
                    <a:pt x="0" y="311727"/>
                  </a:lnTo>
                  <a:lnTo>
                    <a:pt x="3023" y="341749"/>
                  </a:lnTo>
                  <a:lnTo>
                    <a:pt x="26377" y="399239"/>
                  </a:lnTo>
                  <a:lnTo>
                    <a:pt x="70965" y="452454"/>
                  </a:lnTo>
                  <a:lnTo>
                    <a:pt x="100529" y="477133"/>
                  </a:lnTo>
                  <a:lnTo>
                    <a:pt x="134572" y="500350"/>
                  </a:lnTo>
                  <a:lnTo>
                    <a:pt x="172815" y="521977"/>
                  </a:lnTo>
                  <a:lnTo>
                    <a:pt x="214984" y="541881"/>
                  </a:lnTo>
                  <a:lnTo>
                    <a:pt x="260799" y="559933"/>
                  </a:lnTo>
                  <a:lnTo>
                    <a:pt x="309986" y="576002"/>
                  </a:lnTo>
                  <a:lnTo>
                    <a:pt x="362267" y="589957"/>
                  </a:lnTo>
                  <a:lnTo>
                    <a:pt x="417366" y="601668"/>
                  </a:lnTo>
                  <a:lnTo>
                    <a:pt x="475005" y="611004"/>
                  </a:lnTo>
                  <a:lnTo>
                    <a:pt x="534908" y="617834"/>
                  </a:lnTo>
                  <a:lnTo>
                    <a:pt x="596799" y="622028"/>
                  </a:lnTo>
                  <a:lnTo>
                    <a:pt x="660400" y="623455"/>
                  </a:lnTo>
                  <a:lnTo>
                    <a:pt x="724000" y="622028"/>
                  </a:lnTo>
                  <a:lnTo>
                    <a:pt x="785891" y="617834"/>
                  </a:lnTo>
                  <a:lnTo>
                    <a:pt x="845794" y="611004"/>
                  </a:lnTo>
                  <a:lnTo>
                    <a:pt x="903433" y="601668"/>
                  </a:lnTo>
                  <a:lnTo>
                    <a:pt x="958532" y="589957"/>
                  </a:lnTo>
                  <a:lnTo>
                    <a:pt x="1010813" y="576002"/>
                  </a:lnTo>
                  <a:lnTo>
                    <a:pt x="1060000" y="559933"/>
                  </a:lnTo>
                  <a:lnTo>
                    <a:pt x="1105815" y="541881"/>
                  </a:lnTo>
                  <a:lnTo>
                    <a:pt x="1147984" y="521977"/>
                  </a:lnTo>
                  <a:lnTo>
                    <a:pt x="1186227" y="500350"/>
                  </a:lnTo>
                  <a:lnTo>
                    <a:pt x="1220270" y="477133"/>
                  </a:lnTo>
                  <a:lnTo>
                    <a:pt x="1249834" y="452454"/>
                  </a:lnTo>
                  <a:lnTo>
                    <a:pt x="1294422" y="399239"/>
                  </a:lnTo>
                  <a:lnTo>
                    <a:pt x="1317776" y="341749"/>
                  </a:lnTo>
                  <a:lnTo>
                    <a:pt x="1320800" y="311727"/>
                  </a:lnTo>
                  <a:lnTo>
                    <a:pt x="1317776" y="281706"/>
                  </a:lnTo>
                  <a:lnTo>
                    <a:pt x="1294422" y="224216"/>
                  </a:lnTo>
                  <a:lnTo>
                    <a:pt x="1249834" y="171000"/>
                  </a:lnTo>
                  <a:lnTo>
                    <a:pt x="1220270" y="146322"/>
                  </a:lnTo>
                  <a:lnTo>
                    <a:pt x="1186227" y="123105"/>
                  </a:lnTo>
                  <a:lnTo>
                    <a:pt x="1147984" y="101478"/>
                  </a:lnTo>
                  <a:lnTo>
                    <a:pt x="1105815" y="81574"/>
                  </a:lnTo>
                  <a:lnTo>
                    <a:pt x="1060000" y="63522"/>
                  </a:lnTo>
                  <a:lnTo>
                    <a:pt x="1010813" y="47453"/>
                  </a:lnTo>
                  <a:lnTo>
                    <a:pt x="958532" y="33497"/>
                  </a:lnTo>
                  <a:lnTo>
                    <a:pt x="903433" y="21786"/>
                  </a:lnTo>
                  <a:lnTo>
                    <a:pt x="845794" y="12451"/>
                  </a:lnTo>
                  <a:lnTo>
                    <a:pt x="785891" y="5620"/>
                  </a:lnTo>
                  <a:lnTo>
                    <a:pt x="724000" y="1427"/>
                  </a:lnTo>
                  <a:lnTo>
                    <a:pt x="660400" y="0"/>
                  </a:lnTo>
                  <a:close/>
                </a:path>
              </a:pathLst>
            </a:custGeom>
            <a:solidFill>
              <a:srgbClr val="E26155"/>
            </a:solidFill>
          </p:spPr>
          <p:txBody>
            <a:bodyPr wrap="square" lIns="0" tIns="0" rIns="0" bIns="0" rtlCol="0"/>
            <a:lstStyle/>
            <a:p>
              <a:endParaRPr/>
            </a:p>
          </p:txBody>
        </p:sp>
        <p:sp>
          <p:nvSpPr>
            <p:cNvPr id="14" name="object 14"/>
            <p:cNvSpPr/>
            <p:nvPr/>
          </p:nvSpPr>
          <p:spPr>
            <a:xfrm>
              <a:off x="3329707" y="4398817"/>
              <a:ext cx="1320800" cy="623570"/>
            </a:xfrm>
            <a:custGeom>
              <a:avLst/>
              <a:gdLst/>
              <a:ahLst/>
              <a:cxnLst/>
              <a:rect l="l" t="t" r="r" b="b"/>
              <a:pathLst>
                <a:path w="1320800" h="623570">
                  <a:moveTo>
                    <a:pt x="0" y="311727"/>
                  </a:moveTo>
                  <a:lnTo>
                    <a:pt x="11907" y="252492"/>
                  </a:lnTo>
                  <a:lnTo>
                    <a:pt x="46155" y="197008"/>
                  </a:lnTo>
                  <a:lnTo>
                    <a:pt x="100529" y="146322"/>
                  </a:lnTo>
                  <a:lnTo>
                    <a:pt x="134572" y="123104"/>
                  </a:lnTo>
                  <a:lnTo>
                    <a:pt x="172815" y="101478"/>
                  </a:lnTo>
                  <a:lnTo>
                    <a:pt x="214983" y="81573"/>
                  </a:lnTo>
                  <a:lnTo>
                    <a:pt x="260799" y="63521"/>
                  </a:lnTo>
                  <a:lnTo>
                    <a:pt x="309986" y="47452"/>
                  </a:lnTo>
                  <a:lnTo>
                    <a:pt x="362267" y="33497"/>
                  </a:lnTo>
                  <a:lnTo>
                    <a:pt x="417366" y="21786"/>
                  </a:lnTo>
                  <a:lnTo>
                    <a:pt x="475005" y="12451"/>
                  </a:lnTo>
                  <a:lnTo>
                    <a:pt x="534908" y="5620"/>
                  </a:lnTo>
                  <a:lnTo>
                    <a:pt x="596799" y="1427"/>
                  </a:lnTo>
                  <a:lnTo>
                    <a:pt x="660400" y="0"/>
                  </a:lnTo>
                  <a:lnTo>
                    <a:pt x="724000" y="1427"/>
                  </a:lnTo>
                  <a:lnTo>
                    <a:pt x="785891" y="5620"/>
                  </a:lnTo>
                  <a:lnTo>
                    <a:pt x="845794" y="12451"/>
                  </a:lnTo>
                  <a:lnTo>
                    <a:pt x="903433" y="21786"/>
                  </a:lnTo>
                  <a:lnTo>
                    <a:pt x="958532" y="33497"/>
                  </a:lnTo>
                  <a:lnTo>
                    <a:pt x="1010813" y="47452"/>
                  </a:lnTo>
                  <a:lnTo>
                    <a:pt x="1060000" y="63521"/>
                  </a:lnTo>
                  <a:lnTo>
                    <a:pt x="1105816" y="81573"/>
                  </a:lnTo>
                  <a:lnTo>
                    <a:pt x="1147984" y="101478"/>
                  </a:lnTo>
                  <a:lnTo>
                    <a:pt x="1186227" y="123104"/>
                  </a:lnTo>
                  <a:lnTo>
                    <a:pt x="1220270" y="146322"/>
                  </a:lnTo>
                  <a:lnTo>
                    <a:pt x="1249834" y="171000"/>
                  </a:lnTo>
                  <a:lnTo>
                    <a:pt x="1294422" y="224215"/>
                  </a:lnTo>
                  <a:lnTo>
                    <a:pt x="1317776" y="281706"/>
                  </a:lnTo>
                  <a:lnTo>
                    <a:pt x="1320800" y="311727"/>
                  </a:lnTo>
                  <a:lnTo>
                    <a:pt x="1317776" y="341748"/>
                  </a:lnTo>
                  <a:lnTo>
                    <a:pt x="1294422" y="399238"/>
                  </a:lnTo>
                  <a:lnTo>
                    <a:pt x="1249834" y="452454"/>
                  </a:lnTo>
                  <a:lnTo>
                    <a:pt x="1220270" y="477132"/>
                  </a:lnTo>
                  <a:lnTo>
                    <a:pt x="1186227" y="500350"/>
                  </a:lnTo>
                  <a:lnTo>
                    <a:pt x="1147984" y="521976"/>
                  </a:lnTo>
                  <a:lnTo>
                    <a:pt x="1105816" y="541880"/>
                  </a:lnTo>
                  <a:lnTo>
                    <a:pt x="1060000" y="559933"/>
                  </a:lnTo>
                  <a:lnTo>
                    <a:pt x="1010813" y="576002"/>
                  </a:lnTo>
                  <a:lnTo>
                    <a:pt x="958532" y="589957"/>
                  </a:lnTo>
                  <a:lnTo>
                    <a:pt x="903433" y="601668"/>
                  </a:lnTo>
                  <a:lnTo>
                    <a:pt x="845794" y="611003"/>
                  </a:lnTo>
                  <a:lnTo>
                    <a:pt x="785891" y="617834"/>
                  </a:lnTo>
                  <a:lnTo>
                    <a:pt x="724000" y="622028"/>
                  </a:lnTo>
                  <a:lnTo>
                    <a:pt x="660400" y="623455"/>
                  </a:lnTo>
                  <a:lnTo>
                    <a:pt x="596799" y="622028"/>
                  </a:lnTo>
                  <a:lnTo>
                    <a:pt x="534908" y="617834"/>
                  </a:lnTo>
                  <a:lnTo>
                    <a:pt x="475005" y="611003"/>
                  </a:lnTo>
                  <a:lnTo>
                    <a:pt x="417366" y="601668"/>
                  </a:lnTo>
                  <a:lnTo>
                    <a:pt x="362267" y="589957"/>
                  </a:lnTo>
                  <a:lnTo>
                    <a:pt x="309986" y="576002"/>
                  </a:lnTo>
                  <a:lnTo>
                    <a:pt x="260799" y="559933"/>
                  </a:lnTo>
                  <a:lnTo>
                    <a:pt x="214983" y="541880"/>
                  </a:lnTo>
                  <a:lnTo>
                    <a:pt x="172815" y="521976"/>
                  </a:lnTo>
                  <a:lnTo>
                    <a:pt x="134572" y="500350"/>
                  </a:lnTo>
                  <a:lnTo>
                    <a:pt x="100529" y="477132"/>
                  </a:lnTo>
                  <a:lnTo>
                    <a:pt x="70965" y="452454"/>
                  </a:lnTo>
                  <a:lnTo>
                    <a:pt x="26377" y="399238"/>
                  </a:lnTo>
                  <a:lnTo>
                    <a:pt x="3023" y="341748"/>
                  </a:lnTo>
                  <a:lnTo>
                    <a:pt x="0" y="311727"/>
                  </a:lnTo>
                  <a:close/>
                </a:path>
              </a:pathLst>
            </a:custGeom>
            <a:ln w="19050">
              <a:solidFill>
                <a:srgbClr val="000000"/>
              </a:solidFill>
            </a:ln>
          </p:spPr>
          <p:txBody>
            <a:bodyPr wrap="square" lIns="0" tIns="0" rIns="0" bIns="0" rtlCol="0"/>
            <a:lstStyle/>
            <a:p>
              <a:endParaRPr/>
            </a:p>
          </p:txBody>
        </p:sp>
      </p:grpSp>
      <p:sp>
        <p:nvSpPr>
          <p:cNvPr id="15" name="object 15"/>
          <p:cNvSpPr txBox="1"/>
          <p:nvPr/>
        </p:nvSpPr>
        <p:spPr>
          <a:xfrm>
            <a:off x="6235929" y="5344363"/>
            <a:ext cx="761238" cy="617605"/>
          </a:xfrm>
          <a:prstGeom prst="rect">
            <a:avLst/>
          </a:prstGeom>
        </p:spPr>
        <p:txBody>
          <a:bodyPr vert="horz" wrap="square" lIns="0" tIns="27432" rIns="0" bIns="0" rtlCol="0">
            <a:spAutoFit/>
          </a:bodyPr>
          <a:lstStyle/>
          <a:p>
            <a:pPr marL="15240" marR="6096" indent="128016">
              <a:lnSpc>
                <a:spcPts val="2280"/>
              </a:lnSpc>
              <a:spcBef>
                <a:spcPts val="216"/>
              </a:spcBef>
            </a:pPr>
            <a:r>
              <a:rPr sz="1920" spc="-30" dirty="0">
                <a:solidFill>
                  <a:srgbClr val="FFFFFF"/>
                </a:solidFill>
                <a:latin typeface="Arial"/>
                <a:cs typeface="Arial"/>
              </a:rPr>
              <a:t>Map </a:t>
            </a:r>
            <a:r>
              <a:rPr sz="1920" spc="-12" dirty="0">
                <a:solidFill>
                  <a:srgbClr val="FFFFFF"/>
                </a:solidFill>
                <a:latin typeface="Arial"/>
                <a:cs typeface="Arial"/>
              </a:rPr>
              <a:t>worker</a:t>
            </a:r>
            <a:endParaRPr sz="1920">
              <a:latin typeface="Arial"/>
              <a:cs typeface="Arial"/>
            </a:endParaRPr>
          </a:p>
        </p:txBody>
      </p:sp>
      <p:grpSp>
        <p:nvGrpSpPr>
          <p:cNvPr id="16" name="object 16"/>
          <p:cNvGrpSpPr/>
          <p:nvPr/>
        </p:nvGrpSpPr>
        <p:grpSpPr>
          <a:xfrm>
            <a:off x="8770924" y="4582973"/>
            <a:ext cx="2125217" cy="2161794"/>
            <a:chOff x="5785103" y="3819144"/>
            <a:chExt cx="1771014" cy="1801495"/>
          </a:xfrm>
        </p:grpSpPr>
        <p:pic>
          <p:nvPicPr>
            <p:cNvPr id="17" name="object 17"/>
            <p:cNvPicPr/>
            <p:nvPr/>
          </p:nvPicPr>
          <p:blipFill>
            <a:blip r:embed="rId6" cstate="print"/>
            <a:stretch>
              <a:fillRect/>
            </a:stretch>
          </p:blipFill>
          <p:spPr>
            <a:xfrm>
              <a:off x="5794247" y="3822192"/>
              <a:ext cx="1752600" cy="1798320"/>
            </a:xfrm>
            <a:prstGeom prst="rect">
              <a:avLst/>
            </a:prstGeom>
          </p:spPr>
        </p:pic>
        <p:pic>
          <p:nvPicPr>
            <p:cNvPr id="18" name="object 18"/>
            <p:cNvPicPr/>
            <p:nvPr/>
          </p:nvPicPr>
          <p:blipFill>
            <a:blip r:embed="rId7" cstate="print"/>
            <a:stretch>
              <a:fillRect/>
            </a:stretch>
          </p:blipFill>
          <p:spPr>
            <a:xfrm>
              <a:off x="5785103" y="3819144"/>
              <a:ext cx="1770888" cy="518159"/>
            </a:xfrm>
            <a:prstGeom prst="rect">
              <a:avLst/>
            </a:prstGeom>
          </p:spPr>
        </p:pic>
        <p:sp>
          <p:nvSpPr>
            <p:cNvPr id="19" name="object 19"/>
            <p:cNvSpPr/>
            <p:nvPr/>
          </p:nvSpPr>
          <p:spPr>
            <a:xfrm>
              <a:off x="5846616" y="3854152"/>
              <a:ext cx="1649095" cy="1696720"/>
            </a:xfrm>
            <a:custGeom>
              <a:avLst/>
              <a:gdLst/>
              <a:ahLst/>
              <a:cxnLst/>
              <a:rect l="l" t="t" r="r" b="b"/>
              <a:pathLst>
                <a:path w="1649095" h="1696720">
                  <a:moveTo>
                    <a:pt x="1648866" y="0"/>
                  </a:moveTo>
                  <a:lnTo>
                    <a:pt x="0" y="0"/>
                  </a:lnTo>
                  <a:lnTo>
                    <a:pt x="0" y="1696184"/>
                  </a:lnTo>
                  <a:lnTo>
                    <a:pt x="1648866" y="1696184"/>
                  </a:lnTo>
                  <a:lnTo>
                    <a:pt x="1648866" y="0"/>
                  </a:lnTo>
                  <a:close/>
                </a:path>
              </a:pathLst>
            </a:custGeom>
            <a:solidFill>
              <a:srgbClr val="C1E5BB"/>
            </a:solidFill>
          </p:spPr>
          <p:txBody>
            <a:bodyPr wrap="square" lIns="0" tIns="0" rIns="0" bIns="0" rtlCol="0"/>
            <a:lstStyle/>
            <a:p>
              <a:endParaRPr/>
            </a:p>
          </p:txBody>
        </p:sp>
        <p:sp>
          <p:nvSpPr>
            <p:cNvPr id="20" name="object 20"/>
            <p:cNvSpPr/>
            <p:nvPr/>
          </p:nvSpPr>
          <p:spPr>
            <a:xfrm>
              <a:off x="5846616" y="3854152"/>
              <a:ext cx="1649095" cy="1696720"/>
            </a:xfrm>
            <a:custGeom>
              <a:avLst/>
              <a:gdLst/>
              <a:ahLst/>
              <a:cxnLst/>
              <a:rect l="l" t="t" r="r" b="b"/>
              <a:pathLst>
                <a:path w="1649095" h="1696720">
                  <a:moveTo>
                    <a:pt x="0" y="0"/>
                  </a:moveTo>
                  <a:lnTo>
                    <a:pt x="1648866" y="0"/>
                  </a:lnTo>
                  <a:lnTo>
                    <a:pt x="1648866" y="1696184"/>
                  </a:lnTo>
                  <a:lnTo>
                    <a:pt x="0" y="1696184"/>
                  </a:lnTo>
                  <a:lnTo>
                    <a:pt x="0" y="0"/>
                  </a:lnTo>
                  <a:close/>
                </a:path>
              </a:pathLst>
            </a:custGeom>
            <a:ln w="19050">
              <a:solidFill>
                <a:srgbClr val="000000"/>
              </a:solidFill>
            </a:ln>
          </p:spPr>
          <p:txBody>
            <a:bodyPr wrap="square" lIns="0" tIns="0" rIns="0" bIns="0" rtlCol="0"/>
            <a:lstStyle/>
            <a:p>
              <a:endParaRPr/>
            </a:p>
          </p:txBody>
        </p:sp>
      </p:grpSp>
      <p:sp>
        <p:nvSpPr>
          <p:cNvPr id="21" name="object 21"/>
          <p:cNvSpPr txBox="1"/>
          <p:nvPr/>
        </p:nvSpPr>
        <p:spPr>
          <a:xfrm>
            <a:off x="8951090" y="4664050"/>
            <a:ext cx="1765554" cy="310854"/>
          </a:xfrm>
          <a:prstGeom prst="rect">
            <a:avLst/>
          </a:prstGeom>
        </p:spPr>
        <p:txBody>
          <a:bodyPr vert="horz" wrap="square" lIns="0" tIns="15240" rIns="0" bIns="0" rtlCol="0">
            <a:spAutoFit/>
          </a:bodyPr>
          <a:lstStyle/>
          <a:p>
            <a:pPr marL="15240">
              <a:spcBef>
                <a:spcPts val="120"/>
              </a:spcBef>
            </a:pPr>
            <a:r>
              <a:rPr sz="1920" dirty="0">
                <a:latin typeface="Arial"/>
                <a:cs typeface="Arial"/>
              </a:rPr>
              <a:t>Intermediate</a:t>
            </a:r>
            <a:r>
              <a:rPr sz="1920" spc="-90" dirty="0">
                <a:latin typeface="Arial"/>
                <a:cs typeface="Arial"/>
              </a:rPr>
              <a:t> </a:t>
            </a:r>
            <a:r>
              <a:rPr sz="1920" spc="-24" dirty="0">
                <a:latin typeface="Arial"/>
                <a:cs typeface="Arial"/>
              </a:rPr>
              <a:t>file</a:t>
            </a:r>
            <a:endParaRPr sz="1920">
              <a:latin typeface="Arial"/>
              <a:cs typeface="Arial"/>
            </a:endParaRPr>
          </a:p>
        </p:txBody>
      </p:sp>
      <p:grpSp>
        <p:nvGrpSpPr>
          <p:cNvPr id="22" name="object 22"/>
          <p:cNvGrpSpPr/>
          <p:nvPr/>
        </p:nvGrpSpPr>
        <p:grpSpPr>
          <a:xfrm>
            <a:off x="4440326" y="5501030"/>
            <a:ext cx="4568952" cy="340614"/>
            <a:chOff x="2176272" y="4584191"/>
            <a:chExt cx="3807460" cy="283845"/>
          </a:xfrm>
        </p:grpSpPr>
        <p:pic>
          <p:nvPicPr>
            <p:cNvPr id="23" name="object 23"/>
            <p:cNvPicPr/>
            <p:nvPr/>
          </p:nvPicPr>
          <p:blipFill>
            <a:blip r:embed="rId8" cstate="print"/>
            <a:stretch>
              <a:fillRect/>
            </a:stretch>
          </p:blipFill>
          <p:spPr>
            <a:xfrm>
              <a:off x="2176272" y="4593335"/>
              <a:ext cx="1289303" cy="274319"/>
            </a:xfrm>
            <a:prstGeom prst="rect">
              <a:avLst/>
            </a:prstGeom>
          </p:spPr>
        </p:pic>
        <p:sp>
          <p:nvSpPr>
            <p:cNvPr id="24" name="object 24"/>
            <p:cNvSpPr/>
            <p:nvPr/>
          </p:nvSpPr>
          <p:spPr>
            <a:xfrm>
              <a:off x="2216726" y="4655217"/>
              <a:ext cx="1113155" cy="111125"/>
            </a:xfrm>
            <a:custGeom>
              <a:avLst/>
              <a:gdLst/>
              <a:ahLst/>
              <a:cxnLst/>
              <a:rect l="l" t="t" r="r" b="b"/>
              <a:pathLst>
                <a:path w="1113154" h="111125">
                  <a:moveTo>
                    <a:pt x="1018178" y="0"/>
                  </a:moveTo>
                  <a:lnTo>
                    <a:pt x="1012344" y="1534"/>
                  </a:lnTo>
                  <a:lnTo>
                    <a:pt x="1007043" y="10622"/>
                  </a:lnTo>
                  <a:lnTo>
                    <a:pt x="1008578" y="16454"/>
                  </a:lnTo>
                  <a:lnTo>
                    <a:pt x="1058889" y="45802"/>
                  </a:lnTo>
                  <a:lnTo>
                    <a:pt x="1094120" y="45802"/>
                  </a:lnTo>
                  <a:lnTo>
                    <a:pt x="1094120" y="64852"/>
                  </a:lnTo>
                  <a:lnTo>
                    <a:pt x="1058889" y="64852"/>
                  </a:lnTo>
                  <a:lnTo>
                    <a:pt x="1008578" y="94200"/>
                  </a:lnTo>
                  <a:lnTo>
                    <a:pt x="1007043" y="100032"/>
                  </a:lnTo>
                  <a:lnTo>
                    <a:pt x="1012344" y="109120"/>
                  </a:lnTo>
                  <a:lnTo>
                    <a:pt x="1018176" y="110656"/>
                  </a:lnTo>
                  <a:lnTo>
                    <a:pt x="1096697" y="64852"/>
                  </a:lnTo>
                  <a:lnTo>
                    <a:pt x="1094120" y="64852"/>
                  </a:lnTo>
                  <a:lnTo>
                    <a:pt x="1096699" y="64851"/>
                  </a:lnTo>
                  <a:lnTo>
                    <a:pt x="1113025" y="55327"/>
                  </a:lnTo>
                  <a:lnTo>
                    <a:pt x="1018178" y="0"/>
                  </a:lnTo>
                  <a:close/>
                </a:path>
                <a:path w="1113154" h="111125">
                  <a:moveTo>
                    <a:pt x="1075218" y="55327"/>
                  </a:moveTo>
                  <a:lnTo>
                    <a:pt x="1058890" y="64852"/>
                  </a:lnTo>
                  <a:lnTo>
                    <a:pt x="1094120" y="64852"/>
                  </a:lnTo>
                  <a:lnTo>
                    <a:pt x="1094120" y="63554"/>
                  </a:lnTo>
                  <a:lnTo>
                    <a:pt x="1089322" y="63554"/>
                  </a:lnTo>
                  <a:lnTo>
                    <a:pt x="1075218" y="55327"/>
                  </a:lnTo>
                  <a:close/>
                </a:path>
                <a:path w="1113154" h="111125">
                  <a:moveTo>
                    <a:pt x="0" y="45801"/>
                  </a:moveTo>
                  <a:lnTo>
                    <a:pt x="0" y="64851"/>
                  </a:lnTo>
                  <a:lnTo>
                    <a:pt x="1058892" y="64851"/>
                  </a:lnTo>
                  <a:lnTo>
                    <a:pt x="1075218" y="55327"/>
                  </a:lnTo>
                  <a:lnTo>
                    <a:pt x="1058889" y="45802"/>
                  </a:lnTo>
                  <a:lnTo>
                    <a:pt x="0" y="45801"/>
                  </a:lnTo>
                  <a:close/>
                </a:path>
                <a:path w="1113154" h="111125">
                  <a:moveTo>
                    <a:pt x="1089322" y="47100"/>
                  </a:moveTo>
                  <a:lnTo>
                    <a:pt x="1075218" y="55327"/>
                  </a:lnTo>
                  <a:lnTo>
                    <a:pt x="1089322" y="63554"/>
                  </a:lnTo>
                  <a:lnTo>
                    <a:pt x="1089322" y="47100"/>
                  </a:lnTo>
                  <a:close/>
                </a:path>
                <a:path w="1113154" h="111125">
                  <a:moveTo>
                    <a:pt x="1094120" y="47100"/>
                  </a:moveTo>
                  <a:lnTo>
                    <a:pt x="1089322" y="47100"/>
                  </a:lnTo>
                  <a:lnTo>
                    <a:pt x="1089322" y="63554"/>
                  </a:lnTo>
                  <a:lnTo>
                    <a:pt x="1094120" y="63554"/>
                  </a:lnTo>
                  <a:lnTo>
                    <a:pt x="1094120" y="47100"/>
                  </a:lnTo>
                  <a:close/>
                </a:path>
                <a:path w="1113154" h="111125">
                  <a:moveTo>
                    <a:pt x="1058889" y="45802"/>
                  </a:moveTo>
                  <a:lnTo>
                    <a:pt x="1075218" y="55327"/>
                  </a:lnTo>
                  <a:lnTo>
                    <a:pt x="1089322" y="47100"/>
                  </a:lnTo>
                  <a:lnTo>
                    <a:pt x="1094120" y="47100"/>
                  </a:lnTo>
                  <a:lnTo>
                    <a:pt x="1094120" y="45802"/>
                  </a:lnTo>
                  <a:lnTo>
                    <a:pt x="1058889" y="45802"/>
                  </a:lnTo>
                  <a:close/>
                </a:path>
              </a:pathLst>
            </a:custGeom>
            <a:solidFill>
              <a:srgbClr val="000000"/>
            </a:solidFill>
          </p:spPr>
          <p:txBody>
            <a:bodyPr wrap="square" lIns="0" tIns="0" rIns="0" bIns="0" rtlCol="0"/>
            <a:lstStyle/>
            <a:p>
              <a:endParaRPr/>
            </a:p>
          </p:txBody>
        </p:sp>
        <p:pic>
          <p:nvPicPr>
            <p:cNvPr id="25" name="object 25"/>
            <p:cNvPicPr/>
            <p:nvPr/>
          </p:nvPicPr>
          <p:blipFill>
            <a:blip r:embed="rId9" cstate="print"/>
            <a:stretch>
              <a:fillRect/>
            </a:stretch>
          </p:blipFill>
          <p:spPr>
            <a:xfrm>
              <a:off x="4608576" y="4584191"/>
              <a:ext cx="1374648" cy="274319"/>
            </a:xfrm>
            <a:prstGeom prst="rect">
              <a:avLst/>
            </a:prstGeom>
          </p:spPr>
        </p:pic>
        <p:sp>
          <p:nvSpPr>
            <p:cNvPr id="26" name="object 26"/>
            <p:cNvSpPr/>
            <p:nvPr/>
          </p:nvSpPr>
          <p:spPr>
            <a:xfrm>
              <a:off x="4650441" y="4647576"/>
              <a:ext cx="1196340" cy="111125"/>
            </a:xfrm>
            <a:custGeom>
              <a:avLst/>
              <a:gdLst/>
              <a:ahLst/>
              <a:cxnLst/>
              <a:rect l="l" t="t" r="r" b="b"/>
              <a:pathLst>
                <a:path w="1196339" h="111125">
                  <a:moveTo>
                    <a:pt x="1179853" y="45274"/>
                  </a:moveTo>
                  <a:lnTo>
                    <a:pt x="1177260" y="45274"/>
                  </a:lnTo>
                  <a:lnTo>
                    <a:pt x="1177394" y="64324"/>
                  </a:lnTo>
                  <a:lnTo>
                    <a:pt x="1142149" y="64568"/>
                  </a:lnTo>
                  <a:lnTo>
                    <a:pt x="1092043" y="94265"/>
                  </a:lnTo>
                  <a:lnTo>
                    <a:pt x="1090549" y="100107"/>
                  </a:lnTo>
                  <a:lnTo>
                    <a:pt x="1095913" y="109159"/>
                  </a:lnTo>
                  <a:lnTo>
                    <a:pt x="1101756" y="110652"/>
                  </a:lnTo>
                  <a:lnTo>
                    <a:pt x="1196218" y="54668"/>
                  </a:lnTo>
                  <a:lnTo>
                    <a:pt x="1179853" y="45274"/>
                  </a:lnTo>
                  <a:close/>
                </a:path>
                <a:path w="1196339" h="111125">
                  <a:moveTo>
                    <a:pt x="1142018" y="45518"/>
                  </a:moveTo>
                  <a:lnTo>
                    <a:pt x="0" y="53444"/>
                  </a:lnTo>
                  <a:lnTo>
                    <a:pt x="132" y="72494"/>
                  </a:lnTo>
                  <a:lnTo>
                    <a:pt x="1142149" y="64568"/>
                  </a:lnTo>
                  <a:lnTo>
                    <a:pt x="1158412" y="54930"/>
                  </a:lnTo>
                  <a:lnTo>
                    <a:pt x="1142018" y="45518"/>
                  </a:lnTo>
                  <a:close/>
                </a:path>
                <a:path w="1196339" h="111125">
                  <a:moveTo>
                    <a:pt x="1158412" y="54930"/>
                  </a:moveTo>
                  <a:lnTo>
                    <a:pt x="1142149" y="64568"/>
                  </a:lnTo>
                  <a:lnTo>
                    <a:pt x="1177394" y="64324"/>
                  </a:lnTo>
                  <a:lnTo>
                    <a:pt x="1177385" y="63059"/>
                  </a:lnTo>
                  <a:lnTo>
                    <a:pt x="1172573" y="63059"/>
                  </a:lnTo>
                  <a:lnTo>
                    <a:pt x="1158412" y="54930"/>
                  </a:lnTo>
                  <a:close/>
                </a:path>
                <a:path w="1196339" h="111125">
                  <a:moveTo>
                    <a:pt x="1172458" y="46605"/>
                  </a:moveTo>
                  <a:lnTo>
                    <a:pt x="1158412" y="54930"/>
                  </a:lnTo>
                  <a:lnTo>
                    <a:pt x="1172573" y="63059"/>
                  </a:lnTo>
                  <a:lnTo>
                    <a:pt x="1172458" y="46605"/>
                  </a:lnTo>
                  <a:close/>
                </a:path>
                <a:path w="1196339" h="111125">
                  <a:moveTo>
                    <a:pt x="1177270" y="46605"/>
                  </a:moveTo>
                  <a:lnTo>
                    <a:pt x="1172458" y="46605"/>
                  </a:lnTo>
                  <a:lnTo>
                    <a:pt x="1172573" y="63059"/>
                  </a:lnTo>
                  <a:lnTo>
                    <a:pt x="1177385" y="63059"/>
                  </a:lnTo>
                  <a:lnTo>
                    <a:pt x="1177270" y="46605"/>
                  </a:lnTo>
                  <a:close/>
                </a:path>
                <a:path w="1196339" h="111125">
                  <a:moveTo>
                    <a:pt x="1177260" y="45274"/>
                  </a:moveTo>
                  <a:lnTo>
                    <a:pt x="1142018" y="45518"/>
                  </a:lnTo>
                  <a:lnTo>
                    <a:pt x="1158412" y="54930"/>
                  </a:lnTo>
                  <a:lnTo>
                    <a:pt x="1172458" y="46605"/>
                  </a:lnTo>
                  <a:lnTo>
                    <a:pt x="1177270" y="46605"/>
                  </a:lnTo>
                  <a:lnTo>
                    <a:pt x="1177260" y="45274"/>
                  </a:lnTo>
                  <a:close/>
                </a:path>
                <a:path w="1196339" h="111125">
                  <a:moveTo>
                    <a:pt x="1100988" y="0"/>
                  </a:moveTo>
                  <a:lnTo>
                    <a:pt x="1095166" y="1574"/>
                  </a:lnTo>
                  <a:lnTo>
                    <a:pt x="1089929" y="10699"/>
                  </a:lnTo>
                  <a:lnTo>
                    <a:pt x="1091504" y="16520"/>
                  </a:lnTo>
                  <a:lnTo>
                    <a:pt x="1142018" y="45518"/>
                  </a:lnTo>
                  <a:lnTo>
                    <a:pt x="1179853" y="45274"/>
                  </a:lnTo>
                  <a:lnTo>
                    <a:pt x="1100988" y="0"/>
                  </a:lnTo>
                  <a:close/>
                </a:path>
              </a:pathLst>
            </a:custGeom>
            <a:solidFill>
              <a:srgbClr val="000000"/>
            </a:solidFill>
          </p:spPr>
          <p:txBody>
            <a:bodyPr wrap="square" lIns="0" tIns="0" rIns="0" bIns="0" rtlCol="0"/>
            <a:lstStyle/>
            <a:p>
              <a:endParaRPr/>
            </a:p>
          </p:txBody>
        </p:sp>
      </p:grpSp>
      <p:sp>
        <p:nvSpPr>
          <p:cNvPr id="27" name="object 27"/>
          <p:cNvSpPr txBox="1"/>
          <p:nvPr/>
        </p:nvSpPr>
        <p:spPr>
          <a:xfrm>
            <a:off x="4860450" y="5207814"/>
            <a:ext cx="579120" cy="347788"/>
          </a:xfrm>
          <a:prstGeom prst="rect">
            <a:avLst/>
          </a:prstGeom>
        </p:spPr>
        <p:txBody>
          <a:bodyPr vert="horz" wrap="square" lIns="0" tIns="15240" rIns="0" bIns="0" rtlCol="0">
            <a:spAutoFit/>
          </a:bodyPr>
          <a:lstStyle/>
          <a:p>
            <a:pPr marL="15240">
              <a:spcBef>
                <a:spcPts val="120"/>
              </a:spcBef>
            </a:pPr>
            <a:r>
              <a:rPr sz="2160" i="1" spc="-24" dirty="0">
                <a:latin typeface="Arial"/>
                <a:cs typeface="Arial"/>
              </a:rPr>
              <a:t>read</a:t>
            </a:r>
            <a:endParaRPr sz="2160">
              <a:latin typeface="Arial"/>
              <a:cs typeface="Arial"/>
            </a:endParaRPr>
          </a:p>
        </p:txBody>
      </p:sp>
      <p:sp>
        <p:nvSpPr>
          <p:cNvPr id="28" name="object 28"/>
          <p:cNvSpPr txBox="1"/>
          <p:nvPr/>
        </p:nvSpPr>
        <p:spPr>
          <a:xfrm>
            <a:off x="7504045" y="5207814"/>
            <a:ext cx="1250442" cy="347788"/>
          </a:xfrm>
          <a:prstGeom prst="rect">
            <a:avLst/>
          </a:prstGeom>
        </p:spPr>
        <p:txBody>
          <a:bodyPr vert="horz" wrap="square" lIns="0" tIns="15240" rIns="0" bIns="0" rtlCol="0">
            <a:spAutoFit/>
          </a:bodyPr>
          <a:lstStyle/>
          <a:p>
            <a:pPr marL="15240">
              <a:spcBef>
                <a:spcPts val="120"/>
              </a:spcBef>
            </a:pPr>
            <a:r>
              <a:rPr sz="2160" i="1" dirty="0">
                <a:latin typeface="Arial"/>
                <a:cs typeface="Arial"/>
              </a:rPr>
              <a:t>local</a:t>
            </a:r>
            <a:r>
              <a:rPr sz="2160" i="1" spc="-30" dirty="0">
                <a:latin typeface="Arial"/>
                <a:cs typeface="Arial"/>
              </a:rPr>
              <a:t> </a:t>
            </a:r>
            <a:r>
              <a:rPr sz="2160" i="1" spc="-12" dirty="0">
                <a:latin typeface="Arial"/>
                <a:cs typeface="Arial"/>
              </a:rPr>
              <a:t>write</a:t>
            </a:r>
            <a:endParaRPr sz="2160">
              <a:latin typeface="Arial"/>
              <a:cs typeface="Arial"/>
            </a:endParaRPr>
          </a:p>
        </p:txBody>
      </p:sp>
      <p:grpSp>
        <p:nvGrpSpPr>
          <p:cNvPr id="29" name="object 29"/>
          <p:cNvGrpSpPr/>
          <p:nvPr/>
        </p:nvGrpSpPr>
        <p:grpSpPr>
          <a:xfrm>
            <a:off x="5479085" y="4268418"/>
            <a:ext cx="5526786" cy="2849880"/>
            <a:chOff x="3041904" y="3557015"/>
            <a:chExt cx="4605655" cy="2374900"/>
          </a:xfrm>
        </p:grpSpPr>
        <p:pic>
          <p:nvPicPr>
            <p:cNvPr id="30" name="object 30"/>
            <p:cNvPicPr/>
            <p:nvPr/>
          </p:nvPicPr>
          <p:blipFill>
            <a:blip r:embed="rId10" cstate="print"/>
            <a:stretch>
              <a:fillRect/>
            </a:stretch>
          </p:blipFill>
          <p:spPr>
            <a:xfrm>
              <a:off x="3041904" y="3557015"/>
              <a:ext cx="4605528" cy="2374392"/>
            </a:xfrm>
            <a:prstGeom prst="rect">
              <a:avLst/>
            </a:prstGeom>
          </p:spPr>
        </p:pic>
        <p:sp>
          <p:nvSpPr>
            <p:cNvPr id="31" name="object 31"/>
            <p:cNvSpPr/>
            <p:nvPr/>
          </p:nvSpPr>
          <p:spPr>
            <a:xfrm>
              <a:off x="3094305" y="3587739"/>
              <a:ext cx="4502785" cy="2273935"/>
            </a:xfrm>
            <a:custGeom>
              <a:avLst/>
              <a:gdLst/>
              <a:ahLst/>
              <a:cxnLst/>
              <a:rect l="l" t="t" r="r" b="b"/>
              <a:pathLst>
                <a:path w="4502784" h="2273935">
                  <a:moveTo>
                    <a:pt x="0" y="378910"/>
                  </a:moveTo>
                  <a:lnTo>
                    <a:pt x="2952" y="331380"/>
                  </a:lnTo>
                  <a:lnTo>
                    <a:pt x="11572" y="285612"/>
                  </a:lnTo>
                  <a:lnTo>
                    <a:pt x="25504" y="241961"/>
                  </a:lnTo>
                  <a:lnTo>
                    <a:pt x="44395" y="200782"/>
                  </a:lnTo>
                  <a:lnTo>
                    <a:pt x="67888" y="162430"/>
                  </a:lnTo>
                  <a:lnTo>
                    <a:pt x="95628" y="127260"/>
                  </a:lnTo>
                  <a:lnTo>
                    <a:pt x="127260" y="95628"/>
                  </a:lnTo>
                  <a:lnTo>
                    <a:pt x="162430" y="67888"/>
                  </a:lnTo>
                  <a:lnTo>
                    <a:pt x="200782" y="44395"/>
                  </a:lnTo>
                  <a:lnTo>
                    <a:pt x="241961" y="25504"/>
                  </a:lnTo>
                  <a:lnTo>
                    <a:pt x="285612" y="11572"/>
                  </a:lnTo>
                  <a:lnTo>
                    <a:pt x="331380" y="2952"/>
                  </a:lnTo>
                  <a:lnTo>
                    <a:pt x="378910" y="0"/>
                  </a:lnTo>
                  <a:lnTo>
                    <a:pt x="4123694" y="0"/>
                  </a:lnTo>
                  <a:lnTo>
                    <a:pt x="4171223" y="2952"/>
                  </a:lnTo>
                  <a:lnTo>
                    <a:pt x="4216991" y="11572"/>
                  </a:lnTo>
                  <a:lnTo>
                    <a:pt x="4260642" y="25504"/>
                  </a:lnTo>
                  <a:lnTo>
                    <a:pt x="4301821" y="44395"/>
                  </a:lnTo>
                  <a:lnTo>
                    <a:pt x="4340173" y="67888"/>
                  </a:lnTo>
                  <a:lnTo>
                    <a:pt x="4375343" y="95628"/>
                  </a:lnTo>
                  <a:lnTo>
                    <a:pt x="4406975" y="127260"/>
                  </a:lnTo>
                  <a:lnTo>
                    <a:pt x="4434715" y="162430"/>
                  </a:lnTo>
                  <a:lnTo>
                    <a:pt x="4458208" y="200782"/>
                  </a:lnTo>
                  <a:lnTo>
                    <a:pt x="4477099" y="241961"/>
                  </a:lnTo>
                  <a:lnTo>
                    <a:pt x="4491031" y="285612"/>
                  </a:lnTo>
                  <a:lnTo>
                    <a:pt x="4499651" y="331380"/>
                  </a:lnTo>
                  <a:lnTo>
                    <a:pt x="4502604" y="378910"/>
                  </a:lnTo>
                  <a:lnTo>
                    <a:pt x="4502604" y="1894508"/>
                  </a:lnTo>
                  <a:lnTo>
                    <a:pt x="4499651" y="1942037"/>
                  </a:lnTo>
                  <a:lnTo>
                    <a:pt x="4491031" y="1987805"/>
                  </a:lnTo>
                  <a:lnTo>
                    <a:pt x="4477099" y="2031456"/>
                  </a:lnTo>
                  <a:lnTo>
                    <a:pt x="4458208" y="2072636"/>
                  </a:lnTo>
                  <a:lnTo>
                    <a:pt x="4434715" y="2110988"/>
                  </a:lnTo>
                  <a:lnTo>
                    <a:pt x="4406975" y="2146158"/>
                  </a:lnTo>
                  <a:lnTo>
                    <a:pt x="4375343" y="2177790"/>
                  </a:lnTo>
                  <a:lnTo>
                    <a:pt x="4340173" y="2205530"/>
                  </a:lnTo>
                  <a:lnTo>
                    <a:pt x="4301821" y="2229023"/>
                  </a:lnTo>
                  <a:lnTo>
                    <a:pt x="4260642" y="2247914"/>
                  </a:lnTo>
                  <a:lnTo>
                    <a:pt x="4216991" y="2261846"/>
                  </a:lnTo>
                  <a:lnTo>
                    <a:pt x="4171223" y="2270466"/>
                  </a:lnTo>
                  <a:lnTo>
                    <a:pt x="4123694" y="2273419"/>
                  </a:lnTo>
                  <a:lnTo>
                    <a:pt x="378910" y="2273419"/>
                  </a:lnTo>
                  <a:lnTo>
                    <a:pt x="331380" y="2270466"/>
                  </a:lnTo>
                  <a:lnTo>
                    <a:pt x="285612" y="2261846"/>
                  </a:lnTo>
                  <a:lnTo>
                    <a:pt x="241961" y="2247914"/>
                  </a:lnTo>
                  <a:lnTo>
                    <a:pt x="200782" y="2229023"/>
                  </a:lnTo>
                  <a:lnTo>
                    <a:pt x="162430" y="2205530"/>
                  </a:lnTo>
                  <a:lnTo>
                    <a:pt x="127260" y="2177790"/>
                  </a:lnTo>
                  <a:lnTo>
                    <a:pt x="95628" y="2146158"/>
                  </a:lnTo>
                  <a:lnTo>
                    <a:pt x="67888" y="2110988"/>
                  </a:lnTo>
                  <a:lnTo>
                    <a:pt x="44395" y="2072636"/>
                  </a:lnTo>
                  <a:lnTo>
                    <a:pt x="25504" y="2031456"/>
                  </a:lnTo>
                  <a:lnTo>
                    <a:pt x="11572" y="1987805"/>
                  </a:lnTo>
                  <a:lnTo>
                    <a:pt x="2952" y="1942037"/>
                  </a:lnTo>
                  <a:lnTo>
                    <a:pt x="0" y="1894508"/>
                  </a:lnTo>
                  <a:lnTo>
                    <a:pt x="0" y="378910"/>
                  </a:lnTo>
                  <a:close/>
                </a:path>
              </a:pathLst>
            </a:custGeom>
            <a:ln w="19050">
              <a:solidFill>
                <a:srgbClr val="000000"/>
              </a:solidFill>
            </a:ln>
          </p:spPr>
          <p:txBody>
            <a:bodyPr wrap="square" lIns="0" tIns="0" rIns="0" bIns="0" rtlCol="0"/>
            <a:lstStyle/>
            <a:p>
              <a:endParaRPr/>
            </a:p>
          </p:txBody>
        </p:sp>
        <p:sp>
          <p:nvSpPr>
            <p:cNvPr id="32" name="object 32"/>
            <p:cNvSpPr/>
            <p:nvPr/>
          </p:nvSpPr>
          <p:spPr>
            <a:xfrm>
              <a:off x="6004746" y="4306576"/>
              <a:ext cx="1357630" cy="368935"/>
            </a:xfrm>
            <a:custGeom>
              <a:avLst/>
              <a:gdLst/>
              <a:ahLst/>
              <a:cxnLst/>
              <a:rect l="l" t="t" r="r" b="b"/>
              <a:pathLst>
                <a:path w="1357629" h="368935">
                  <a:moveTo>
                    <a:pt x="1296099" y="0"/>
                  </a:moveTo>
                  <a:lnTo>
                    <a:pt x="61424" y="0"/>
                  </a:lnTo>
                  <a:lnTo>
                    <a:pt x="37515" y="4827"/>
                  </a:lnTo>
                  <a:lnTo>
                    <a:pt x="17990" y="17990"/>
                  </a:lnTo>
                  <a:lnTo>
                    <a:pt x="4827" y="37515"/>
                  </a:lnTo>
                  <a:lnTo>
                    <a:pt x="0" y="61424"/>
                  </a:lnTo>
                  <a:lnTo>
                    <a:pt x="0" y="307117"/>
                  </a:lnTo>
                  <a:lnTo>
                    <a:pt x="4827" y="331027"/>
                  </a:lnTo>
                  <a:lnTo>
                    <a:pt x="17990" y="350551"/>
                  </a:lnTo>
                  <a:lnTo>
                    <a:pt x="37515" y="363715"/>
                  </a:lnTo>
                  <a:lnTo>
                    <a:pt x="61424" y="368542"/>
                  </a:lnTo>
                  <a:lnTo>
                    <a:pt x="1296099" y="368542"/>
                  </a:lnTo>
                  <a:lnTo>
                    <a:pt x="1320008" y="363715"/>
                  </a:lnTo>
                  <a:lnTo>
                    <a:pt x="1339532" y="350551"/>
                  </a:lnTo>
                  <a:lnTo>
                    <a:pt x="1352696" y="331027"/>
                  </a:lnTo>
                  <a:lnTo>
                    <a:pt x="1357523" y="307117"/>
                  </a:lnTo>
                  <a:lnTo>
                    <a:pt x="1357523" y="61424"/>
                  </a:lnTo>
                  <a:lnTo>
                    <a:pt x="1352696" y="37515"/>
                  </a:lnTo>
                  <a:lnTo>
                    <a:pt x="1339532" y="17990"/>
                  </a:lnTo>
                  <a:lnTo>
                    <a:pt x="1320008" y="4827"/>
                  </a:lnTo>
                  <a:lnTo>
                    <a:pt x="1296099" y="0"/>
                  </a:lnTo>
                  <a:close/>
                </a:path>
              </a:pathLst>
            </a:custGeom>
            <a:solidFill>
              <a:srgbClr val="1D363B"/>
            </a:solidFill>
          </p:spPr>
          <p:txBody>
            <a:bodyPr wrap="square" lIns="0" tIns="0" rIns="0" bIns="0" rtlCol="0"/>
            <a:lstStyle/>
            <a:p>
              <a:endParaRPr/>
            </a:p>
          </p:txBody>
        </p:sp>
        <p:sp>
          <p:nvSpPr>
            <p:cNvPr id="33" name="object 33"/>
            <p:cNvSpPr/>
            <p:nvPr/>
          </p:nvSpPr>
          <p:spPr>
            <a:xfrm>
              <a:off x="6004746" y="4306576"/>
              <a:ext cx="1357630" cy="368935"/>
            </a:xfrm>
            <a:custGeom>
              <a:avLst/>
              <a:gdLst/>
              <a:ahLst/>
              <a:cxnLst/>
              <a:rect l="l" t="t" r="r" b="b"/>
              <a:pathLst>
                <a:path w="1357629" h="368935">
                  <a:moveTo>
                    <a:pt x="0" y="61424"/>
                  </a:moveTo>
                  <a:lnTo>
                    <a:pt x="4827" y="37515"/>
                  </a:lnTo>
                  <a:lnTo>
                    <a:pt x="17990" y="17990"/>
                  </a:lnTo>
                  <a:lnTo>
                    <a:pt x="37515" y="4827"/>
                  </a:lnTo>
                  <a:lnTo>
                    <a:pt x="61424" y="0"/>
                  </a:lnTo>
                  <a:lnTo>
                    <a:pt x="1296099" y="0"/>
                  </a:lnTo>
                  <a:lnTo>
                    <a:pt x="1320008" y="4827"/>
                  </a:lnTo>
                  <a:lnTo>
                    <a:pt x="1339532" y="17990"/>
                  </a:lnTo>
                  <a:lnTo>
                    <a:pt x="1352696" y="37515"/>
                  </a:lnTo>
                  <a:lnTo>
                    <a:pt x="1357523" y="61424"/>
                  </a:lnTo>
                  <a:lnTo>
                    <a:pt x="1357523" y="307117"/>
                  </a:lnTo>
                  <a:lnTo>
                    <a:pt x="1352696" y="331026"/>
                  </a:lnTo>
                  <a:lnTo>
                    <a:pt x="1339532" y="350551"/>
                  </a:lnTo>
                  <a:lnTo>
                    <a:pt x="1320008" y="363714"/>
                  </a:lnTo>
                  <a:lnTo>
                    <a:pt x="1296099" y="368542"/>
                  </a:lnTo>
                  <a:lnTo>
                    <a:pt x="61424" y="368542"/>
                  </a:lnTo>
                  <a:lnTo>
                    <a:pt x="37515" y="363714"/>
                  </a:lnTo>
                  <a:lnTo>
                    <a:pt x="17990" y="350551"/>
                  </a:lnTo>
                  <a:lnTo>
                    <a:pt x="4827" y="331026"/>
                  </a:lnTo>
                  <a:lnTo>
                    <a:pt x="0" y="307117"/>
                  </a:lnTo>
                  <a:lnTo>
                    <a:pt x="0" y="61424"/>
                  </a:lnTo>
                  <a:close/>
                </a:path>
              </a:pathLst>
            </a:custGeom>
            <a:ln w="19050">
              <a:solidFill>
                <a:srgbClr val="000000"/>
              </a:solidFill>
            </a:ln>
          </p:spPr>
          <p:txBody>
            <a:bodyPr wrap="square" lIns="0" tIns="0" rIns="0" bIns="0" rtlCol="0"/>
            <a:lstStyle/>
            <a:p>
              <a:endParaRPr/>
            </a:p>
          </p:txBody>
        </p:sp>
      </p:grpSp>
      <p:sp>
        <p:nvSpPr>
          <p:cNvPr id="34" name="object 34"/>
          <p:cNvSpPr txBox="1"/>
          <p:nvPr/>
        </p:nvSpPr>
        <p:spPr>
          <a:xfrm>
            <a:off x="9354663" y="5246827"/>
            <a:ext cx="989838" cy="273921"/>
          </a:xfrm>
          <a:prstGeom prst="rect">
            <a:avLst/>
          </a:prstGeom>
        </p:spPr>
        <p:txBody>
          <a:bodyPr vert="horz" wrap="square" lIns="0" tIns="15240" rIns="0" bIns="0" rtlCol="0">
            <a:spAutoFit/>
          </a:bodyPr>
          <a:lstStyle/>
          <a:p>
            <a:pPr marL="15240">
              <a:spcBef>
                <a:spcPts val="120"/>
              </a:spcBef>
            </a:pPr>
            <a:r>
              <a:rPr sz="1680" dirty="0">
                <a:solidFill>
                  <a:srgbClr val="FFFFFF"/>
                </a:solidFill>
                <a:latin typeface="Arial"/>
                <a:cs typeface="Arial"/>
              </a:rPr>
              <a:t>Partition</a:t>
            </a:r>
            <a:r>
              <a:rPr sz="1680" spc="-72" dirty="0">
                <a:solidFill>
                  <a:srgbClr val="FFFFFF"/>
                </a:solidFill>
                <a:latin typeface="Arial"/>
                <a:cs typeface="Arial"/>
              </a:rPr>
              <a:t> </a:t>
            </a:r>
            <a:r>
              <a:rPr sz="1680" spc="-60" dirty="0">
                <a:solidFill>
                  <a:srgbClr val="FFFFFF"/>
                </a:solidFill>
                <a:latin typeface="Arial"/>
                <a:cs typeface="Arial"/>
              </a:rPr>
              <a:t>1</a:t>
            </a:r>
            <a:endParaRPr sz="1680">
              <a:latin typeface="Arial"/>
              <a:cs typeface="Arial"/>
            </a:endParaRPr>
          </a:p>
        </p:txBody>
      </p:sp>
      <p:grpSp>
        <p:nvGrpSpPr>
          <p:cNvPr id="35" name="object 35"/>
          <p:cNvGrpSpPr/>
          <p:nvPr/>
        </p:nvGrpSpPr>
        <p:grpSpPr>
          <a:xfrm>
            <a:off x="9023065" y="5649625"/>
            <a:ext cx="1652016" cy="465582"/>
            <a:chOff x="5995221" y="4708020"/>
            <a:chExt cx="1376680" cy="387985"/>
          </a:xfrm>
        </p:grpSpPr>
        <p:sp>
          <p:nvSpPr>
            <p:cNvPr id="36" name="object 36"/>
            <p:cNvSpPr/>
            <p:nvPr/>
          </p:nvSpPr>
          <p:spPr>
            <a:xfrm>
              <a:off x="6004746" y="4717545"/>
              <a:ext cx="1357630" cy="368935"/>
            </a:xfrm>
            <a:custGeom>
              <a:avLst/>
              <a:gdLst/>
              <a:ahLst/>
              <a:cxnLst/>
              <a:rect l="l" t="t" r="r" b="b"/>
              <a:pathLst>
                <a:path w="1357629" h="368935">
                  <a:moveTo>
                    <a:pt x="1296099" y="0"/>
                  </a:moveTo>
                  <a:lnTo>
                    <a:pt x="61424" y="0"/>
                  </a:lnTo>
                  <a:lnTo>
                    <a:pt x="37515" y="4827"/>
                  </a:lnTo>
                  <a:lnTo>
                    <a:pt x="17990" y="17990"/>
                  </a:lnTo>
                  <a:lnTo>
                    <a:pt x="4827" y="37515"/>
                  </a:lnTo>
                  <a:lnTo>
                    <a:pt x="0" y="61424"/>
                  </a:lnTo>
                  <a:lnTo>
                    <a:pt x="0" y="307117"/>
                  </a:lnTo>
                  <a:lnTo>
                    <a:pt x="4827" y="331027"/>
                  </a:lnTo>
                  <a:lnTo>
                    <a:pt x="17990" y="350551"/>
                  </a:lnTo>
                  <a:lnTo>
                    <a:pt x="37515" y="363715"/>
                  </a:lnTo>
                  <a:lnTo>
                    <a:pt x="61424" y="368542"/>
                  </a:lnTo>
                  <a:lnTo>
                    <a:pt x="1296099" y="368542"/>
                  </a:lnTo>
                  <a:lnTo>
                    <a:pt x="1320008" y="363715"/>
                  </a:lnTo>
                  <a:lnTo>
                    <a:pt x="1339532" y="350551"/>
                  </a:lnTo>
                  <a:lnTo>
                    <a:pt x="1352696" y="331027"/>
                  </a:lnTo>
                  <a:lnTo>
                    <a:pt x="1357523" y="307117"/>
                  </a:lnTo>
                  <a:lnTo>
                    <a:pt x="1357523" y="61424"/>
                  </a:lnTo>
                  <a:lnTo>
                    <a:pt x="1352696" y="37515"/>
                  </a:lnTo>
                  <a:lnTo>
                    <a:pt x="1339532" y="17990"/>
                  </a:lnTo>
                  <a:lnTo>
                    <a:pt x="1320008" y="4827"/>
                  </a:lnTo>
                  <a:lnTo>
                    <a:pt x="1296099" y="0"/>
                  </a:lnTo>
                  <a:close/>
                </a:path>
              </a:pathLst>
            </a:custGeom>
            <a:solidFill>
              <a:srgbClr val="1D363B"/>
            </a:solidFill>
          </p:spPr>
          <p:txBody>
            <a:bodyPr wrap="square" lIns="0" tIns="0" rIns="0" bIns="0" rtlCol="0"/>
            <a:lstStyle/>
            <a:p>
              <a:endParaRPr/>
            </a:p>
          </p:txBody>
        </p:sp>
        <p:sp>
          <p:nvSpPr>
            <p:cNvPr id="37" name="object 37"/>
            <p:cNvSpPr/>
            <p:nvPr/>
          </p:nvSpPr>
          <p:spPr>
            <a:xfrm>
              <a:off x="6004746" y="4717545"/>
              <a:ext cx="1357630" cy="368935"/>
            </a:xfrm>
            <a:custGeom>
              <a:avLst/>
              <a:gdLst/>
              <a:ahLst/>
              <a:cxnLst/>
              <a:rect l="l" t="t" r="r" b="b"/>
              <a:pathLst>
                <a:path w="1357629" h="368935">
                  <a:moveTo>
                    <a:pt x="0" y="61424"/>
                  </a:moveTo>
                  <a:lnTo>
                    <a:pt x="4827" y="37515"/>
                  </a:lnTo>
                  <a:lnTo>
                    <a:pt x="17990" y="17990"/>
                  </a:lnTo>
                  <a:lnTo>
                    <a:pt x="37515" y="4827"/>
                  </a:lnTo>
                  <a:lnTo>
                    <a:pt x="61424" y="0"/>
                  </a:lnTo>
                  <a:lnTo>
                    <a:pt x="1296099" y="0"/>
                  </a:lnTo>
                  <a:lnTo>
                    <a:pt x="1320008" y="4827"/>
                  </a:lnTo>
                  <a:lnTo>
                    <a:pt x="1339532" y="17990"/>
                  </a:lnTo>
                  <a:lnTo>
                    <a:pt x="1352696" y="37515"/>
                  </a:lnTo>
                  <a:lnTo>
                    <a:pt x="1357523" y="61424"/>
                  </a:lnTo>
                  <a:lnTo>
                    <a:pt x="1357523" y="307117"/>
                  </a:lnTo>
                  <a:lnTo>
                    <a:pt x="1352696" y="331026"/>
                  </a:lnTo>
                  <a:lnTo>
                    <a:pt x="1339532" y="350551"/>
                  </a:lnTo>
                  <a:lnTo>
                    <a:pt x="1320008" y="363714"/>
                  </a:lnTo>
                  <a:lnTo>
                    <a:pt x="1296099" y="368542"/>
                  </a:lnTo>
                  <a:lnTo>
                    <a:pt x="61424" y="368542"/>
                  </a:lnTo>
                  <a:lnTo>
                    <a:pt x="37515" y="363714"/>
                  </a:lnTo>
                  <a:lnTo>
                    <a:pt x="17990" y="350551"/>
                  </a:lnTo>
                  <a:lnTo>
                    <a:pt x="4827" y="331026"/>
                  </a:lnTo>
                  <a:lnTo>
                    <a:pt x="0" y="307117"/>
                  </a:lnTo>
                  <a:lnTo>
                    <a:pt x="0" y="61424"/>
                  </a:lnTo>
                  <a:close/>
                </a:path>
              </a:pathLst>
            </a:custGeom>
            <a:ln w="19050">
              <a:solidFill>
                <a:srgbClr val="000000"/>
              </a:solidFill>
            </a:ln>
          </p:spPr>
          <p:txBody>
            <a:bodyPr wrap="square" lIns="0" tIns="0" rIns="0" bIns="0" rtlCol="0"/>
            <a:lstStyle/>
            <a:p>
              <a:endParaRPr/>
            </a:p>
          </p:txBody>
        </p:sp>
      </p:grpSp>
      <p:sp>
        <p:nvSpPr>
          <p:cNvPr id="38" name="object 38"/>
          <p:cNvSpPr txBox="1"/>
          <p:nvPr/>
        </p:nvSpPr>
        <p:spPr>
          <a:xfrm>
            <a:off x="9354663" y="5740603"/>
            <a:ext cx="989838" cy="273921"/>
          </a:xfrm>
          <a:prstGeom prst="rect">
            <a:avLst/>
          </a:prstGeom>
        </p:spPr>
        <p:txBody>
          <a:bodyPr vert="horz" wrap="square" lIns="0" tIns="15240" rIns="0" bIns="0" rtlCol="0">
            <a:spAutoFit/>
          </a:bodyPr>
          <a:lstStyle/>
          <a:p>
            <a:pPr marL="15240">
              <a:spcBef>
                <a:spcPts val="120"/>
              </a:spcBef>
            </a:pPr>
            <a:r>
              <a:rPr sz="1680" dirty="0">
                <a:solidFill>
                  <a:srgbClr val="FFFFFF"/>
                </a:solidFill>
                <a:latin typeface="Arial"/>
                <a:cs typeface="Arial"/>
              </a:rPr>
              <a:t>Partition</a:t>
            </a:r>
            <a:r>
              <a:rPr sz="1680" spc="-72" dirty="0">
                <a:solidFill>
                  <a:srgbClr val="FFFFFF"/>
                </a:solidFill>
                <a:latin typeface="Arial"/>
                <a:cs typeface="Arial"/>
              </a:rPr>
              <a:t> </a:t>
            </a:r>
            <a:r>
              <a:rPr sz="1680" spc="-60" dirty="0">
                <a:solidFill>
                  <a:srgbClr val="FFFFFF"/>
                </a:solidFill>
                <a:latin typeface="Arial"/>
                <a:cs typeface="Arial"/>
              </a:rPr>
              <a:t>1</a:t>
            </a:r>
            <a:endParaRPr sz="1680">
              <a:latin typeface="Arial"/>
              <a:cs typeface="Arial"/>
            </a:endParaRPr>
          </a:p>
        </p:txBody>
      </p:sp>
      <p:grpSp>
        <p:nvGrpSpPr>
          <p:cNvPr id="39" name="object 39"/>
          <p:cNvGrpSpPr/>
          <p:nvPr/>
        </p:nvGrpSpPr>
        <p:grpSpPr>
          <a:xfrm>
            <a:off x="9023065" y="6142789"/>
            <a:ext cx="1652016" cy="465582"/>
            <a:chOff x="5995221" y="5118990"/>
            <a:chExt cx="1376680" cy="387985"/>
          </a:xfrm>
        </p:grpSpPr>
        <p:sp>
          <p:nvSpPr>
            <p:cNvPr id="40" name="object 40"/>
            <p:cNvSpPr/>
            <p:nvPr/>
          </p:nvSpPr>
          <p:spPr>
            <a:xfrm>
              <a:off x="6004746" y="5128515"/>
              <a:ext cx="1357630" cy="368935"/>
            </a:xfrm>
            <a:custGeom>
              <a:avLst/>
              <a:gdLst/>
              <a:ahLst/>
              <a:cxnLst/>
              <a:rect l="l" t="t" r="r" b="b"/>
              <a:pathLst>
                <a:path w="1357629" h="368935">
                  <a:moveTo>
                    <a:pt x="1296099" y="0"/>
                  </a:moveTo>
                  <a:lnTo>
                    <a:pt x="61424" y="0"/>
                  </a:lnTo>
                  <a:lnTo>
                    <a:pt x="37515" y="4827"/>
                  </a:lnTo>
                  <a:lnTo>
                    <a:pt x="17990" y="17990"/>
                  </a:lnTo>
                  <a:lnTo>
                    <a:pt x="4827" y="37514"/>
                  </a:lnTo>
                  <a:lnTo>
                    <a:pt x="0" y="61423"/>
                  </a:lnTo>
                  <a:lnTo>
                    <a:pt x="0" y="307117"/>
                  </a:lnTo>
                  <a:lnTo>
                    <a:pt x="4827" y="331026"/>
                  </a:lnTo>
                  <a:lnTo>
                    <a:pt x="17990" y="350550"/>
                  </a:lnTo>
                  <a:lnTo>
                    <a:pt x="37515" y="363714"/>
                  </a:lnTo>
                  <a:lnTo>
                    <a:pt x="61424" y="368541"/>
                  </a:lnTo>
                  <a:lnTo>
                    <a:pt x="1296099" y="368541"/>
                  </a:lnTo>
                  <a:lnTo>
                    <a:pt x="1320008" y="363714"/>
                  </a:lnTo>
                  <a:lnTo>
                    <a:pt x="1339532" y="350550"/>
                  </a:lnTo>
                  <a:lnTo>
                    <a:pt x="1352696" y="331026"/>
                  </a:lnTo>
                  <a:lnTo>
                    <a:pt x="1357523" y="307117"/>
                  </a:lnTo>
                  <a:lnTo>
                    <a:pt x="1357523" y="61423"/>
                  </a:lnTo>
                  <a:lnTo>
                    <a:pt x="1352696" y="37514"/>
                  </a:lnTo>
                  <a:lnTo>
                    <a:pt x="1339532" y="17990"/>
                  </a:lnTo>
                  <a:lnTo>
                    <a:pt x="1320008" y="4827"/>
                  </a:lnTo>
                  <a:lnTo>
                    <a:pt x="1296099" y="0"/>
                  </a:lnTo>
                  <a:close/>
                </a:path>
              </a:pathLst>
            </a:custGeom>
            <a:solidFill>
              <a:srgbClr val="1D363B"/>
            </a:solidFill>
          </p:spPr>
          <p:txBody>
            <a:bodyPr wrap="square" lIns="0" tIns="0" rIns="0" bIns="0" rtlCol="0"/>
            <a:lstStyle/>
            <a:p>
              <a:endParaRPr/>
            </a:p>
          </p:txBody>
        </p:sp>
        <p:sp>
          <p:nvSpPr>
            <p:cNvPr id="41" name="object 41"/>
            <p:cNvSpPr/>
            <p:nvPr/>
          </p:nvSpPr>
          <p:spPr>
            <a:xfrm>
              <a:off x="6004746" y="5128515"/>
              <a:ext cx="1357630" cy="368935"/>
            </a:xfrm>
            <a:custGeom>
              <a:avLst/>
              <a:gdLst/>
              <a:ahLst/>
              <a:cxnLst/>
              <a:rect l="l" t="t" r="r" b="b"/>
              <a:pathLst>
                <a:path w="1357629" h="368935">
                  <a:moveTo>
                    <a:pt x="0" y="61424"/>
                  </a:moveTo>
                  <a:lnTo>
                    <a:pt x="4827" y="37515"/>
                  </a:lnTo>
                  <a:lnTo>
                    <a:pt x="17990" y="17990"/>
                  </a:lnTo>
                  <a:lnTo>
                    <a:pt x="37515" y="4827"/>
                  </a:lnTo>
                  <a:lnTo>
                    <a:pt x="61424" y="0"/>
                  </a:lnTo>
                  <a:lnTo>
                    <a:pt x="1296099" y="0"/>
                  </a:lnTo>
                  <a:lnTo>
                    <a:pt x="1320008" y="4827"/>
                  </a:lnTo>
                  <a:lnTo>
                    <a:pt x="1339532" y="17990"/>
                  </a:lnTo>
                  <a:lnTo>
                    <a:pt x="1352696" y="37515"/>
                  </a:lnTo>
                  <a:lnTo>
                    <a:pt x="1357523" y="61424"/>
                  </a:lnTo>
                  <a:lnTo>
                    <a:pt x="1357523" y="307117"/>
                  </a:lnTo>
                  <a:lnTo>
                    <a:pt x="1352696" y="331026"/>
                  </a:lnTo>
                  <a:lnTo>
                    <a:pt x="1339532" y="350551"/>
                  </a:lnTo>
                  <a:lnTo>
                    <a:pt x="1320008" y="363714"/>
                  </a:lnTo>
                  <a:lnTo>
                    <a:pt x="1296099" y="368542"/>
                  </a:lnTo>
                  <a:lnTo>
                    <a:pt x="61424" y="368542"/>
                  </a:lnTo>
                  <a:lnTo>
                    <a:pt x="37515" y="363714"/>
                  </a:lnTo>
                  <a:lnTo>
                    <a:pt x="17990" y="350551"/>
                  </a:lnTo>
                  <a:lnTo>
                    <a:pt x="4827" y="331026"/>
                  </a:lnTo>
                  <a:lnTo>
                    <a:pt x="0" y="307117"/>
                  </a:lnTo>
                  <a:lnTo>
                    <a:pt x="0" y="61424"/>
                  </a:lnTo>
                  <a:close/>
                </a:path>
              </a:pathLst>
            </a:custGeom>
            <a:ln w="19050">
              <a:solidFill>
                <a:srgbClr val="000000"/>
              </a:solidFill>
            </a:ln>
          </p:spPr>
          <p:txBody>
            <a:bodyPr wrap="square" lIns="0" tIns="0" rIns="0" bIns="0" rtlCol="0"/>
            <a:lstStyle/>
            <a:p>
              <a:endParaRPr/>
            </a:p>
          </p:txBody>
        </p:sp>
      </p:grpSp>
      <p:sp>
        <p:nvSpPr>
          <p:cNvPr id="42" name="object 42"/>
          <p:cNvSpPr txBox="1"/>
          <p:nvPr/>
        </p:nvSpPr>
        <p:spPr>
          <a:xfrm>
            <a:off x="9242267" y="6230721"/>
            <a:ext cx="1214628" cy="273921"/>
          </a:xfrm>
          <a:prstGeom prst="rect">
            <a:avLst/>
          </a:prstGeom>
        </p:spPr>
        <p:txBody>
          <a:bodyPr vert="horz" wrap="square" lIns="0" tIns="15240" rIns="0" bIns="0" rtlCol="0">
            <a:spAutoFit/>
          </a:bodyPr>
          <a:lstStyle/>
          <a:p>
            <a:pPr marL="15240">
              <a:spcBef>
                <a:spcPts val="120"/>
              </a:spcBef>
            </a:pPr>
            <a:r>
              <a:rPr sz="1680" dirty="0">
                <a:solidFill>
                  <a:srgbClr val="FFFFFF"/>
                </a:solidFill>
                <a:latin typeface="Arial"/>
                <a:cs typeface="Arial"/>
              </a:rPr>
              <a:t>Partition</a:t>
            </a:r>
            <a:r>
              <a:rPr sz="1680" spc="-66" dirty="0">
                <a:solidFill>
                  <a:srgbClr val="FFFFFF"/>
                </a:solidFill>
                <a:latin typeface="Arial"/>
                <a:cs typeface="Arial"/>
              </a:rPr>
              <a:t> </a:t>
            </a:r>
            <a:r>
              <a:rPr sz="1680" i="1" spc="-12" dirty="0">
                <a:solidFill>
                  <a:srgbClr val="FFFFFF"/>
                </a:solidFill>
                <a:latin typeface="Arial"/>
                <a:cs typeface="Arial"/>
              </a:rPr>
              <a:t>R-</a:t>
            </a:r>
            <a:r>
              <a:rPr sz="1680" i="1" spc="-60" dirty="0">
                <a:solidFill>
                  <a:srgbClr val="FFFFFF"/>
                </a:solidFill>
                <a:latin typeface="Arial"/>
                <a:cs typeface="Arial"/>
              </a:rPr>
              <a:t>1</a:t>
            </a:r>
            <a:endParaRPr sz="1680">
              <a:latin typeface="Arial"/>
              <a:cs typeface="Arial"/>
            </a:endParaRPr>
          </a:p>
        </p:txBody>
      </p:sp>
    </p:spTree>
    <p:extLst>
      <p:ext uri="{BB962C8B-B14F-4D97-AF65-F5344CB8AC3E}">
        <p14:creationId xmlns:p14="http://schemas.microsoft.com/office/powerpoint/2010/main" val="29189049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381000"/>
            <a:ext cx="8991600" cy="907941"/>
          </a:xfrm>
          <a:prstGeom prst="rect">
            <a:avLst/>
          </a:prstGeom>
        </p:spPr>
        <p:txBody>
          <a:bodyPr vert="horz" wrap="square" lIns="0" tIns="15240" rIns="0" bIns="0" rtlCol="0" anchor="ctr" anchorCtr="0">
            <a:spAutoFit/>
          </a:bodyPr>
          <a:lstStyle/>
          <a:p>
            <a:pPr marL="91440">
              <a:spcBef>
                <a:spcPts val="120"/>
              </a:spcBef>
            </a:pPr>
            <a:r>
              <a:rPr dirty="0"/>
              <a:t>Step</a:t>
            </a:r>
            <a:r>
              <a:rPr spc="-48" dirty="0"/>
              <a:t> </a:t>
            </a:r>
            <a:r>
              <a:rPr dirty="0"/>
              <a:t>4a.</a:t>
            </a:r>
            <a:r>
              <a:rPr spc="-42" dirty="0"/>
              <a:t> </a:t>
            </a:r>
            <a:r>
              <a:rPr spc="-12" dirty="0"/>
              <a:t>Partitioning</a:t>
            </a:r>
          </a:p>
        </p:txBody>
      </p:sp>
      <p:sp>
        <p:nvSpPr>
          <p:cNvPr id="3" name="object 3"/>
          <p:cNvSpPr txBox="1"/>
          <p:nvPr/>
        </p:nvSpPr>
        <p:spPr>
          <a:xfrm>
            <a:off x="1752600" y="1371600"/>
            <a:ext cx="10053066" cy="6200159"/>
          </a:xfrm>
          <a:prstGeom prst="rect">
            <a:avLst/>
          </a:prstGeom>
        </p:spPr>
        <p:txBody>
          <a:bodyPr vert="horz" wrap="square" lIns="0" tIns="97536" rIns="0" bIns="0" rtlCol="0">
            <a:spAutoFit/>
          </a:bodyPr>
          <a:lstStyle/>
          <a:p>
            <a:pPr marL="288798" indent="-273558">
              <a:spcBef>
                <a:spcPts val="768"/>
              </a:spcBef>
              <a:buChar char="•"/>
              <a:tabLst>
                <a:tab pos="288798" algn="l"/>
              </a:tabLst>
            </a:pPr>
            <a:r>
              <a:rPr sz="2800" dirty="0">
                <a:latin typeface="+mn-lt"/>
                <a:cs typeface="Arial"/>
              </a:rPr>
              <a:t>Map</a:t>
            </a:r>
            <a:r>
              <a:rPr sz="2800" spc="-66" dirty="0">
                <a:latin typeface="+mn-lt"/>
                <a:cs typeface="Arial"/>
              </a:rPr>
              <a:t> </a:t>
            </a:r>
            <a:r>
              <a:rPr sz="2800" dirty="0">
                <a:latin typeface="+mn-lt"/>
                <a:cs typeface="Arial"/>
              </a:rPr>
              <a:t>data</a:t>
            </a:r>
            <a:r>
              <a:rPr sz="2800" spc="-66" dirty="0">
                <a:latin typeface="+mn-lt"/>
                <a:cs typeface="Arial"/>
              </a:rPr>
              <a:t> </a:t>
            </a:r>
            <a:r>
              <a:rPr sz="2800" dirty="0">
                <a:latin typeface="+mn-lt"/>
                <a:cs typeface="Arial"/>
              </a:rPr>
              <a:t>will</a:t>
            </a:r>
            <a:r>
              <a:rPr sz="2800" spc="-48" dirty="0">
                <a:latin typeface="+mn-lt"/>
                <a:cs typeface="Arial"/>
              </a:rPr>
              <a:t> </a:t>
            </a:r>
            <a:r>
              <a:rPr sz="2800" dirty="0">
                <a:latin typeface="+mn-lt"/>
                <a:cs typeface="Arial"/>
              </a:rPr>
              <a:t>be</a:t>
            </a:r>
            <a:r>
              <a:rPr sz="2800" spc="-66" dirty="0">
                <a:latin typeface="+mn-lt"/>
                <a:cs typeface="Arial"/>
              </a:rPr>
              <a:t> </a:t>
            </a:r>
            <a:r>
              <a:rPr sz="2800" dirty="0">
                <a:latin typeface="+mn-lt"/>
                <a:cs typeface="Arial"/>
              </a:rPr>
              <a:t>processed</a:t>
            </a:r>
            <a:r>
              <a:rPr sz="2800" spc="-60" dirty="0">
                <a:latin typeface="+mn-lt"/>
                <a:cs typeface="Arial"/>
              </a:rPr>
              <a:t> </a:t>
            </a:r>
            <a:r>
              <a:rPr sz="2800" dirty="0">
                <a:latin typeface="+mn-lt"/>
                <a:cs typeface="Arial"/>
              </a:rPr>
              <a:t>by</a:t>
            </a:r>
            <a:r>
              <a:rPr sz="2800" spc="-66" dirty="0">
                <a:latin typeface="+mn-lt"/>
                <a:cs typeface="Arial"/>
              </a:rPr>
              <a:t> </a:t>
            </a:r>
            <a:r>
              <a:rPr sz="2800" dirty="0">
                <a:latin typeface="+mn-lt"/>
                <a:cs typeface="Arial"/>
              </a:rPr>
              <a:t>Reduce</a:t>
            </a:r>
            <a:r>
              <a:rPr sz="2800" spc="-60" dirty="0">
                <a:latin typeface="+mn-lt"/>
                <a:cs typeface="Arial"/>
              </a:rPr>
              <a:t> </a:t>
            </a:r>
            <a:r>
              <a:rPr sz="2800" spc="-12" dirty="0">
                <a:latin typeface="+mn-lt"/>
                <a:cs typeface="Arial"/>
              </a:rPr>
              <a:t>workers</a:t>
            </a:r>
            <a:endParaRPr sz="2800" dirty="0">
              <a:latin typeface="+mn-lt"/>
              <a:cs typeface="Arial"/>
            </a:endParaRPr>
          </a:p>
          <a:p>
            <a:pPr marL="563118" lvl="1" indent="-273558">
              <a:spcBef>
                <a:spcPts val="588"/>
              </a:spcBef>
              <a:buChar char="–"/>
              <a:tabLst>
                <a:tab pos="563118" algn="l"/>
              </a:tabLst>
            </a:pPr>
            <a:r>
              <a:rPr sz="2400" dirty="0">
                <a:latin typeface="+mn-lt"/>
                <a:cs typeface="Arial"/>
              </a:rPr>
              <a:t>User’s</a:t>
            </a:r>
            <a:r>
              <a:rPr sz="2400" spc="-36" dirty="0">
                <a:latin typeface="+mn-lt"/>
                <a:cs typeface="Arial"/>
              </a:rPr>
              <a:t> </a:t>
            </a:r>
            <a:r>
              <a:rPr sz="2400" i="1" dirty="0">
                <a:latin typeface="+mn-lt"/>
                <a:cs typeface="Arial"/>
              </a:rPr>
              <a:t>Reduce</a:t>
            </a:r>
            <a:r>
              <a:rPr sz="2400" i="1" spc="-24" dirty="0">
                <a:latin typeface="+mn-lt"/>
                <a:cs typeface="Arial"/>
              </a:rPr>
              <a:t> </a:t>
            </a:r>
            <a:r>
              <a:rPr sz="2400" dirty="0">
                <a:latin typeface="+mn-lt"/>
                <a:cs typeface="Arial"/>
              </a:rPr>
              <a:t>function</a:t>
            </a:r>
            <a:r>
              <a:rPr sz="2400" spc="-24" dirty="0">
                <a:latin typeface="+mn-lt"/>
                <a:cs typeface="Arial"/>
              </a:rPr>
              <a:t> </a:t>
            </a:r>
            <a:r>
              <a:rPr sz="2400" dirty="0">
                <a:latin typeface="+mn-lt"/>
                <a:cs typeface="Arial"/>
              </a:rPr>
              <a:t>will</a:t>
            </a:r>
            <a:r>
              <a:rPr sz="2400" spc="-18" dirty="0">
                <a:latin typeface="+mn-lt"/>
                <a:cs typeface="Arial"/>
              </a:rPr>
              <a:t> </a:t>
            </a:r>
            <a:r>
              <a:rPr sz="2400" dirty="0">
                <a:latin typeface="+mn-lt"/>
                <a:cs typeface="Arial"/>
              </a:rPr>
              <a:t>be</a:t>
            </a:r>
            <a:r>
              <a:rPr sz="2400" spc="-24" dirty="0">
                <a:latin typeface="+mn-lt"/>
                <a:cs typeface="Arial"/>
              </a:rPr>
              <a:t> </a:t>
            </a:r>
            <a:r>
              <a:rPr sz="2400" dirty="0">
                <a:latin typeface="+mn-lt"/>
                <a:cs typeface="Arial"/>
              </a:rPr>
              <a:t>called</a:t>
            </a:r>
            <a:r>
              <a:rPr sz="2400" spc="-30" dirty="0">
                <a:latin typeface="+mn-lt"/>
                <a:cs typeface="Arial"/>
              </a:rPr>
              <a:t> </a:t>
            </a:r>
            <a:r>
              <a:rPr sz="2400" dirty="0">
                <a:latin typeface="+mn-lt"/>
                <a:cs typeface="Arial"/>
              </a:rPr>
              <a:t>once</a:t>
            </a:r>
            <a:r>
              <a:rPr sz="2400" spc="-24" dirty="0">
                <a:latin typeface="+mn-lt"/>
                <a:cs typeface="Arial"/>
              </a:rPr>
              <a:t> </a:t>
            </a:r>
            <a:r>
              <a:rPr sz="2400" dirty="0">
                <a:latin typeface="+mn-lt"/>
                <a:cs typeface="Arial"/>
              </a:rPr>
              <a:t>per</a:t>
            </a:r>
            <a:r>
              <a:rPr sz="2400" spc="-18" dirty="0">
                <a:latin typeface="+mn-lt"/>
                <a:cs typeface="Arial"/>
              </a:rPr>
              <a:t> </a:t>
            </a:r>
            <a:r>
              <a:rPr sz="2400" dirty="0">
                <a:latin typeface="+mn-lt"/>
                <a:cs typeface="Arial"/>
              </a:rPr>
              <a:t>unique</a:t>
            </a:r>
            <a:r>
              <a:rPr sz="2400" spc="-24" dirty="0">
                <a:latin typeface="+mn-lt"/>
                <a:cs typeface="Arial"/>
              </a:rPr>
              <a:t> </a:t>
            </a:r>
            <a:r>
              <a:rPr sz="2400" dirty="0">
                <a:latin typeface="+mn-lt"/>
                <a:cs typeface="Arial"/>
              </a:rPr>
              <a:t>key</a:t>
            </a:r>
            <a:r>
              <a:rPr sz="2400" spc="-24" dirty="0">
                <a:latin typeface="+mn-lt"/>
                <a:cs typeface="Arial"/>
              </a:rPr>
              <a:t> </a:t>
            </a:r>
            <a:r>
              <a:rPr sz="2400" dirty="0">
                <a:latin typeface="+mn-lt"/>
                <a:cs typeface="Arial"/>
              </a:rPr>
              <a:t>generated</a:t>
            </a:r>
            <a:r>
              <a:rPr sz="2400" spc="-24" dirty="0">
                <a:latin typeface="+mn-lt"/>
                <a:cs typeface="Arial"/>
              </a:rPr>
              <a:t> </a:t>
            </a:r>
            <a:r>
              <a:rPr sz="2400" dirty="0">
                <a:latin typeface="+mn-lt"/>
                <a:cs typeface="Arial"/>
              </a:rPr>
              <a:t>by</a:t>
            </a:r>
            <a:r>
              <a:rPr sz="2400" spc="-24" dirty="0">
                <a:latin typeface="+mn-lt"/>
                <a:cs typeface="Arial"/>
              </a:rPr>
              <a:t> </a:t>
            </a:r>
            <a:r>
              <a:rPr sz="2400" i="1" spc="-24" dirty="0">
                <a:latin typeface="+mn-lt"/>
                <a:cs typeface="Arial"/>
              </a:rPr>
              <a:t>Map</a:t>
            </a:r>
            <a:r>
              <a:rPr sz="2400" spc="-24" dirty="0">
                <a:latin typeface="+mn-lt"/>
                <a:cs typeface="Arial"/>
              </a:rPr>
              <a:t>.</a:t>
            </a:r>
            <a:endParaRPr sz="2400" dirty="0">
              <a:latin typeface="+mn-lt"/>
              <a:cs typeface="Arial"/>
            </a:endParaRPr>
          </a:p>
          <a:p>
            <a:pPr lvl="1">
              <a:spcBef>
                <a:spcPts val="324"/>
              </a:spcBef>
              <a:buFont typeface="Arial"/>
              <a:buChar char="–"/>
            </a:pPr>
            <a:endParaRPr sz="2400" dirty="0">
              <a:latin typeface="+mn-lt"/>
              <a:cs typeface="Arial"/>
            </a:endParaRPr>
          </a:p>
          <a:p>
            <a:pPr marL="289560" marR="274320" indent="-274320">
              <a:spcBef>
                <a:spcPts val="6"/>
              </a:spcBef>
              <a:buChar char="•"/>
              <a:tabLst>
                <a:tab pos="289560" algn="l"/>
              </a:tabLst>
            </a:pPr>
            <a:r>
              <a:rPr sz="2800" dirty="0">
                <a:latin typeface="+mn-lt"/>
                <a:cs typeface="Arial"/>
              </a:rPr>
              <a:t>We</a:t>
            </a:r>
            <a:r>
              <a:rPr sz="2800" spc="-54" dirty="0">
                <a:latin typeface="+mn-lt"/>
                <a:cs typeface="Arial"/>
              </a:rPr>
              <a:t> </a:t>
            </a:r>
            <a:r>
              <a:rPr sz="2800" dirty="0">
                <a:latin typeface="+mn-lt"/>
                <a:cs typeface="Arial"/>
              </a:rPr>
              <a:t>first</a:t>
            </a:r>
            <a:r>
              <a:rPr sz="2800" spc="-54" dirty="0">
                <a:latin typeface="+mn-lt"/>
                <a:cs typeface="Arial"/>
              </a:rPr>
              <a:t> </a:t>
            </a:r>
            <a:r>
              <a:rPr sz="2800" dirty="0">
                <a:latin typeface="+mn-lt"/>
                <a:cs typeface="Arial"/>
              </a:rPr>
              <a:t>need</a:t>
            </a:r>
            <a:r>
              <a:rPr sz="2800" spc="-48" dirty="0">
                <a:latin typeface="+mn-lt"/>
                <a:cs typeface="Arial"/>
              </a:rPr>
              <a:t> </a:t>
            </a:r>
            <a:r>
              <a:rPr sz="2800" dirty="0">
                <a:latin typeface="+mn-lt"/>
                <a:cs typeface="Arial"/>
              </a:rPr>
              <a:t>to</a:t>
            </a:r>
            <a:r>
              <a:rPr sz="2800" spc="-54" dirty="0">
                <a:latin typeface="+mn-lt"/>
                <a:cs typeface="Arial"/>
              </a:rPr>
              <a:t> </a:t>
            </a:r>
            <a:r>
              <a:rPr sz="2800" dirty="0">
                <a:solidFill>
                  <a:srgbClr val="FF0000"/>
                </a:solidFill>
                <a:latin typeface="+mn-lt"/>
                <a:cs typeface="Arial"/>
              </a:rPr>
              <a:t>sort</a:t>
            </a:r>
            <a:r>
              <a:rPr sz="2800" spc="-54" dirty="0">
                <a:solidFill>
                  <a:srgbClr val="FF0000"/>
                </a:solidFill>
                <a:latin typeface="+mn-lt"/>
                <a:cs typeface="Arial"/>
              </a:rPr>
              <a:t> </a:t>
            </a:r>
            <a:r>
              <a:rPr sz="2800" dirty="0">
                <a:latin typeface="+mn-lt"/>
                <a:cs typeface="Arial"/>
              </a:rPr>
              <a:t>all</a:t>
            </a:r>
            <a:r>
              <a:rPr sz="2800" spc="-42" dirty="0">
                <a:latin typeface="+mn-lt"/>
                <a:cs typeface="Arial"/>
              </a:rPr>
              <a:t> </a:t>
            </a:r>
            <a:r>
              <a:rPr sz="2800" dirty="0">
                <a:latin typeface="+mn-lt"/>
                <a:cs typeface="Arial"/>
              </a:rPr>
              <a:t>the</a:t>
            </a:r>
            <a:r>
              <a:rPr sz="2800" spc="-42" dirty="0">
                <a:latin typeface="+mn-lt"/>
                <a:cs typeface="Arial"/>
              </a:rPr>
              <a:t> </a:t>
            </a:r>
            <a:r>
              <a:rPr sz="2800" spc="-24" dirty="0">
                <a:latin typeface="+mn-lt"/>
                <a:cs typeface="Arial"/>
              </a:rPr>
              <a:t>(</a:t>
            </a:r>
            <a:r>
              <a:rPr sz="2800" i="1" spc="-24" dirty="0">
                <a:solidFill>
                  <a:srgbClr val="007F00"/>
                </a:solidFill>
                <a:latin typeface="+mn-lt"/>
                <a:cs typeface="Arial"/>
              </a:rPr>
              <a:t>key,</a:t>
            </a:r>
            <a:r>
              <a:rPr sz="2800" i="1" spc="-54" dirty="0">
                <a:solidFill>
                  <a:srgbClr val="007F00"/>
                </a:solidFill>
                <a:latin typeface="+mn-lt"/>
                <a:cs typeface="Arial"/>
              </a:rPr>
              <a:t> </a:t>
            </a:r>
            <a:r>
              <a:rPr sz="2800" i="1" dirty="0">
                <a:solidFill>
                  <a:srgbClr val="007F00"/>
                </a:solidFill>
                <a:latin typeface="+mn-lt"/>
                <a:cs typeface="Arial"/>
              </a:rPr>
              <a:t>value</a:t>
            </a:r>
            <a:r>
              <a:rPr sz="2800" dirty="0">
                <a:latin typeface="+mn-lt"/>
                <a:cs typeface="Arial"/>
              </a:rPr>
              <a:t>)</a:t>
            </a:r>
            <a:r>
              <a:rPr sz="2800" spc="-54" dirty="0">
                <a:latin typeface="+mn-lt"/>
                <a:cs typeface="Arial"/>
              </a:rPr>
              <a:t> </a:t>
            </a:r>
            <a:r>
              <a:rPr sz="2800" dirty="0">
                <a:latin typeface="+mn-lt"/>
                <a:cs typeface="Arial"/>
              </a:rPr>
              <a:t>data</a:t>
            </a:r>
            <a:r>
              <a:rPr sz="2800" spc="-48" dirty="0">
                <a:latin typeface="+mn-lt"/>
                <a:cs typeface="Arial"/>
              </a:rPr>
              <a:t> </a:t>
            </a:r>
            <a:r>
              <a:rPr sz="2800" dirty="0">
                <a:latin typeface="+mn-lt"/>
                <a:cs typeface="Arial"/>
              </a:rPr>
              <a:t>by</a:t>
            </a:r>
            <a:r>
              <a:rPr sz="2800" spc="-48" dirty="0">
                <a:latin typeface="+mn-lt"/>
                <a:cs typeface="Arial"/>
              </a:rPr>
              <a:t> </a:t>
            </a:r>
            <a:r>
              <a:rPr sz="2800" dirty="0">
                <a:latin typeface="+mn-lt"/>
                <a:cs typeface="Arial"/>
              </a:rPr>
              <a:t>keys</a:t>
            </a:r>
            <a:r>
              <a:rPr sz="2800" spc="-54" dirty="0">
                <a:latin typeface="+mn-lt"/>
                <a:cs typeface="Arial"/>
              </a:rPr>
              <a:t> </a:t>
            </a:r>
            <a:r>
              <a:rPr sz="2800" dirty="0">
                <a:latin typeface="+mn-lt"/>
                <a:cs typeface="Arial"/>
              </a:rPr>
              <a:t>and</a:t>
            </a:r>
            <a:r>
              <a:rPr sz="2800" spc="-48" dirty="0">
                <a:latin typeface="+mn-lt"/>
                <a:cs typeface="Arial"/>
              </a:rPr>
              <a:t> </a:t>
            </a:r>
            <a:r>
              <a:rPr sz="2800" dirty="0">
                <a:latin typeface="+mn-lt"/>
                <a:cs typeface="Arial"/>
              </a:rPr>
              <a:t>decide</a:t>
            </a:r>
            <a:r>
              <a:rPr sz="2800" spc="-48" dirty="0">
                <a:latin typeface="+mn-lt"/>
                <a:cs typeface="Arial"/>
              </a:rPr>
              <a:t> </a:t>
            </a:r>
            <a:r>
              <a:rPr sz="2800" spc="-12" dirty="0">
                <a:latin typeface="+mn-lt"/>
                <a:cs typeface="Arial"/>
              </a:rPr>
              <a:t>which </a:t>
            </a:r>
            <a:r>
              <a:rPr sz="2800" dirty="0">
                <a:latin typeface="+mn-lt"/>
                <a:cs typeface="Arial"/>
              </a:rPr>
              <a:t>Reduce</a:t>
            </a:r>
            <a:r>
              <a:rPr sz="2800" spc="-96" dirty="0">
                <a:latin typeface="+mn-lt"/>
                <a:cs typeface="Arial"/>
              </a:rPr>
              <a:t> </a:t>
            </a:r>
            <a:r>
              <a:rPr sz="2800" dirty="0">
                <a:latin typeface="+mn-lt"/>
                <a:cs typeface="Arial"/>
              </a:rPr>
              <a:t>worker</a:t>
            </a:r>
            <a:r>
              <a:rPr sz="2800" spc="-90" dirty="0">
                <a:latin typeface="+mn-lt"/>
                <a:cs typeface="Arial"/>
              </a:rPr>
              <a:t> </a:t>
            </a:r>
            <a:r>
              <a:rPr sz="2800" dirty="0">
                <a:latin typeface="+mn-lt"/>
                <a:cs typeface="Arial"/>
              </a:rPr>
              <a:t>processes</a:t>
            </a:r>
            <a:r>
              <a:rPr sz="2800" spc="-108" dirty="0">
                <a:latin typeface="+mn-lt"/>
                <a:cs typeface="Arial"/>
              </a:rPr>
              <a:t> </a:t>
            </a:r>
            <a:r>
              <a:rPr sz="2800" dirty="0">
                <a:latin typeface="+mn-lt"/>
                <a:cs typeface="Arial"/>
              </a:rPr>
              <a:t>which</a:t>
            </a:r>
            <a:r>
              <a:rPr sz="2800" spc="-102" dirty="0">
                <a:latin typeface="+mn-lt"/>
                <a:cs typeface="Arial"/>
              </a:rPr>
              <a:t> </a:t>
            </a:r>
            <a:r>
              <a:rPr sz="2800" spc="-24" dirty="0">
                <a:latin typeface="+mn-lt"/>
                <a:cs typeface="Arial"/>
              </a:rPr>
              <a:t>keys</a:t>
            </a:r>
            <a:endParaRPr sz="2800" dirty="0">
              <a:latin typeface="+mn-lt"/>
              <a:cs typeface="Arial"/>
            </a:endParaRPr>
          </a:p>
          <a:p>
            <a:pPr marL="563118" lvl="1" indent="-273558">
              <a:spcBef>
                <a:spcPts val="1302"/>
              </a:spcBef>
              <a:buChar char="–"/>
              <a:tabLst>
                <a:tab pos="563118" algn="l"/>
              </a:tabLst>
            </a:pPr>
            <a:r>
              <a:rPr sz="2400" dirty="0">
                <a:latin typeface="+mn-lt"/>
                <a:cs typeface="Arial"/>
              </a:rPr>
              <a:t>The</a:t>
            </a:r>
            <a:r>
              <a:rPr sz="2400" spc="-36" dirty="0">
                <a:latin typeface="+mn-lt"/>
                <a:cs typeface="Arial"/>
              </a:rPr>
              <a:t> </a:t>
            </a:r>
            <a:r>
              <a:rPr sz="2400" dirty="0">
                <a:latin typeface="+mn-lt"/>
                <a:cs typeface="Arial"/>
              </a:rPr>
              <a:t>Reduce</a:t>
            </a:r>
            <a:r>
              <a:rPr sz="2400" spc="-24" dirty="0">
                <a:latin typeface="+mn-lt"/>
                <a:cs typeface="Arial"/>
              </a:rPr>
              <a:t> </a:t>
            </a:r>
            <a:r>
              <a:rPr sz="2400" dirty="0">
                <a:latin typeface="+mn-lt"/>
                <a:cs typeface="Arial"/>
              </a:rPr>
              <a:t>worker</a:t>
            </a:r>
            <a:r>
              <a:rPr sz="2400" spc="-18" dirty="0">
                <a:latin typeface="+mn-lt"/>
                <a:cs typeface="Arial"/>
              </a:rPr>
              <a:t> </a:t>
            </a:r>
            <a:r>
              <a:rPr sz="2400" dirty="0">
                <a:latin typeface="+mn-lt"/>
                <a:cs typeface="Arial"/>
              </a:rPr>
              <a:t>will</a:t>
            </a:r>
            <a:r>
              <a:rPr sz="2400" spc="-24" dirty="0">
                <a:latin typeface="+mn-lt"/>
                <a:cs typeface="Arial"/>
              </a:rPr>
              <a:t> </a:t>
            </a:r>
            <a:r>
              <a:rPr sz="2400" dirty="0">
                <a:latin typeface="+mn-lt"/>
                <a:cs typeface="Arial"/>
              </a:rPr>
              <a:t>do</a:t>
            </a:r>
            <a:r>
              <a:rPr sz="2400" spc="-24" dirty="0">
                <a:latin typeface="+mn-lt"/>
                <a:cs typeface="Arial"/>
              </a:rPr>
              <a:t> </a:t>
            </a:r>
            <a:r>
              <a:rPr sz="2400" dirty="0">
                <a:latin typeface="+mn-lt"/>
                <a:cs typeface="Arial"/>
              </a:rPr>
              <a:t>the</a:t>
            </a:r>
            <a:r>
              <a:rPr sz="2400" spc="-18" dirty="0">
                <a:latin typeface="+mn-lt"/>
                <a:cs typeface="Arial"/>
              </a:rPr>
              <a:t> </a:t>
            </a:r>
            <a:r>
              <a:rPr sz="2400" spc="-12" dirty="0">
                <a:latin typeface="+mn-lt"/>
                <a:cs typeface="Arial"/>
              </a:rPr>
              <a:t>sorting</a:t>
            </a:r>
            <a:endParaRPr sz="2400" dirty="0">
              <a:latin typeface="+mn-lt"/>
              <a:cs typeface="Arial"/>
            </a:endParaRPr>
          </a:p>
          <a:p>
            <a:pPr lvl="1">
              <a:spcBef>
                <a:spcPts val="330"/>
              </a:spcBef>
              <a:buFont typeface="Arial"/>
              <a:buChar char="–"/>
            </a:pPr>
            <a:endParaRPr sz="2400" dirty="0">
              <a:latin typeface="+mn-lt"/>
              <a:cs typeface="Arial"/>
            </a:endParaRPr>
          </a:p>
          <a:p>
            <a:pPr marL="288798" indent="-273558">
              <a:buFont typeface="Arial"/>
              <a:buChar char="•"/>
              <a:tabLst>
                <a:tab pos="288798" algn="l"/>
              </a:tabLst>
            </a:pPr>
            <a:r>
              <a:rPr sz="2800" b="1" dirty="0">
                <a:solidFill>
                  <a:srgbClr val="FF0000"/>
                </a:solidFill>
                <a:latin typeface="+mn-lt"/>
                <a:cs typeface="Arial"/>
              </a:rPr>
              <a:t>Partition</a:t>
            </a:r>
            <a:r>
              <a:rPr sz="2800" b="1" spc="-102" dirty="0">
                <a:solidFill>
                  <a:srgbClr val="FF0000"/>
                </a:solidFill>
                <a:latin typeface="+mn-lt"/>
                <a:cs typeface="Arial"/>
              </a:rPr>
              <a:t> </a:t>
            </a:r>
            <a:r>
              <a:rPr sz="2800" b="1" spc="-12" dirty="0">
                <a:solidFill>
                  <a:srgbClr val="FF0000"/>
                </a:solidFill>
                <a:latin typeface="+mn-lt"/>
                <a:cs typeface="Arial"/>
              </a:rPr>
              <a:t>function</a:t>
            </a:r>
            <a:endParaRPr sz="2800" dirty="0">
              <a:latin typeface="+mn-lt"/>
              <a:cs typeface="Arial"/>
            </a:endParaRPr>
          </a:p>
          <a:p>
            <a:pPr marL="289560"/>
            <a:r>
              <a:rPr sz="2800" b="1" dirty="0">
                <a:latin typeface="+mn-lt"/>
                <a:cs typeface="Arial"/>
              </a:rPr>
              <a:t>Decides</a:t>
            </a:r>
            <a:r>
              <a:rPr sz="2800" b="1" spc="-54" dirty="0">
                <a:latin typeface="+mn-lt"/>
                <a:cs typeface="Arial"/>
              </a:rPr>
              <a:t> </a:t>
            </a:r>
            <a:r>
              <a:rPr sz="2800" b="1" dirty="0">
                <a:latin typeface="+mn-lt"/>
                <a:cs typeface="Arial"/>
              </a:rPr>
              <a:t>which</a:t>
            </a:r>
            <a:r>
              <a:rPr sz="2800" b="1" spc="-48" dirty="0">
                <a:latin typeface="+mn-lt"/>
                <a:cs typeface="Arial"/>
              </a:rPr>
              <a:t> </a:t>
            </a:r>
            <a:r>
              <a:rPr sz="2800" b="1" dirty="0">
                <a:latin typeface="+mn-lt"/>
                <a:cs typeface="Arial"/>
              </a:rPr>
              <a:t>of</a:t>
            </a:r>
            <a:r>
              <a:rPr sz="2800" b="1" spc="-48" dirty="0">
                <a:latin typeface="+mn-lt"/>
                <a:cs typeface="Arial"/>
              </a:rPr>
              <a:t> </a:t>
            </a:r>
            <a:r>
              <a:rPr sz="2800" b="1" i="1" dirty="0">
                <a:latin typeface="+mn-lt"/>
                <a:cs typeface="Arial"/>
              </a:rPr>
              <a:t>R</a:t>
            </a:r>
            <a:r>
              <a:rPr sz="2800" b="1" i="1" spc="-42" dirty="0">
                <a:latin typeface="+mn-lt"/>
                <a:cs typeface="Arial"/>
              </a:rPr>
              <a:t> </a:t>
            </a:r>
            <a:r>
              <a:rPr sz="2800" b="1" dirty="0">
                <a:latin typeface="+mn-lt"/>
                <a:cs typeface="Arial"/>
              </a:rPr>
              <a:t>reduce</a:t>
            </a:r>
            <a:r>
              <a:rPr sz="2800" b="1" spc="-54" dirty="0">
                <a:latin typeface="+mn-lt"/>
                <a:cs typeface="Arial"/>
              </a:rPr>
              <a:t> </a:t>
            </a:r>
            <a:r>
              <a:rPr sz="2800" b="1" dirty="0">
                <a:latin typeface="+mn-lt"/>
                <a:cs typeface="Arial"/>
              </a:rPr>
              <a:t>workers</a:t>
            </a:r>
            <a:r>
              <a:rPr sz="2800" b="1" spc="-54" dirty="0">
                <a:latin typeface="+mn-lt"/>
                <a:cs typeface="Arial"/>
              </a:rPr>
              <a:t> </a:t>
            </a:r>
            <a:r>
              <a:rPr sz="2800" b="1" dirty="0">
                <a:latin typeface="+mn-lt"/>
                <a:cs typeface="Arial"/>
              </a:rPr>
              <a:t>will</a:t>
            </a:r>
            <a:r>
              <a:rPr sz="2800" b="1" spc="-60" dirty="0">
                <a:latin typeface="+mn-lt"/>
                <a:cs typeface="Arial"/>
              </a:rPr>
              <a:t> </a:t>
            </a:r>
            <a:r>
              <a:rPr sz="2800" b="1" dirty="0">
                <a:latin typeface="+mn-lt"/>
                <a:cs typeface="Arial"/>
              </a:rPr>
              <a:t>work</a:t>
            </a:r>
            <a:r>
              <a:rPr sz="2800" b="1" spc="-54" dirty="0">
                <a:latin typeface="+mn-lt"/>
                <a:cs typeface="Arial"/>
              </a:rPr>
              <a:t> </a:t>
            </a:r>
            <a:r>
              <a:rPr sz="2800" b="1" dirty="0">
                <a:latin typeface="+mn-lt"/>
                <a:cs typeface="Arial"/>
              </a:rPr>
              <a:t>on</a:t>
            </a:r>
            <a:r>
              <a:rPr sz="2800" b="1" spc="-48" dirty="0">
                <a:latin typeface="+mn-lt"/>
                <a:cs typeface="Arial"/>
              </a:rPr>
              <a:t> </a:t>
            </a:r>
            <a:r>
              <a:rPr sz="2800" b="1" dirty="0">
                <a:latin typeface="+mn-lt"/>
                <a:cs typeface="Arial"/>
              </a:rPr>
              <a:t>which</a:t>
            </a:r>
            <a:r>
              <a:rPr sz="2800" b="1" spc="-48" dirty="0">
                <a:latin typeface="+mn-lt"/>
                <a:cs typeface="Arial"/>
              </a:rPr>
              <a:t> </a:t>
            </a:r>
            <a:r>
              <a:rPr sz="2800" b="1" spc="-30" dirty="0">
                <a:latin typeface="+mn-lt"/>
                <a:cs typeface="Arial"/>
              </a:rPr>
              <a:t>key</a:t>
            </a:r>
            <a:endParaRPr sz="2800" dirty="0">
              <a:latin typeface="+mn-lt"/>
              <a:cs typeface="Arial"/>
            </a:endParaRPr>
          </a:p>
          <a:p>
            <a:pPr marL="563118" lvl="1" indent="-273558">
              <a:spcBef>
                <a:spcPts val="611"/>
              </a:spcBef>
              <a:buChar char="–"/>
              <a:tabLst>
                <a:tab pos="563118" algn="l"/>
              </a:tabLst>
            </a:pPr>
            <a:r>
              <a:rPr sz="2400" dirty="0">
                <a:latin typeface="+mn-lt"/>
                <a:cs typeface="Arial"/>
              </a:rPr>
              <a:t>Default</a:t>
            </a:r>
            <a:r>
              <a:rPr sz="2400" spc="-48" dirty="0">
                <a:latin typeface="+mn-lt"/>
                <a:cs typeface="Arial"/>
              </a:rPr>
              <a:t> </a:t>
            </a:r>
            <a:r>
              <a:rPr sz="2400" dirty="0">
                <a:latin typeface="+mn-lt"/>
                <a:cs typeface="Arial"/>
              </a:rPr>
              <a:t>function:</a:t>
            </a:r>
            <a:r>
              <a:rPr sz="2400" spc="-42" dirty="0">
                <a:latin typeface="+mn-lt"/>
                <a:cs typeface="Arial"/>
              </a:rPr>
              <a:t> </a:t>
            </a:r>
            <a:r>
              <a:rPr sz="2400" i="1" dirty="0">
                <a:latin typeface="+mn-lt"/>
                <a:cs typeface="Arial"/>
              </a:rPr>
              <a:t>hash(key)</a:t>
            </a:r>
            <a:r>
              <a:rPr sz="2400" i="1" spc="-42" dirty="0">
                <a:latin typeface="+mn-lt"/>
                <a:cs typeface="Arial"/>
              </a:rPr>
              <a:t> </a:t>
            </a:r>
            <a:r>
              <a:rPr sz="2400" i="1" dirty="0">
                <a:latin typeface="+mn-lt"/>
                <a:cs typeface="Arial"/>
              </a:rPr>
              <a:t>mod</a:t>
            </a:r>
            <a:r>
              <a:rPr sz="2400" i="1" spc="-42" dirty="0">
                <a:latin typeface="+mn-lt"/>
                <a:cs typeface="Arial"/>
              </a:rPr>
              <a:t> </a:t>
            </a:r>
            <a:r>
              <a:rPr sz="2400" i="1" spc="-60" dirty="0">
                <a:latin typeface="+mn-lt"/>
                <a:cs typeface="Arial"/>
              </a:rPr>
              <a:t>R</a:t>
            </a:r>
            <a:endParaRPr sz="2400" dirty="0">
              <a:latin typeface="+mn-lt"/>
              <a:cs typeface="Arial"/>
            </a:endParaRPr>
          </a:p>
          <a:p>
            <a:pPr marL="563118" lvl="1" indent="-273558">
              <a:spcBef>
                <a:spcPts val="521"/>
              </a:spcBef>
              <a:buChar char="–"/>
              <a:tabLst>
                <a:tab pos="563118" algn="l"/>
              </a:tabLst>
            </a:pPr>
            <a:r>
              <a:rPr sz="2400" dirty="0">
                <a:latin typeface="+mn-lt"/>
                <a:cs typeface="Arial"/>
              </a:rPr>
              <a:t>Map</a:t>
            </a:r>
            <a:r>
              <a:rPr sz="2400" spc="-36" dirty="0">
                <a:latin typeface="+mn-lt"/>
                <a:cs typeface="Arial"/>
              </a:rPr>
              <a:t> </a:t>
            </a:r>
            <a:r>
              <a:rPr sz="2400" dirty="0">
                <a:latin typeface="+mn-lt"/>
                <a:cs typeface="Arial"/>
              </a:rPr>
              <a:t>worker</a:t>
            </a:r>
            <a:r>
              <a:rPr sz="2400" spc="-24" dirty="0">
                <a:latin typeface="+mn-lt"/>
                <a:cs typeface="Arial"/>
              </a:rPr>
              <a:t> </a:t>
            </a:r>
            <a:r>
              <a:rPr sz="2400" dirty="0">
                <a:latin typeface="+mn-lt"/>
                <a:cs typeface="Arial"/>
              </a:rPr>
              <a:t>partitions</a:t>
            </a:r>
            <a:r>
              <a:rPr sz="2400" spc="-30" dirty="0">
                <a:latin typeface="+mn-lt"/>
                <a:cs typeface="Arial"/>
              </a:rPr>
              <a:t> </a:t>
            </a:r>
            <a:r>
              <a:rPr sz="2400" dirty="0">
                <a:latin typeface="+mn-lt"/>
                <a:cs typeface="Arial"/>
              </a:rPr>
              <a:t>the</a:t>
            </a:r>
            <a:r>
              <a:rPr sz="2400" spc="-30" dirty="0">
                <a:latin typeface="+mn-lt"/>
                <a:cs typeface="Arial"/>
              </a:rPr>
              <a:t> </a:t>
            </a:r>
            <a:r>
              <a:rPr sz="2400" dirty="0">
                <a:latin typeface="+mn-lt"/>
                <a:cs typeface="Arial"/>
              </a:rPr>
              <a:t>data</a:t>
            </a:r>
            <a:r>
              <a:rPr sz="2400" spc="-30" dirty="0">
                <a:latin typeface="+mn-lt"/>
                <a:cs typeface="Arial"/>
              </a:rPr>
              <a:t> </a:t>
            </a:r>
            <a:r>
              <a:rPr sz="2400" dirty="0">
                <a:latin typeface="+mn-lt"/>
                <a:cs typeface="Arial"/>
              </a:rPr>
              <a:t>by</a:t>
            </a:r>
            <a:r>
              <a:rPr sz="2400" spc="-30" dirty="0">
                <a:latin typeface="+mn-lt"/>
                <a:cs typeface="Arial"/>
              </a:rPr>
              <a:t> </a:t>
            </a:r>
            <a:r>
              <a:rPr sz="2400" spc="-24" dirty="0">
                <a:latin typeface="+mn-lt"/>
                <a:cs typeface="Arial"/>
              </a:rPr>
              <a:t>keys</a:t>
            </a:r>
            <a:endParaRPr sz="2400" dirty="0">
              <a:latin typeface="+mn-lt"/>
              <a:cs typeface="Arial"/>
            </a:endParaRPr>
          </a:p>
          <a:p>
            <a:pPr lvl="1">
              <a:spcBef>
                <a:spcPts val="324"/>
              </a:spcBef>
              <a:buFont typeface="Arial"/>
              <a:buChar char="–"/>
            </a:pPr>
            <a:endParaRPr sz="2400" dirty="0">
              <a:latin typeface="+mn-lt"/>
              <a:cs typeface="Arial"/>
            </a:endParaRPr>
          </a:p>
          <a:p>
            <a:pPr marL="288798" indent="-273558">
              <a:spcBef>
                <a:spcPts val="6"/>
              </a:spcBef>
              <a:buChar char="•"/>
              <a:tabLst>
                <a:tab pos="288798" algn="l"/>
              </a:tabLst>
            </a:pPr>
            <a:r>
              <a:rPr sz="2800" dirty="0">
                <a:latin typeface="+mn-lt"/>
                <a:cs typeface="Arial"/>
              </a:rPr>
              <a:t>Each</a:t>
            </a:r>
            <a:r>
              <a:rPr sz="2800" spc="-66" dirty="0">
                <a:latin typeface="+mn-lt"/>
                <a:cs typeface="Arial"/>
              </a:rPr>
              <a:t> </a:t>
            </a:r>
            <a:r>
              <a:rPr sz="2800" dirty="0">
                <a:latin typeface="+mn-lt"/>
                <a:cs typeface="Arial"/>
              </a:rPr>
              <a:t>Reduce</a:t>
            </a:r>
            <a:r>
              <a:rPr sz="2800" spc="-60" dirty="0">
                <a:latin typeface="+mn-lt"/>
                <a:cs typeface="Arial"/>
              </a:rPr>
              <a:t> </a:t>
            </a:r>
            <a:r>
              <a:rPr sz="2800" dirty="0">
                <a:latin typeface="+mn-lt"/>
                <a:cs typeface="Arial"/>
              </a:rPr>
              <a:t>worker</a:t>
            </a:r>
            <a:r>
              <a:rPr sz="2800" spc="-60" dirty="0">
                <a:latin typeface="+mn-lt"/>
                <a:cs typeface="Arial"/>
              </a:rPr>
              <a:t> </a:t>
            </a:r>
            <a:r>
              <a:rPr sz="2800" dirty="0">
                <a:latin typeface="+mn-lt"/>
                <a:cs typeface="Arial"/>
              </a:rPr>
              <a:t>will</a:t>
            </a:r>
            <a:r>
              <a:rPr sz="2800" spc="-54" dirty="0">
                <a:latin typeface="+mn-lt"/>
                <a:cs typeface="Arial"/>
              </a:rPr>
              <a:t> </a:t>
            </a:r>
            <a:r>
              <a:rPr sz="2800" dirty="0">
                <a:latin typeface="+mn-lt"/>
                <a:cs typeface="Arial"/>
              </a:rPr>
              <a:t>later</a:t>
            </a:r>
            <a:r>
              <a:rPr sz="2800" spc="-60" dirty="0">
                <a:latin typeface="+mn-lt"/>
                <a:cs typeface="Arial"/>
              </a:rPr>
              <a:t> </a:t>
            </a:r>
            <a:r>
              <a:rPr sz="2800" dirty="0">
                <a:latin typeface="+mn-lt"/>
                <a:cs typeface="Arial"/>
              </a:rPr>
              <a:t>read</a:t>
            </a:r>
            <a:r>
              <a:rPr sz="2800" spc="-60" dirty="0">
                <a:latin typeface="+mn-lt"/>
                <a:cs typeface="Arial"/>
              </a:rPr>
              <a:t> </a:t>
            </a:r>
            <a:r>
              <a:rPr sz="2800" dirty="0">
                <a:latin typeface="+mn-lt"/>
                <a:cs typeface="Arial"/>
              </a:rPr>
              <a:t>their</a:t>
            </a:r>
            <a:r>
              <a:rPr sz="2800" spc="-60" dirty="0">
                <a:latin typeface="+mn-lt"/>
                <a:cs typeface="Arial"/>
              </a:rPr>
              <a:t> </a:t>
            </a:r>
            <a:r>
              <a:rPr sz="2800" dirty="0">
                <a:latin typeface="+mn-lt"/>
                <a:cs typeface="Arial"/>
              </a:rPr>
              <a:t>partition</a:t>
            </a:r>
            <a:r>
              <a:rPr sz="2800" spc="-66" dirty="0">
                <a:latin typeface="+mn-lt"/>
                <a:cs typeface="Arial"/>
              </a:rPr>
              <a:t> </a:t>
            </a:r>
            <a:r>
              <a:rPr sz="2800" dirty="0">
                <a:latin typeface="+mn-lt"/>
                <a:cs typeface="Arial"/>
              </a:rPr>
              <a:t>from</a:t>
            </a:r>
            <a:r>
              <a:rPr sz="2800" spc="-60" dirty="0">
                <a:latin typeface="+mn-lt"/>
                <a:cs typeface="Arial"/>
              </a:rPr>
              <a:t> </a:t>
            </a:r>
            <a:r>
              <a:rPr sz="2800" dirty="0">
                <a:latin typeface="+mn-lt"/>
                <a:cs typeface="Arial"/>
              </a:rPr>
              <a:t>every</a:t>
            </a:r>
            <a:r>
              <a:rPr sz="2800" spc="-60" dirty="0">
                <a:latin typeface="+mn-lt"/>
                <a:cs typeface="Arial"/>
              </a:rPr>
              <a:t> </a:t>
            </a:r>
            <a:r>
              <a:rPr sz="2800" dirty="0">
                <a:latin typeface="+mn-lt"/>
                <a:cs typeface="Arial"/>
              </a:rPr>
              <a:t>Map</a:t>
            </a:r>
            <a:r>
              <a:rPr sz="2800" spc="-60" dirty="0">
                <a:latin typeface="+mn-lt"/>
                <a:cs typeface="Arial"/>
              </a:rPr>
              <a:t> </a:t>
            </a:r>
            <a:r>
              <a:rPr sz="2800" spc="-12" dirty="0">
                <a:latin typeface="+mn-lt"/>
                <a:cs typeface="Arial"/>
              </a:rPr>
              <a:t>worker</a:t>
            </a:r>
            <a:endParaRPr sz="2800" dirty="0">
              <a:latin typeface="+mn-lt"/>
              <a:cs typeface="Arial"/>
            </a:endParaRPr>
          </a:p>
        </p:txBody>
      </p:sp>
    </p:spTree>
    <p:extLst>
      <p:ext uri="{BB962C8B-B14F-4D97-AF65-F5344CB8AC3E}">
        <p14:creationId xmlns:p14="http://schemas.microsoft.com/office/powerpoint/2010/main" val="30705114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9948" y="360637"/>
            <a:ext cx="15800832" cy="907941"/>
          </a:xfrm>
          <a:prstGeom prst="rect">
            <a:avLst/>
          </a:prstGeom>
        </p:spPr>
        <p:txBody>
          <a:bodyPr vert="horz" wrap="square" lIns="0" tIns="15240" rIns="0" bIns="0" rtlCol="0" anchor="ctr" anchorCtr="0">
            <a:spAutoFit/>
          </a:bodyPr>
          <a:lstStyle/>
          <a:p>
            <a:pPr marL="91440">
              <a:spcBef>
                <a:spcPts val="120"/>
              </a:spcBef>
            </a:pPr>
            <a:r>
              <a:rPr dirty="0"/>
              <a:t>Step</a:t>
            </a:r>
            <a:r>
              <a:rPr spc="-84" dirty="0"/>
              <a:t> </a:t>
            </a:r>
            <a:r>
              <a:rPr dirty="0"/>
              <a:t>5:</a:t>
            </a:r>
            <a:r>
              <a:rPr spc="-72" dirty="0"/>
              <a:t> </a:t>
            </a:r>
            <a:r>
              <a:rPr dirty="0"/>
              <a:t>Reduce</a:t>
            </a:r>
            <a:r>
              <a:rPr spc="-137" dirty="0"/>
              <a:t> </a:t>
            </a:r>
            <a:r>
              <a:rPr spc="-54" dirty="0"/>
              <a:t>Task:</a:t>
            </a:r>
            <a:r>
              <a:rPr spc="-72" dirty="0"/>
              <a:t> </a:t>
            </a:r>
            <a:r>
              <a:rPr spc="-12" dirty="0"/>
              <a:t>sorting</a:t>
            </a:r>
          </a:p>
        </p:txBody>
      </p:sp>
      <p:sp>
        <p:nvSpPr>
          <p:cNvPr id="3" name="object 3"/>
          <p:cNvSpPr txBox="1"/>
          <p:nvPr/>
        </p:nvSpPr>
        <p:spPr>
          <a:xfrm>
            <a:off x="1412290" y="1306877"/>
            <a:ext cx="11084510" cy="2761269"/>
          </a:xfrm>
          <a:prstGeom prst="rect">
            <a:avLst/>
          </a:prstGeom>
        </p:spPr>
        <p:txBody>
          <a:bodyPr vert="horz" wrap="square" lIns="0" tIns="32004" rIns="0" bIns="0" rtlCol="0">
            <a:spAutoFit/>
          </a:bodyPr>
          <a:lstStyle/>
          <a:p>
            <a:pPr marL="289560" marR="6096" indent="-274320">
              <a:lnSpc>
                <a:spcPts val="2532"/>
              </a:lnSpc>
              <a:spcBef>
                <a:spcPts val="252"/>
              </a:spcBef>
              <a:buChar char="•"/>
              <a:tabLst>
                <a:tab pos="289560" algn="l"/>
              </a:tabLst>
            </a:pPr>
            <a:r>
              <a:rPr sz="2800" dirty="0">
                <a:latin typeface="+mn-lt"/>
                <a:cs typeface="Arial"/>
              </a:rPr>
              <a:t>Reduce</a:t>
            </a:r>
            <a:r>
              <a:rPr sz="2800" spc="-30" dirty="0">
                <a:latin typeface="+mn-lt"/>
                <a:cs typeface="Arial"/>
              </a:rPr>
              <a:t> </a:t>
            </a:r>
            <a:r>
              <a:rPr sz="2800" dirty="0">
                <a:latin typeface="+mn-lt"/>
                <a:cs typeface="Arial"/>
              </a:rPr>
              <a:t>worker</a:t>
            </a:r>
            <a:r>
              <a:rPr sz="2800" spc="-24" dirty="0">
                <a:latin typeface="+mn-lt"/>
                <a:cs typeface="Arial"/>
              </a:rPr>
              <a:t> </a:t>
            </a:r>
            <a:r>
              <a:rPr sz="2800" dirty="0">
                <a:latin typeface="+mn-lt"/>
                <a:cs typeface="Arial"/>
              </a:rPr>
              <a:t>gets</a:t>
            </a:r>
            <a:r>
              <a:rPr sz="2800" spc="-30" dirty="0">
                <a:latin typeface="+mn-lt"/>
                <a:cs typeface="Arial"/>
              </a:rPr>
              <a:t> </a:t>
            </a:r>
            <a:r>
              <a:rPr sz="2800" dirty="0">
                <a:latin typeface="+mn-lt"/>
                <a:cs typeface="Arial"/>
              </a:rPr>
              <a:t>notified</a:t>
            </a:r>
            <a:r>
              <a:rPr sz="2800" spc="-30" dirty="0">
                <a:latin typeface="+mn-lt"/>
                <a:cs typeface="Arial"/>
              </a:rPr>
              <a:t> </a:t>
            </a:r>
            <a:r>
              <a:rPr sz="2800" dirty="0">
                <a:latin typeface="+mn-lt"/>
                <a:cs typeface="Arial"/>
              </a:rPr>
              <a:t>by</a:t>
            </a:r>
            <a:r>
              <a:rPr sz="2800" spc="-30" dirty="0">
                <a:latin typeface="+mn-lt"/>
                <a:cs typeface="Arial"/>
              </a:rPr>
              <a:t> </a:t>
            </a:r>
            <a:r>
              <a:rPr sz="2800" dirty="0">
                <a:latin typeface="+mn-lt"/>
                <a:cs typeface="Arial"/>
              </a:rPr>
              <a:t>the</a:t>
            </a:r>
            <a:r>
              <a:rPr sz="2800" spc="-30" dirty="0">
                <a:latin typeface="+mn-lt"/>
                <a:cs typeface="Arial"/>
              </a:rPr>
              <a:t> </a:t>
            </a:r>
            <a:r>
              <a:rPr sz="2800" dirty="0">
                <a:latin typeface="+mn-lt"/>
                <a:cs typeface="Arial"/>
              </a:rPr>
              <a:t>master</a:t>
            </a:r>
            <a:r>
              <a:rPr sz="2800" spc="-24" dirty="0">
                <a:latin typeface="+mn-lt"/>
                <a:cs typeface="Arial"/>
              </a:rPr>
              <a:t> </a:t>
            </a:r>
            <a:r>
              <a:rPr sz="2800" dirty="0">
                <a:latin typeface="+mn-lt"/>
                <a:cs typeface="Arial"/>
              </a:rPr>
              <a:t>about</a:t>
            </a:r>
            <a:r>
              <a:rPr sz="2800" spc="-30" dirty="0">
                <a:latin typeface="+mn-lt"/>
                <a:cs typeface="Arial"/>
              </a:rPr>
              <a:t> </a:t>
            </a:r>
            <a:r>
              <a:rPr sz="2800" dirty="0">
                <a:latin typeface="+mn-lt"/>
                <a:cs typeface="Arial"/>
              </a:rPr>
              <a:t>the</a:t>
            </a:r>
            <a:r>
              <a:rPr sz="2800" spc="-30" dirty="0">
                <a:latin typeface="+mn-lt"/>
                <a:cs typeface="Arial"/>
              </a:rPr>
              <a:t> </a:t>
            </a:r>
            <a:r>
              <a:rPr sz="2800" dirty="0">
                <a:latin typeface="+mn-lt"/>
                <a:cs typeface="Arial"/>
              </a:rPr>
              <a:t>location</a:t>
            </a:r>
            <a:r>
              <a:rPr sz="2800" spc="-24" dirty="0">
                <a:latin typeface="+mn-lt"/>
                <a:cs typeface="Arial"/>
              </a:rPr>
              <a:t> </a:t>
            </a:r>
            <a:r>
              <a:rPr sz="2800" dirty="0">
                <a:latin typeface="+mn-lt"/>
                <a:cs typeface="Arial"/>
              </a:rPr>
              <a:t>of</a:t>
            </a:r>
            <a:r>
              <a:rPr sz="2800" spc="-30" dirty="0">
                <a:latin typeface="+mn-lt"/>
                <a:cs typeface="Arial"/>
              </a:rPr>
              <a:t> </a:t>
            </a:r>
            <a:r>
              <a:rPr sz="2800" spc="-12" dirty="0">
                <a:latin typeface="+mn-lt"/>
                <a:cs typeface="Arial"/>
              </a:rPr>
              <a:t>intermediate </a:t>
            </a:r>
            <a:r>
              <a:rPr sz="2800" dirty="0">
                <a:latin typeface="+mn-lt"/>
                <a:cs typeface="Arial"/>
              </a:rPr>
              <a:t>files</a:t>
            </a:r>
            <a:r>
              <a:rPr sz="2800" spc="-24" dirty="0">
                <a:latin typeface="+mn-lt"/>
                <a:cs typeface="Arial"/>
              </a:rPr>
              <a:t> </a:t>
            </a:r>
            <a:r>
              <a:rPr sz="2800" dirty="0">
                <a:latin typeface="+mn-lt"/>
                <a:cs typeface="Arial"/>
              </a:rPr>
              <a:t>for</a:t>
            </a:r>
            <a:r>
              <a:rPr sz="2800" spc="-18" dirty="0">
                <a:latin typeface="+mn-lt"/>
                <a:cs typeface="Arial"/>
              </a:rPr>
              <a:t> </a:t>
            </a:r>
            <a:r>
              <a:rPr sz="2800" dirty="0">
                <a:latin typeface="+mn-lt"/>
                <a:cs typeface="Arial"/>
              </a:rPr>
              <a:t>its</a:t>
            </a:r>
            <a:r>
              <a:rPr sz="2800" spc="-24" dirty="0">
                <a:latin typeface="+mn-lt"/>
                <a:cs typeface="Arial"/>
              </a:rPr>
              <a:t> </a:t>
            </a:r>
            <a:r>
              <a:rPr sz="2800" spc="-12" dirty="0">
                <a:latin typeface="+mn-lt"/>
                <a:cs typeface="Arial"/>
              </a:rPr>
              <a:t>partition</a:t>
            </a:r>
            <a:endParaRPr sz="2800" dirty="0">
              <a:latin typeface="+mn-lt"/>
              <a:cs typeface="Arial"/>
            </a:endParaRPr>
          </a:p>
          <a:p>
            <a:pPr marL="288798" indent="-273558">
              <a:spcBef>
                <a:spcPts val="1398"/>
              </a:spcBef>
              <a:buChar char="•"/>
              <a:tabLst>
                <a:tab pos="288798" algn="l"/>
              </a:tabLst>
            </a:pPr>
            <a:r>
              <a:rPr sz="2800" dirty="0">
                <a:solidFill>
                  <a:srgbClr val="007F00"/>
                </a:solidFill>
                <a:latin typeface="+mn-lt"/>
                <a:cs typeface="Arial"/>
              </a:rPr>
              <a:t>Shuffle</a:t>
            </a:r>
            <a:r>
              <a:rPr sz="2800" dirty="0">
                <a:latin typeface="+mn-lt"/>
                <a:cs typeface="Arial"/>
              </a:rPr>
              <a:t>:</a:t>
            </a:r>
            <a:r>
              <a:rPr sz="2800" spc="-30" dirty="0">
                <a:latin typeface="+mn-lt"/>
                <a:cs typeface="Arial"/>
              </a:rPr>
              <a:t> </a:t>
            </a:r>
            <a:r>
              <a:rPr sz="2800" dirty="0">
                <a:latin typeface="+mn-lt"/>
                <a:cs typeface="Arial"/>
              </a:rPr>
              <a:t>Uses</a:t>
            </a:r>
            <a:r>
              <a:rPr sz="2800" spc="-30" dirty="0">
                <a:latin typeface="+mn-lt"/>
                <a:cs typeface="Arial"/>
              </a:rPr>
              <a:t> </a:t>
            </a:r>
            <a:r>
              <a:rPr sz="2800" dirty="0">
                <a:latin typeface="+mn-lt"/>
                <a:cs typeface="Arial"/>
              </a:rPr>
              <a:t>RPCs</a:t>
            </a:r>
            <a:r>
              <a:rPr sz="2800" spc="-30" dirty="0">
                <a:latin typeface="+mn-lt"/>
                <a:cs typeface="Arial"/>
              </a:rPr>
              <a:t> </a:t>
            </a:r>
            <a:r>
              <a:rPr sz="2800" dirty="0">
                <a:latin typeface="+mn-lt"/>
                <a:cs typeface="Arial"/>
              </a:rPr>
              <a:t>to</a:t>
            </a:r>
            <a:r>
              <a:rPr sz="2800" spc="-30" dirty="0">
                <a:latin typeface="+mn-lt"/>
                <a:cs typeface="Arial"/>
              </a:rPr>
              <a:t> </a:t>
            </a:r>
            <a:r>
              <a:rPr sz="2800" dirty="0">
                <a:latin typeface="+mn-lt"/>
                <a:cs typeface="Arial"/>
              </a:rPr>
              <a:t>read</a:t>
            </a:r>
            <a:r>
              <a:rPr sz="2800" spc="-24" dirty="0">
                <a:latin typeface="+mn-lt"/>
                <a:cs typeface="Arial"/>
              </a:rPr>
              <a:t> </a:t>
            </a:r>
            <a:r>
              <a:rPr sz="2800" dirty="0">
                <a:latin typeface="+mn-lt"/>
                <a:cs typeface="Arial"/>
              </a:rPr>
              <a:t>the</a:t>
            </a:r>
            <a:r>
              <a:rPr sz="2800" spc="-30" dirty="0">
                <a:latin typeface="+mn-lt"/>
                <a:cs typeface="Arial"/>
              </a:rPr>
              <a:t> </a:t>
            </a:r>
            <a:r>
              <a:rPr sz="2800" dirty="0">
                <a:latin typeface="+mn-lt"/>
                <a:cs typeface="Arial"/>
              </a:rPr>
              <a:t>data</a:t>
            </a:r>
            <a:r>
              <a:rPr sz="2800" spc="-30" dirty="0">
                <a:latin typeface="+mn-lt"/>
                <a:cs typeface="Arial"/>
              </a:rPr>
              <a:t> </a:t>
            </a:r>
            <a:r>
              <a:rPr sz="2800" dirty="0">
                <a:latin typeface="+mn-lt"/>
                <a:cs typeface="Arial"/>
              </a:rPr>
              <a:t>from</a:t>
            </a:r>
            <a:r>
              <a:rPr sz="2800" spc="-18" dirty="0">
                <a:latin typeface="+mn-lt"/>
                <a:cs typeface="Arial"/>
              </a:rPr>
              <a:t> </a:t>
            </a:r>
            <a:r>
              <a:rPr sz="2800" dirty="0">
                <a:latin typeface="+mn-lt"/>
                <a:cs typeface="Arial"/>
              </a:rPr>
              <a:t>the</a:t>
            </a:r>
            <a:r>
              <a:rPr sz="2800" spc="-30" dirty="0">
                <a:latin typeface="+mn-lt"/>
                <a:cs typeface="Arial"/>
              </a:rPr>
              <a:t> </a:t>
            </a:r>
            <a:r>
              <a:rPr sz="2800" dirty="0">
                <a:latin typeface="+mn-lt"/>
                <a:cs typeface="Arial"/>
              </a:rPr>
              <a:t>local</a:t>
            </a:r>
            <a:r>
              <a:rPr sz="2800" spc="-18" dirty="0">
                <a:latin typeface="+mn-lt"/>
                <a:cs typeface="Arial"/>
              </a:rPr>
              <a:t> </a:t>
            </a:r>
            <a:r>
              <a:rPr sz="2800" dirty="0">
                <a:latin typeface="+mn-lt"/>
                <a:cs typeface="Arial"/>
              </a:rPr>
              <a:t>disks</a:t>
            </a:r>
            <a:r>
              <a:rPr sz="2800" spc="-30" dirty="0">
                <a:latin typeface="+mn-lt"/>
                <a:cs typeface="Arial"/>
              </a:rPr>
              <a:t> </a:t>
            </a:r>
            <a:r>
              <a:rPr sz="2800" dirty="0">
                <a:latin typeface="+mn-lt"/>
                <a:cs typeface="Arial"/>
              </a:rPr>
              <a:t>of</a:t>
            </a:r>
            <a:r>
              <a:rPr sz="2800" spc="-30" dirty="0">
                <a:latin typeface="+mn-lt"/>
                <a:cs typeface="Arial"/>
              </a:rPr>
              <a:t> </a:t>
            </a:r>
            <a:r>
              <a:rPr sz="2800" dirty="0">
                <a:latin typeface="+mn-lt"/>
                <a:cs typeface="Arial"/>
              </a:rPr>
              <a:t>the</a:t>
            </a:r>
            <a:r>
              <a:rPr sz="2800" spc="-24" dirty="0">
                <a:latin typeface="+mn-lt"/>
                <a:cs typeface="Arial"/>
              </a:rPr>
              <a:t> </a:t>
            </a:r>
            <a:r>
              <a:rPr sz="2800" dirty="0">
                <a:latin typeface="+mn-lt"/>
                <a:cs typeface="Arial"/>
              </a:rPr>
              <a:t>map</a:t>
            </a:r>
            <a:r>
              <a:rPr sz="2800" spc="-30" dirty="0">
                <a:latin typeface="+mn-lt"/>
                <a:cs typeface="Arial"/>
              </a:rPr>
              <a:t> </a:t>
            </a:r>
            <a:r>
              <a:rPr sz="2800" spc="-12" dirty="0">
                <a:latin typeface="+mn-lt"/>
                <a:cs typeface="Arial"/>
              </a:rPr>
              <a:t>workers</a:t>
            </a:r>
            <a:endParaRPr sz="2800" dirty="0">
              <a:latin typeface="+mn-lt"/>
              <a:cs typeface="Arial"/>
            </a:endParaRPr>
          </a:p>
          <a:p>
            <a:pPr marL="288798" indent="-273558">
              <a:spcBef>
                <a:spcPts val="1380"/>
              </a:spcBef>
              <a:buChar char="•"/>
              <a:tabLst>
                <a:tab pos="288798" algn="l"/>
              </a:tabLst>
            </a:pPr>
            <a:r>
              <a:rPr sz="2800" dirty="0">
                <a:solidFill>
                  <a:srgbClr val="007F00"/>
                </a:solidFill>
                <a:latin typeface="+mn-lt"/>
                <a:cs typeface="Arial"/>
              </a:rPr>
              <a:t>Sort</a:t>
            </a:r>
            <a:r>
              <a:rPr sz="2800" dirty="0">
                <a:latin typeface="+mn-lt"/>
                <a:cs typeface="Arial"/>
              </a:rPr>
              <a:t>:</a:t>
            </a:r>
            <a:r>
              <a:rPr sz="2800" spc="-48" dirty="0">
                <a:latin typeface="+mn-lt"/>
                <a:cs typeface="Arial"/>
              </a:rPr>
              <a:t> </a:t>
            </a:r>
            <a:r>
              <a:rPr sz="2800" dirty="0">
                <a:latin typeface="+mn-lt"/>
                <a:cs typeface="Arial"/>
              </a:rPr>
              <a:t>When</a:t>
            </a:r>
            <a:r>
              <a:rPr sz="2800" spc="-36" dirty="0">
                <a:latin typeface="+mn-lt"/>
                <a:cs typeface="Arial"/>
              </a:rPr>
              <a:t> </a:t>
            </a:r>
            <a:r>
              <a:rPr sz="2800" dirty="0">
                <a:latin typeface="+mn-lt"/>
                <a:cs typeface="Arial"/>
              </a:rPr>
              <a:t>the</a:t>
            </a:r>
            <a:r>
              <a:rPr sz="2800" spc="-30" dirty="0">
                <a:latin typeface="+mn-lt"/>
                <a:cs typeface="Arial"/>
              </a:rPr>
              <a:t> </a:t>
            </a:r>
            <a:r>
              <a:rPr sz="2800" i="1" dirty="0">
                <a:latin typeface="+mn-lt"/>
                <a:cs typeface="Arial"/>
              </a:rPr>
              <a:t>reduce</a:t>
            </a:r>
            <a:r>
              <a:rPr sz="2800" i="1" spc="-36" dirty="0">
                <a:latin typeface="+mn-lt"/>
                <a:cs typeface="Arial"/>
              </a:rPr>
              <a:t> </a:t>
            </a:r>
            <a:r>
              <a:rPr sz="2800" dirty="0">
                <a:latin typeface="+mn-lt"/>
                <a:cs typeface="Arial"/>
              </a:rPr>
              <a:t>worker</a:t>
            </a:r>
            <a:r>
              <a:rPr sz="2800" spc="-24" dirty="0">
                <a:latin typeface="+mn-lt"/>
                <a:cs typeface="Arial"/>
              </a:rPr>
              <a:t> </a:t>
            </a:r>
            <a:r>
              <a:rPr sz="2800" dirty="0">
                <a:latin typeface="+mn-lt"/>
                <a:cs typeface="Arial"/>
              </a:rPr>
              <a:t>reads</a:t>
            </a:r>
            <a:r>
              <a:rPr sz="2800" spc="-36" dirty="0">
                <a:latin typeface="+mn-lt"/>
                <a:cs typeface="Arial"/>
              </a:rPr>
              <a:t> </a:t>
            </a:r>
            <a:r>
              <a:rPr sz="2800" dirty="0">
                <a:latin typeface="+mn-lt"/>
                <a:cs typeface="Arial"/>
              </a:rPr>
              <a:t>intermediate</a:t>
            </a:r>
            <a:r>
              <a:rPr sz="2800" spc="-36" dirty="0">
                <a:latin typeface="+mn-lt"/>
                <a:cs typeface="Arial"/>
              </a:rPr>
              <a:t> </a:t>
            </a:r>
            <a:r>
              <a:rPr sz="2800" dirty="0">
                <a:latin typeface="+mn-lt"/>
                <a:cs typeface="Arial"/>
              </a:rPr>
              <a:t>data</a:t>
            </a:r>
            <a:r>
              <a:rPr sz="2800" spc="-30" dirty="0">
                <a:latin typeface="+mn-lt"/>
                <a:cs typeface="Arial"/>
              </a:rPr>
              <a:t> </a:t>
            </a:r>
            <a:r>
              <a:rPr sz="2800" dirty="0">
                <a:latin typeface="+mn-lt"/>
                <a:cs typeface="Arial"/>
              </a:rPr>
              <a:t>for</a:t>
            </a:r>
            <a:r>
              <a:rPr sz="2800" spc="-30" dirty="0">
                <a:latin typeface="+mn-lt"/>
                <a:cs typeface="Arial"/>
              </a:rPr>
              <a:t> </a:t>
            </a:r>
            <a:r>
              <a:rPr sz="2800" dirty="0">
                <a:latin typeface="+mn-lt"/>
                <a:cs typeface="Arial"/>
              </a:rPr>
              <a:t>its</a:t>
            </a:r>
            <a:r>
              <a:rPr sz="2800" spc="-30" dirty="0">
                <a:latin typeface="+mn-lt"/>
                <a:cs typeface="Arial"/>
              </a:rPr>
              <a:t> </a:t>
            </a:r>
            <a:r>
              <a:rPr sz="2800" spc="-12" dirty="0">
                <a:latin typeface="+mn-lt"/>
                <a:cs typeface="Arial"/>
              </a:rPr>
              <a:t>partition</a:t>
            </a:r>
            <a:endParaRPr sz="2800" dirty="0">
              <a:latin typeface="+mn-lt"/>
              <a:cs typeface="Arial"/>
            </a:endParaRPr>
          </a:p>
          <a:p>
            <a:pPr marL="564641" lvl="1" indent="-275082">
              <a:spcBef>
                <a:spcPts val="528"/>
              </a:spcBef>
              <a:buChar char="–"/>
              <a:tabLst>
                <a:tab pos="564641" algn="l"/>
              </a:tabLst>
            </a:pPr>
            <a:r>
              <a:rPr sz="2400" dirty="0">
                <a:latin typeface="+mn-lt"/>
                <a:cs typeface="Arial"/>
              </a:rPr>
              <a:t>It</a:t>
            </a:r>
            <a:r>
              <a:rPr sz="2400" spc="-12" dirty="0">
                <a:latin typeface="+mn-lt"/>
                <a:cs typeface="Arial"/>
              </a:rPr>
              <a:t> </a:t>
            </a:r>
            <a:r>
              <a:rPr sz="2400" dirty="0">
                <a:latin typeface="+mn-lt"/>
                <a:cs typeface="Arial"/>
              </a:rPr>
              <a:t>sorts</a:t>
            </a:r>
            <a:r>
              <a:rPr sz="2400" spc="-18" dirty="0">
                <a:latin typeface="+mn-lt"/>
                <a:cs typeface="Arial"/>
              </a:rPr>
              <a:t> </a:t>
            </a:r>
            <a:r>
              <a:rPr sz="2400" dirty="0">
                <a:latin typeface="+mn-lt"/>
                <a:cs typeface="Arial"/>
              </a:rPr>
              <a:t>the</a:t>
            </a:r>
            <a:r>
              <a:rPr sz="2400" spc="-24" dirty="0">
                <a:latin typeface="+mn-lt"/>
                <a:cs typeface="Arial"/>
              </a:rPr>
              <a:t> </a:t>
            </a:r>
            <a:r>
              <a:rPr sz="2400" dirty="0">
                <a:latin typeface="+mn-lt"/>
                <a:cs typeface="Arial"/>
              </a:rPr>
              <a:t>data</a:t>
            </a:r>
            <a:r>
              <a:rPr sz="2400" spc="-24" dirty="0">
                <a:latin typeface="+mn-lt"/>
                <a:cs typeface="Arial"/>
              </a:rPr>
              <a:t> </a:t>
            </a:r>
            <a:r>
              <a:rPr sz="2400" dirty="0">
                <a:latin typeface="+mn-lt"/>
                <a:cs typeface="Arial"/>
              </a:rPr>
              <a:t>by</a:t>
            </a:r>
            <a:r>
              <a:rPr sz="2400" spc="-18" dirty="0">
                <a:latin typeface="+mn-lt"/>
                <a:cs typeface="Arial"/>
              </a:rPr>
              <a:t> </a:t>
            </a:r>
            <a:r>
              <a:rPr sz="2400" dirty="0">
                <a:latin typeface="+mn-lt"/>
                <a:cs typeface="Arial"/>
              </a:rPr>
              <a:t>the</a:t>
            </a:r>
            <a:r>
              <a:rPr sz="2400" spc="-24" dirty="0">
                <a:latin typeface="+mn-lt"/>
                <a:cs typeface="Arial"/>
              </a:rPr>
              <a:t> </a:t>
            </a:r>
            <a:r>
              <a:rPr sz="2400" dirty="0">
                <a:latin typeface="+mn-lt"/>
                <a:cs typeface="Arial"/>
              </a:rPr>
              <a:t>intermediate</a:t>
            </a:r>
            <a:r>
              <a:rPr sz="2400" spc="-18" dirty="0">
                <a:latin typeface="+mn-lt"/>
                <a:cs typeface="Arial"/>
              </a:rPr>
              <a:t> </a:t>
            </a:r>
            <a:r>
              <a:rPr sz="2400" spc="-24" dirty="0">
                <a:latin typeface="+mn-lt"/>
                <a:cs typeface="Arial"/>
              </a:rPr>
              <a:t>keys</a:t>
            </a:r>
            <a:endParaRPr sz="2400" dirty="0">
              <a:latin typeface="+mn-lt"/>
              <a:cs typeface="Arial"/>
            </a:endParaRPr>
          </a:p>
          <a:p>
            <a:pPr marL="564641" lvl="1" indent="-275082">
              <a:spcBef>
                <a:spcPts val="462"/>
              </a:spcBef>
              <a:buChar char="–"/>
              <a:tabLst>
                <a:tab pos="564641" algn="l"/>
              </a:tabLst>
            </a:pPr>
            <a:r>
              <a:rPr sz="2400" dirty="0">
                <a:latin typeface="+mn-lt"/>
                <a:cs typeface="Arial"/>
              </a:rPr>
              <a:t>All</a:t>
            </a:r>
            <a:r>
              <a:rPr sz="2400" spc="-24" dirty="0">
                <a:latin typeface="+mn-lt"/>
                <a:cs typeface="Arial"/>
              </a:rPr>
              <a:t> </a:t>
            </a:r>
            <a:r>
              <a:rPr sz="2400" dirty="0">
                <a:latin typeface="+mn-lt"/>
                <a:cs typeface="Arial"/>
              </a:rPr>
              <a:t>occurrences</a:t>
            </a:r>
            <a:r>
              <a:rPr sz="2400" spc="-18" dirty="0">
                <a:latin typeface="+mn-lt"/>
                <a:cs typeface="Arial"/>
              </a:rPr>
              <a:t> </a:t>
            </a:r>
            <a:r>
              <a:rPr sz="2400" dirty="0">
                <a:latin typeface="+mn-lt"/>
                <a:cs typeface="Arial"/>
              </a:rPr>
              <a:t>of</a:t>
            </a:r>
            <a:r>
              <a:rPr sz="2400" spc="-12" dirty="0">
                <a:latin typeface="+mn-lt"/>
                <a:cs typeface="Arial"/>
              </a:rPr>
              <a:t> </a:t>
            </a:r>
            <a:r>
              <a:rPr sz="2400" dirty="0">
                <a:latin typeface="+mn-lt"/>
                <a:cs typeface="Arial"/>
              </a:rPr>
              <a:t>the</a:t>
            </a:r>
            <a:r>
              <a:rPr sz="2400" spc="-24" dirty="0">
                <a:latin typeface="+mn-lt"/>
                <a:cs typeface="Arial"/>
              </a:rPr>
              <a:t> </a:t>
            </a:r>
            <a:r>
              <a:rPr sz="2400" dirty="0">
                <a:latin typeface="+mn-lt"/>
                <a:cs typeface="Arial"/>
              </a:rPr>
              <a:t>same</a:t>
            </a:r>
            <a:r>
              <a:rPr sz="2400" spc="-24" dirty="0">
                <a:latin typeface="+mn-lt"/>
                <a:cs typeface="Arial"/>
              </a:rPr>
              <a:t> </a:t>
            </a:r>
            <a:r>
              <a:rPr sz="2400" dirty="0">
                <a:latin typeface="+mn-lt"/>
                <a:cs typeface="Arial"/>
              </a:rPr>
              <a:t>key</a:t>
            </a:r>
            <a:r>
              <a:rPr sz="2400" spc="-18" dirty="0">
                <a:latin typeface="+mn-lt"/>
                <a:cs typeface="Arial"/>
              </a:rPr>
              <a:t> </a:t>
            </a:r>
            <a:r>
              <a:rPr sz="2400" dirty="0">
                <a:latin typeface="+mn-lt"/>
                <a:cs typeface="Arial"/>
              </a:rPr>
              <a:t>are</a:t>
            </a:r>
            <a:r>
              <a:rPr sz="2400" spc="-24" dirty="0">
                <a:latin typeface="+mn-lt"/>
                <a:cs typeface="Arial"/>
              </a:rPr>
              <a:t> </a:t>
            </a:r>
            <a:r>
              <a:rPr sz="2400" dirty="0">
                <a:latin typeface="+mn-lt"/>
                <a:cs typeface="Arial"/>
              </a:rPr>
              <a:t>grouped</a:t>
            </a:r>
            <a:r>
              <a:rPr sz="2400" spc="-24" dirty="0">
                <a:latin typeface="+mn-lt"/>
                <a:cs typeface="Arial"/>
              </a:rPr>
              <a:t> </a:t>
            </a:r>
            <a:r>
              <a:rPr sz="2400" spc="-12" dirty="0">
                <a:latin typeface="+mn-lt"/>
                <a:cs typeface="Arial"/>
              </a:rPr>
              <a:t>together</a:t>
            </a:r>
            <a:endParaRPr sz="2400" dirty="0">
              <a:latin typeface="+mn-lt"/>
              <a:cs typeface="Arial"/>
            </a:endParaRPr>
          </a:p>
        </p:txBody>
      </p:sp>
      <p:grpSp>
        <p:nvGrpSpPr>
          <p:cNvPr id="4" name="object 4"/>
          <p:cNvGrpSpPr/>
          <p:nvPr/>
        </p:nvGrpSpPr>
        <p:grpSpPr>
          <a:xfrm>
            <a:off x="2596896" y="4920843"/>
            <a:ext cx="1708404" cy="932688"/>
            <a:chOff x="640080" y="3837432"/>
            <a:chExt cx="1423670" cy="777240"/>
          </a:xfrm>
        </p:grpSpPr>
        <p:pic>
          <p:nvPicPr>
            <p:cNvPr id="5" name="object 5"/>
            <p:cNvPicPr/>
            <p:nvPr/>
          </p:nvPicPr>
          <p:blipFill>
            <a:blip r:embed="rId2" cstate="print"/>
            <a:stretch>
              <a:fillRect/>
            </a:stretch>
          </p:blipFill>
          <p:spPr>
            <a:xfrm>
              <a:off x="640080" y="3837432"/>
              <a:ext cx="1423415" cy="725424"/>
            </a:xfrm>
            <a:prstGeom prst="rect">
              <a:avLst/>
            </a:prstGeom>
          </p:spPr>
        </p:pic>
        <p:pic>
          <p:nvPicPr>
            <p:cNvPr id="6" name="object 6"/>
            <p:cNvPicPr/>
            <p:nvPr/>
          </p:nvPicPr>
          <p:blipFill>
            <a:blip r:embed="rId3" cstate="print"/>
            <a:stretch>
              <a:fillRect/>
            </a:stretch>
          </p:blipFill>
          <p:spPr>
            <a:xfrm>
              <a:off x="886968" y="3852672"/>
              <a:ext cx="932688" cy="762000"/>
            </a:xfrm>
            <a:prstGeom prst="rect">
              <a:avLst/>
            </a:prstGeom>
          </p:spPr>
        </p:pic>
        <p:sp>
          <p:nvSpPr>
            <p:cNvPr id="7" name="object 7"/>
            <p:cNvSpPr/>
            <p:nvPr/>
          </p:nvSpPr>
          <p:spPr>
            <a:xfrm>
              <a:off x="692603" y="3867846"/>
              <a:ext cx="1320800" cy="623570"/>
            </a:xfrm>
            <a:custGeom>
              <a:avLst/>
              <a:gdLst/>
              <a:ahLst/>
              <a:cxnLst/>
              <a:rect l="l" t="t" r="r" b="b"/>
              <a:pathLst>
                <a:path w="1320800" h="623570">
                  <a:moveTo>
                    <a:pt x="660400" y="0"/>
                  </a:moveTo>
                  <a:lnTo>
                    <a:pt x="596799" y="1427"/>
                  </a:lnTo>
                  <a:lnTo>
                    <a:pt x="534908" y="5620"/>
                  </a:lnTo>
                  <a:lnTo>
                    <a:pt x="475005" y="12451"/>
                  </a:lnTo>
                  <a:lnTo>
                    <a:pt x="417366" y="21786"/>
                  </a:lnTo>
                  <a:lnTo>
                    <a:pt x="362267" y="33497"/>
                  </a:lnTo>
                  <a:lnTo>
                    <a:pt x="309986" y="47453"/>
                  </a:lnTo>
                  <a:lnTo>
                    <a:pt x="260799" y="63522"/>
                  </a:lnTo>
                  <a:lnTo>
                    <a:pt x="214984" y="81574"/>
                  </a:lnTo>
                  <a:lnTo>
                    <a:pt x="172815" y="101478"/>
                  </a:lnTo>
                  <a:lnTo>
                    <a:pt x="134572" y="123105"/>
                  </a:lnTo>
                  <a:lnTo>
                    <a:pt x="100529" y="146322"/>
                  </a:lnTo>
                  <a:lnTo>
                    <a:pt x="70965" y="171000"/>
                  </a:lnTo>
                  <a:lnTo>
                    <a:pt x="26377" y="224216"/>
                  </a:lnTo>
                  <a:lnTo>
                    <a:pt x="3023" y="281706"/>
                  </a:lnTo>
                  <a:lnTo>
                    <a:pt x="0" y="311727"/>
                  </a:lnTo>
                  <a:lnTo>
                    <a:pt x="3023" y="341749"/>
                  </a:lnTo>
                  <a:lnTo>
                    <a:pt x="26377" y="399239"/>
                  </a:lnTo>
                  <a:lnTo>
                    <a:pt x="70965" y="452454"/>
                  </a:lnTo>
                  <a:lnTo>
                    <a:pt x="100529" y="477133"/>
                  </a:lnTo>
                  <a:lnTo>
                    <a:pt x="134572" y="500350"/>
                  </a:lnTo>
                  <a:lnTo>
                    <a:pt x="172815" y="521977"/>
                  </a:lnTo>
                  <a:lnTo>
                    <a:pt x="214984" y="541881"/>
                  </a:lnTo>
                  <a:lnTo>
                    <a:pt x="260799" y="559933"/>
                  </a:lnTo>
                  <a:lnTo>
                    <a:pt x="309986" y="576002"/>
                  </a:lnTo>
                  <a:lnTo>
                    <a:pt x="362267" y="589957"/>
                  </a:lnTo>
                  <a:lnTo>
                    <a:pt x="417366" y="601668"/>
                  </a:lnTo>
                  <a:lnTo>
                    <a:pt x="475005" y="611004"/>
                  </a:lnTo>
                  <a:lnTo>
                    <a:pt x="534908" y="617834"/>
                  </a:lnTo>
                  <a:lnTo>
                    <a:pt x="596799" y="622028"/>
                  </a:lnTo>
                  <a:lnTo>
                    <a:pt x="660400" y="623455"/>
                  </a:lnTo>
                  <a:lnTo>
                    <a:pt x="724001" y="622028"/>
                  </a:lnTo>
                  <a:lnTo>
                    <a:pt x="785891" y="617834"/>
                  </a:lnTo>
                  <a:lnTo>
                    <a:pt x="845794" y="611004"/>
                  </a:lnTo>
                  <a:lnTo>
                    <a:pt x="903434" y="601668"/>
                  </a:lnTo>
                  <a:lnTo>
                    <a:pt x="958532" y="589957"/>
                  </a:lnTo>
                  <a:lnTo>
                    <a:pt x="1010813" y="576002"/>
                  </a:lnTo>
                  <a:lnTo>
                    <a:pt x="1060000" y="559933"/>
                  </a:lnTo>
                  <a:lnTo>
                    <a:pt x="1105816" y="541881"/>
                  </a:lnTo>
                  <a:lnTo>
                    <a:pt x="1147984" y="521977"/>
                  </a:lnTo>
                  <a:lnTo>
                    <a:pt x="1186228" y="500350"/>
                  </a:lnTo>
                  <a:lnTo>
                    <a:pt x="1220270" y="477133"/>
                  </a:lnTo>
                  <a:lnTo>
                    <a:pt x="1249834" y="452454"/>
                  </a:lnTo>
                  <a:lnTo>
                    <a:pt x="1294422" y="399239"/>
                  </a:lnTo>
                  <a:lnTo>
                    <a:pt x="1317777" y="341749"/>
                  </a:lnTo>
                  <a:lnTo>
                    <a:pt x="1320800" y="311727"/>
                  </a:lnTo>
                  <a:lnTo>
                    <a:pt x="1317777" y="281706"/>
                  </a:lnTo>
                  <a:lnTo>
                    <a:pt x="1294422" y="224216"/>
                  </a:lnTo>
                  <a:lnTo>
                    <a:pt x="1249834" y="171000"/>
                  </a:lnTo>
                  <a:lnTo>
                    <a:pt x="1220270" y="146322"/>
                  </a:lnTo>
                  <a:lnTo>
                    <a:pt x="1186228" y="123105"/>
                  </a:lnTo>
                  <a:lnTo>
                    <a:pt x="1147984" y="101478"/>
                  </a:lnTo>
                  <a:lnTo>
                    <a:pt x="1105816" y="81574"/>
                  </a:lnTo>
                  <a:lnTo>
                    <a:pt x="1060000" y="63522"/>
                  </a:lnTo>
                  <a:lnTo>
                    <a:pt x="1010813" y="47453"/>
                  </a:lnTo>
                  <a:lnTo>
                    <a:pt x="958532" y="33497"/>
                  </a:lnTo>
                  <a:lnTo>
                    <a:pt x="903434" y="21786"/>
                  </a:lnTo>
                  <a:lnTo>
                    <a:pt x="845794" y="12451"/>
                  </a:lnTo>
                  <a:lnTo>
                    <a:pt x="785891" y="5620"/>
                  </a:lnTo>
                  <a:lnTo>
                    <a:pt x="724001" y="1427"/>
                  </a:lnTo>
                  <a:lnTo>
                    <a:pt x="660400" y="0"/>
                  </a:lnTo>
                  <a:close/>
                </a:path>
              </a:pathLst>
            </a:custGeom>
            <a:solidFill>
              <a:srgbClr val="E26155"/>
            </a:solidFill>
          </p:spPr>
          <p:txBody>
            <a:bodyPr wrap="square" lIns="0" tIns="0" rIns="0" bIns="0" rtlCol="0"/>
            <a:lstStyle/>
            <a:p>
              <a:endParaRPr/>
            </a:p>
          </p:txBody>
        </p:sp>
        <p:sp>
          <p:nvSpPr>
            <p:cNvPr id="8" name="object 8"/>
            <p:cNvSpPr/>
            <p:nvPr/>
          </p:nvSpPr>
          <p:spPr>
            <a:xfrm>
              <a:off x="692603" y="3867846"/>
              <a:ext cx="1320800" cy="623570"/>
            </a:xfrm>
            <a:custGeom>
              <a:avLst/>
              <a:gdLst/>
              <a:ahLst/>
              <a:cxnLst/>
              <a:rect l="l" t="t" r="r" b="b"/>
              <a:pathLst>
                <a:path w="1320800" h="623570">
                  <a:moveTo>
                    <a:pt x="0" y="311727"/>
                  </a:moveTo>
                  <a:lnTo>
                    <a:pt x="11907" y="252492"/>
                  </a:lnTo>
                  <a:lnTo>
                    <a:pt x="46155" y="197008"/>
                  </a:lnTo>
                  <a:lnTo>
                    <a:pt x="100529" y="146322"/>
                  </a:lnTo>
                  <a:lnTo>
                    <a:pt x="134572" y="123104"/>
                  </a:lnTo>
                  <a:lnTo>
                    <a:pt x="172815" y="101478"/>
                  </a:lnTo>
                  <a:lnTo>
                    <a:pt x="214983" y="81573"/>
                  </a:lnTo>
                  <a:lnTo>
                    <a:pt x="260799" y="63521"/>
                  </a:lnTo>
                  <a:lnTo>
                    <a:pt x="309986" y="47452"/>
                  </a:lnTo>
                  <a:lnTo>
                    <a:pt x="362267" y="33497"/>
                  </a:lnTo>
                  <a:lnTo>
                    <a:pt x="417366" y="21786"/>
                  </a:lnTo>
                  <a:lnTo>
                    <a:pt x="475005" y="12451"/>
                  </a:lnTo>
                  <a:lnTo>
                    <a:pt x="534908" y="5620"/>
                  </a:lnTo>
                  <a:lnTo>
                    <a:pt x="596799" y="1427"/>
                  </a:lnTo>
                  <a:lnTo>
                    <a:pt x="660400" y="0"/>
                  </a:lnTo>
                  <a:lnTo>
                    <a:pt x="724000" y="1427"/>
                  </a:lnTo>
                  <a:lnTo>
                    <a:pt x="785891" y="5620"/>
                  </a:lnTo>
                  <a:lnTo>
                    <a:pt x="845794" y="12451"/>
                  </a:lnTo>
                  <a:lnTo>
                    <a:pt x="903433" y="21786"/>
                  </a:lnTo>
                  <a:lnTo>
                    <a:pt x="958532" y="33497"/>
                  </a:lnTo>
                  <a:lnTo>
                    <a:pt x="1010813" y="47452"/>
                  </a:lnTo>
                  <a:lnTo>
                    <a:pt x="1060000" y="63521"/>
                  </a:lnTo>
                  <a:lnTo>
                    <a:pt x="1105816" y="81573"/>
                  </a:lnTo>
                  <a:lnTo>
                    <a:pt x="1147984" y="101478"/>
                  </a:lnTo>
                  <a:lnTo>
                    <a:pt x="1186227" y="123104"/>
                  </a:lnTo>
                  <a:lnTo>
                    <a:pt x="1220270" y="146322"/>
                  </a:lnTo>
                  <a:lnTo>
                    <a:pt x="1249834" y="171000"/>
                  </a:lnTo>
                  <a:lnTo>
                    <a:pt x="1294422" y="224215"/>
                  </a:lnTo>
                  <a:lnTo>
                    <a:pt x="1317776" y="281706"/>
                  </a:lnTo>
                  <a:lnTo>
                    <a:pt x="1320800" y="311727"/>
                  </a:lnTo>
                  <a:lnTo>
                    <a:pt x="1317776" y="341748"/>
                  </a:lnTo>
                  <a:lnTo>
                    <a:pt x="1294422" y="399238"/>
                  </a:lnTo>
                  <a:lnTo>
                    <a:pt x="1249834" y="452454"/>
                  </a:lnTo>
                  <a:lnTo>
                    <a:pt x="1220270" y="477132"/>
                  </a:lnTo>
                  <a:lnTo>
                    <a:pt x="1186227" y="500350"/>
                  </a:lnTo>
                  <a:lnTo>
                    <a:pt x="1147984" y="521976"/>
                  </a:lnTo>
                  <a:lnTo>
                    <a:pt x="1105816" y="541880"/>
                  </a:lnTo>
                  <a:lnTo>
                    <a:pt x="1060000" y="559933"/>
                  </a:lnTo>
                  <a:lnTo>
                    <a:pt x="1010813" y="576002"/>
                  </a:lnTo>
                  <a:lnTo>
                    <a:pt x="958532" y="589957"/>
                  </a:lnTo>
                  <a:lnTo>
                    <a:pt x="903433" y="601668"/>
                  </a:lnTo>
                  <a:lnTo>
                    <a:pt x="845794" y="611003"/>
                  </a:lnTo>
                  <a:lnTo>
                    <a:pt x="785891" y="617834"/>
                  </a:lnTo>
                  <a:lnTo>
                    <a:pt x="724000" y="622028"/>
                  </a:lnTo>
                  <a:lnTo>
                    <a:pt x="660400" y="623455"/>
                  </a:lnTo>
                  <a:lnTo>
                    <a:pt x="596799" y="622028"/>
                  </a:lnTo>
                  <a:lnTo>
                    <a:pt x="534908" y="617834"/>
                  </a:lnTo>
                  <a:lnTo>
                    <a:pt x="475005" y="611003"/>
                  </a:lnTo>
                  <a:lnTo>
                    <a:pt x="417366" y="601668"/>
                  </a:lnTo>
                  <a:lnTo>
                    <a:pt x="362267" y="589957"/>
                  </a:lnTo>
                  <a:lnTo>
                    <a:pt x="309986" y="576002"/>
                  </a:lnTo>
                  <a:lnTo>
                    <a:pt x="260799" y="559933"/>
                  </a:lnTo>
                  <a:lnTo>
                    <a:pt x="214983" y="541880"/>
                  </a:lnTo>
                  <a:lnTo>
                    <a:pt x="172815" y="521976"/>
                  </a:lnTo>
                  <a:lnTo>
                    <a:pt x="134572" y="500350"/>
                  </a:lnTo>
                  <a:lnTo>
                    <a:pt x="100529" y="477132"/>
                  </a:lnTo>
                  <a:lnTo>
                    <a:pt x="70965" y="452454"/>
                  </a:lnTo>
                  <a:lnTo>
                    <a:pt x="26377" y="399238"/>
                  </a:lnTo>
                  <a:lnTo>
                    <a:pt x="3023" y="341748"/>
                  </a:lnTo>
                  <a:lnTo>
                    <a:pt x="0" y="311727"/>
                  </a:lnTo>
                  <a:close/>
                </a:path>
              </a:pathLst>
            </a:custGeom>
            <a:ln w="19050">
              <a:solidFill>
                <a:srgbClr val="000000"/>
              </a:solidFill>
            </a:ln>
          </p:spPr>
          <p:txBody>
            <a:bodyPr wrap="square" lIns="0" tIns="0" rIns="0" bIns="0" rtlCol="0"/>
            <a:lstStyle/>
            <a:p>
              <a:endParaRPr/>
            </a:p>
          </p:txBody>
        </p:sp>
      </p:grpSp>
      <p:sp>
        <p:nvSpPr>
          <p:cNvPr id="9" name="object 9"/>
          <p:cNvSpPr txBox="1"/>
          <p:nvPr/>
        </p:nvSpPr>
        <p:spPr>
          <a:xfrm>
            <a:off x="3071403" y="5023867"/>
            <a:ext cx="761238" cy="617605"/>
          </a:xfrm>
          <a:prstGeom prst="rect">
            <a:avLst/>
          </a:prstGeom>
        </p:spPr>
        <p:txBody>
          <a:bodyPr vert="horz" wrap="square" lIns="0" tIns="27432" rIns="0" bIns="0" rtlCol="0">
            <a:spAutoFit/>
          </a:bodyPr>
          <a:lstStyle/>
          <a:p>
            <a:pPr marL="15240" marR="6096" indent="128016">
              <a:lnSpc>
                <a:spcPts val="2280"/>
              </a:lnSpc>
              <a:spcBef>
                <a:spcPts val="216"/>
              </a:spcBef>
            </a:pPr>
            <a:r>
              <a:rPr sz="1920" spc="-30" dirty="0">
                <a:solidFill>
                  <a:srgbClr val="FFFFFF"/>
                </a:solidFill>
                <a:latin typeface="Arial"/>
                <a:cs typeface="Arial"/>
              </a:rPr>
              <a:t>Map </a:t>
            </a:r>
            <a:r>
              <a:rPr sz="1920" spc="-12" dirty="0">
                <a:solidFill>
                  <a:srgbClr val="FFFFFF"/>
                </a:solidFill>
                <a:latin typeface="Arial"/>
                <a:cs typeface="Arial"/>
              </a:rPr>
              <a:t>worker</a:t>
            </a:r>
            <a:endParaRPr sz="1920">
              <a:latin typeface="Arial"/>
              <a:cs typeface="Arial"/>
            </a:endParaRPr>
          </a:p>
        </p:txBody>
      </p:sp>
      <p:grpSp>
        <p:nvGrpSpPr>
          <p:cNvPr id="10" name="object 10"/>
          <p:cNvGrpSpPr/>
          <p:nvPr/>
        </p:nvGrpSpPr>
        <p:grpSpPr>
          <a:xfrm>
            <a:off x="5610759" y="4891581"/>
            <a:ext cx="2037587" cy="1005840"/>
            <a:chOff x="3151632" y="3813047"/>
            <a:chExt cx="1697989" cy="838200"/>
          </a:xfrm>
        </p:grpSpPr>
        <p:pic>
          <p:nvPicPr>
            <p:cNvPr id="11" name="object 11"/>
            <p:cNvPicPr/>
            <p:nvPr/>
          </p:nvPicPr>
          <p:blipFill>
            <a:blip r:embed="rId4" cstate="print"/>
            <a:stretch>
              <a:fillRect/>
            </a:stretch>
          </p:blipFill>
          <p:spPr>
            <a:xfrm>
              <a:off x="3157728" y="3813047"/>
              <a:ext cx="1621536" cy="771144"/>
            </a:xfrm>
            <a:prstGeom prst="rect">
              <a:avLst/>
            </a:prstGeom>
          </p:spPr>
        </p:pic>
        <p:pic>
          <p:nvPicPr>
            <p:cNvPr id="12" name="object 12"/>
            <p:cNvPicPr/>
            <p:nvPr/>
          </p:nvPicPr>
          <p:blipFill>
            <a:blip r:embed="rId5" cstate="print"/>
            <a:stretch>
              <a:fillRect/>
            </a:stretch>
          </p:blipFill>
          <p:spPr>
            <a:xfrm>
              <a:off x="3151632" y="3813047"/>
              <a:ext cx="1697736" cy="838200"/>
            </a:xfrm>
            <a:prstGeom prst="rect">
              <a:avLst/>
            </a:prstGeom>
          </p:spPr>
        </p:pic>
        <p:sp>
          <p:nvSpPr>
            <p:cNvPr id="13" name="object 13"/>
            <p:cNvSpPr/>
            <p:nvPr/>
          </p:nvSpPr>
          <p:spPr>
            <a:xfrm>
              <a:off x="3209511" y="3844754"/>
              <a:ext cx="1519555" cy="669925"/>
            </a:xfrm>
            <a:custGeom>
              <a:avLst/>
              <a:gdLst/>
              <a:ahLst/>
              <a:cxnLst/>
              <a:rect l="l" t="t" r="r" b="b"/>
              <a:pathLst>
                <a:path w="1519554" h="669925">
                  <a:moveTo>
                    <a:pt x="1519383" y="0"/>
                  </a:moveTo>
                  <a:lnTo>
                    <a:pt x="0" y="0"/>
                  </a:lnTo>
                  <a:lnTo>
                    <a:pt x="0" y="669635"/>
                  </a:lnTo>
                  <a:lnTo>
                    <a:pt x="1519383" y="669635"/>
                  </a:lnTo>
                  <a:lnTo>
                    <a:pt x="1519383" y="0"/>
                  </a:lnTo>
                  <a:close/>
                </a:path>
              </a:pathLst>
            </a:custGeom>
            <a:solidFill>
              <a:srgbClr val="C1E5BB"/>
            </a:solidFill>
          </p:spPr>
          <p:txBody>
            <a:bodyPr wrap="square" lIns="0" tIns="0" rIns="0" bIns="0" rtlCol="0"/>
            <a:lstStyle/>
            <a:p>
              <a:endParaRPr/>
            </a:p>
          </p:txBody>
        </p:sp>
        <p:sp>
          <p:nvSpPr>
            <p:cNvPr id="14" name="object 14"/>
            <p:cNvSpPr/>
            <p:nvPr/>
          </p:nvSpPr>
          <p:spPr>
            <a:xfrm>
              <a:off x="3209511" y="3844754"/>
              <a:ext cx="1519555" cy="669925"/>
            </a:xfrm>
            <a:custGeom>
              <a:avLst/>
              <a:gdLst/>
              <a:ahLst/>
              <a:cxnLst/>
              <a:rect l="l" t="t" r="r" b="b"/>
              <a:pathLst>
                <a:path w="1519554" h="669925">
                  <a:moveTo>
                    <a:pt x="0" y="0"/>
                  </a:moveTo>
                  <a:lnTo>
                    <a:pt x="1519384" y="0"/>
                  </a:lnTo>
                  <a:lnTo>
                    <a:pt x="1519384" y="669636"/>
                  </a:lnTo>
                  <a:lnTo>
                    <a:pt x="0" y="669636"/>
                  </a:lnTo>
                  <a:lnTo>
                    <a:pt x="0" y="0"/>
                  </a:lnTo>
                  <a:close/>
                </a:path>
              </a:pathLst>
            </a:custGeom>
            <a:ln w="19050">
              <a:solidFill>
                <a:srgbClr val="000000"/>
              </a:solidFill>
            </a:ln>
          </p:spPr>
          <p:txBody>
            <a:bodyPr wrap="square" lIns="0" tIns="0" rIns="0" bIns="0" rtlCol="0"/>
            <a:lstStyle/>
            <a:p>
              <a:endParaRPr/>
            </a:p>
          </p:txBody>
        </p:sp>
      </p:grpSp>
      <p:sp>
        <p:nvSpPr>
          <p:cNvPr id="15" name="object 15"/>
          <p:cNvSpPr txBox="1"/>
          <p:nvPr/>
        </p:nvSpPr>
        <p:spPr>
          <a:xfrm>
            <a:off x="5814604" y="4986071"/>
            <a:ext cx="1555242" cy="673518"/>
          </a:xfrm>
          <a:prstGeom prst="rect">
            <a:avLst/>
          </a:prstGeom>
        </p:spPr>
        <p:txBody>
          <a:bodyPr vert="horz" wrap="square" lIns="0" tIns="32004" rIns="0" bIns="0" rtlCol="0">
            <a:spAutoFit/>
          </a:bodyPr>
          <a:lstStyle/>
          <a:p>
            <a:pPr marL="601980" marR="6096" indent="-586740">
              <a:lnSpc>
                <a:spcPts val="2532"/>
              </a:lnSpc>
              <a:spcBef>
                <a:spcPts val="252"/>
              </a:spcBef>
            </a:pPr>
            <a:r>
              <a:rPr sz="2160" spc="-12" dirty="0">
                <a:latin typeface="Arial"/>
                <a:cs typeface="Arial"/>
              </a:rPr>
              <a:t>Intermediate </a:t>
            </a:r>
            <a:r>
              <a:rPr sz="2160" spc="-24" dirty="0">
                <a:latin typeface="Arial"/>
                <a:cs typeface="Arial"/>
              </a:rPr>
              <a:t>file</a:t>
            </a:r>
            <a:endParaRPr sz="2160">
              <a:latin typeface="Arial"/>
              <a:cs typeface="Arial"/>
            </a:endParaRPr>
          </a:p>
        </p:txBody>
      </p:sp>
      <p:grpSp>
        <p:nvGrpSpPr>
          <p:cNvPr id="16" name="object 16"/>
          <p:cNvGrpSpPr/>
          <p:nvPr/>
        </p:nvGrpSpPr>
        <p:grpSpPr>
          <a:xfrm>
            <a:off x="4195267" y="5191506"/>
            <a:ext cx="1649730" cy="329184"/>
            <a:chOff x="1972055" y="4062984"/>
            <a:chExt cx="1374775" cy="274320"/>
          </a:xfrm>
        </p:grpSpPr>
        <p:pic>
          <p:nvPicPr>
            <p:cNvPr id="17" name="object 17"/>
            <p:cNvPicPr/>
            <p:nvPr/>
          </p:nvPicPr>
          <p:blipFill>
            <a:blip r:embed="rId6" cstate="print"/>
            <a:stretch>
              <a:fillRect/>
            </a:stretch>
          </p:blipFill>
          <p:spPr>
            <a:xfrm>
              <a:off x="1972055" y="4062984"/>
              <a:ext cx="1374647" cy="274319"/>
            </a:xfrm>
            <a:prstGeom prst="rect">
              <a:avLst/>
            </a:prstGeom>
          </p:spPr>
        </p:pic>
        <p:sp>
          <p:nvSpPr>
            <p:cNvPr id="18" name="object 18"/>
            <p:cNvSpPr/>
            <p:nvPr/>
          </p:nvSpPr>
          <p:spPr>
            <a:xfrm>
              <a:off x="2013403" y="4124245"/>
              <a:ext cx="1196340" cy="111125"/>
            </a:xfrm>
            <a:custGeom>
              <a:avLst/>
              <a:gdLst/>
              <a:ahLst/>
              <a:cxnLst/>
              <a:rect l="l" t="t" r="r" b="b"/>
              <a:pathLst>
                <a:path w="1196339" h="111125">
                  <a:moveTo>
                    <a:pt x="1179823" y="45802"/>
                  </a:moveTo>
                  <a:lnTo>
                    <a:pt x="1177246" y="45802"/>
                  </a:lnTo>
                  <a:lnTo>
                    <a:pt x="1177246" y="64852"/>
                  </a:lnTo>
                  <a:lnTo>
                    <a:pt x="1142014" y="64853"/>
                  </a:lnTo>
                  <a:lnTo>
                    <a:pt x="1091704" y="94200"/>
                  </a:lnTo>
                  <a:lnTo>
                    <a:pt x="1090170" y="100034"/>
                  </a:lnTo>
                  <a:lnTo>
                    <a:pt x="1095471" y="109120"/>
                  </a:lnTo>
                  <a:lnTo>
                    <a:pt x="1101303" y="110656"/>
                  </a:lnTo>
                  <a:lnTo>
                    <a:pt x="1196152" y="55327"/>
                  </a:lnTo>
                  <a:lnTo>
                    <a:pt x="1179823" y="45802"/>
                  </a:lnTo>
                  <a:close/>
                </a:path>
                <a:path w="1196339" h="111125">
                  <a:moveTo>
                    <a:pt x="1142014" y="45802"/>
                  </a:moveTo>
                  <a:lnTo>
                    <a:pt x="0" y="45803"/>
                  </a:lnTo>
                  <a:lnTo>
                    <a:pt x="0" y="64853"/>
                  </a:lnTo>
                  <a:lnTo>
                    <a:pt x="1142016" y="64852"/>
                  </a:lnTo>
                  <a:lnTo>
                    <a:pt x="1158344" y="55328"/>
                  </a:lnTo>
                  <a:lnTo>
                    <a:pt x="1142014" y="45802"/>
                  </a:lnTo>
                  <a:close/>
                </a:path>
                <a:path w="1196339" h="111125">
                  <a:moveTo>
                    <a:pt x="1158344" y="55328"/>
                  </a:moveTo>
                  <a:lnTo>
                    <a:pt x="1142016" y="64852"/>
                  </a:lnTo>
                  <a:lnTo>
                    <a:pt x="1177246" y="64852"/>
                  </a:lnTo>
                  <a:lnTo>
                    <a:pt x="1177246" y="63555"/>
                  </a:lnTo>
                  <a:lnTo>
                    <a:pt x="1172448" y="63555"/>
                  </a:lnTo>
                  <a:lnTo>
                    <a:pt x="1158344" y="55328"/>
                  </a:lnTo>
                  <a:close/>
                </a:path>
                <a:path w="1196339" h="111125">
                  <a:moveTo>
                    <a:pt x="1172448" y="47100"/>
                  </a:moveTo>
                  <a:lnTo>
                    <a:pt x="1158344" y="55328"/>
                  </a:lnTo>
                  <a:lnTo>
                    <a:pt x="1172448" y="63555"/>
                  </a:lnTo>
                  <a:lnTo>
                    <a:pt x="1172448" y="47100"/>
                  </a:lnTo>
                  <a:close/>
                </a:path>
                <a:path w="1196339" h="111125">
                  <a:moveTo>
                    <a:pt x="1177246" y="47100"/>
                  </a:moveTo>
                  <a:lnTo>
                    <a:pt x="1172448" y="47100"/>
                  </a:lnTo>
                  <a:lnTo>
                    <a:pt x="1172448" y="63555"/>
                  </a:lnTo>
                  <a:lnTo>
                    <a:pt x="1177246" y="63555"/>
                  </a:lnTo>
                  <a:lnTo>
                    <a:pt x="1177246" y="47100"/>
                  </a:lnTo>
                  <a:close/>
                </a:path>
                <a:path w="1196339" h="111125">
                  <a:moveTo>
                    <a:pt x="1177246" y="45802"/>
                  </a:moveTo>
                  <a:lnTo>
                    <a:pt x="1142014" y="45802"/>
                  </a:lnTo>
                  <a:lnTo>
                    <a:pt x="1158345" y="55327"/>
                  </a:lnTo>
                  <a:lnTo>
                    <a:pt x="1172448" y="47100"/>
                  </a:lnTo>
                  <a:lnTo>
                    <a:pt x="1177246" y="47100"/>
                  </a:lnTo>
                  <a:lnTo>
                    <a:pt x="1177246" y="45802"/>
                  </a:lnTo>
                  <a:close/>
                </a:path>
                <a:path w="1196339" h="111125">
                  <a:moveTo>
                    <a:pt x="1101303" y="0"/>
                  </a:moveTo>
                  <a:lnTo>
                    <a:pt x="1095471" y="1535"/>
                  </a:lnTo>
                  <a:lnTo>
                    <a:pt x="1090170" y="10622"/>
                  </a:lnTo>
                  <a:lnTo>
                    <a:pt x="1091704" y="16455"/>
                  </a:lnTo>
                  <a:lnTo>
                    <a:pt x="1142014" y="45802"/>
                  </a:lnTo>
                  <a:lnTo>
                    <a:pt x="1179823" y="45802"/>
                  </a:lnTo>
                  <a:lnTo>
                    <a:pt x="1101303" y="0"/>
                  </a:lnTo>
                  <a:close/>
                </a:path>
              </a:pathLst>
            </a:custGeom>
            <a:solidFill>
              <a:srgbClr val="000000"/>
            </a:solidFill>
          </p:spPr>
          <p:txBody>
            <a:bodyPr wrap="square" lIns="0" tIns="0" rIns="0" bIns="0" rtlCol="0"/>
            <a:lstStyle/>
            <a:p>
              <a:endParaRPr/>
            </a:p>
          </p:txBody>
        </p:sp>
      </p:grpSp>
      <p:sp>
        <p:nvSpPr>
          <p:cNvPr id="19" name="object 19"/>
          <p:cNvSpPr txBox="1"/>
          <p:nvPr/>
        </p:nvSpPr>
        <p:spPr>
          <a:xfrm>
            <a:off x="4339520" y="4887316"/>
            <a:ext cx="1250442" cy="347788"/>
          </a:xfrm>
          <a:prstGeom prst="rect">
            <a:avLst/>
          </a:prstGeom>
        </p:spPr>
        <p:txBody>
          <a:bodyPr vert="horz" wrap="square" lIns="0" tIns="15240" rIns="0" bIns="0" rtlCol="0">
            <a:spAutoFit/>
          </a:bodyPr>
          <a:lstStyle/>
          <a:p>
            <a:pPr marL="15240">
              <a:spcBef>
                <a:spcPts val="120"/>
              </a:spcBef>
            </a:pPr>
            <a:r>
              <a:rPr sz="2160" i="1" dirty="0">
                <a:latin typeface="Arial"/>
                <a:cs typeface="Arial"/>
              </a:rPr>
              <a:t>local</a:t>
            </a:r>
            <a:r>
              <a:rPr sz="2160" i="1" spc="-30" dirty="0">
                <a:latin typeface="Arial"/>
                <a:cs typeface="Arial"/>
              </a:rPr>
              <a:t> </a:t>
            </a:r>
            <a:r>
              <a:rPr sz="2160" i="1" spc="-12" dirty="0">
                <a:latin typeface="Arial"/>
                <a:cs typeface="Arial"/>
              </a:rPr>
              <a:t>write</a:t>
            </a:r>
            <a:endParaRPr sz="2160">
              <a:latin typeface="Arial"/>
              <a:cs typeface="Arial"/>
            </a:endParaRPr>
          </a:p>
        </p:txBody>
      </p:sp>
      <p:grpSp>
        <p:nvGrpSpPr>
          <p:cNvPr id="20" name="object 20"/>
          <p:cNvGrpSpPr/>
          <p:nvPr/>
        </p:nvGrpSpPr>
        <p:grpSpPr>
          <a:xfrm>
            <a:off x="2315261" y="4489246"/>
            <a:ext cx="8906256" cy="1675638"/>
            <a:chOff x="405384" y="3477767"/>
            <a:chExt cx="7421880" cy="1396365"/>
          </a:xfrm>
        </p:grpSpPr>
        <p:pic>
          <p:nvPicPr>
            <p:cNvPr id="21" name="object 21"/>
            <p:cNvPicPr/>
            <p:nvPr/>
          </p:nvPicPr>
          <p:blipFill>
            <a:blip r:embed="rId7" cstate="print"/>
            <a:stretch>
              <a:fillRect/>
            </a:stretch>
          </p:blipFill>
          <p:spPr>
            <a:xfrm>
              <a:off x="405384" y="3477767"/>
              <a:ext cx="4605528" cy="1395984"/>
            </a:xfrm>
            <a:prstGeom prst="rect">
              <a:avLst/>
            </a:prstGeom>
          </p:spPr>
        </p:pic>
        <p:sp>
          <p:nvSpPr>
            <p:cNvPr id="22" name="object 22"/>
            <p:cNvSpPr/>
            <p:nvPr/>
          </p:nvSpPr>
          <p:spPr>
            <a:xfrm>
              <a:off x="457200" y="3509937"/>
              <a:ext cx="4502785" cy="1293495"/>
            </a:xfrm>
            <a:custGeom>
              <a:avLst/>
              <a:gdLst/>
              <a:ahLst/>
              <a:cxnLst/>
              <a:rect l="l" t="t" r="r" b="b"/>
              <a:pathLst>
                <a:path w="4502785" h="1293495">
                  <a:moveTo>
                    <a:pt x="0" y="215518"/>
                  </a:moveTo>
                  <a:lnTo>
                    <a:pt x="5691" y="166102"/>
                  </a:lnTo>
                  <a:lnTo>
                    <a:pt x="21905" y="120738"/>
                  </a:lnTo>
                  <a:lnTo>
                    <a:pt x="47346" y="80722"/>
                  </a:lnTo>
                  <a:lnTo>
                    <a:pt x="80722" y="47346"/>
                  </a:lnTo>
                  <a:lnTo>
                    <a:pt x="120738" y="21905"/>
                  </a:lnTo>
                  <a:lnTo>
                    <a:pt x="166101" y="5691"/>
                  </a:lnTo>
                  <a:lnTo>
                    <a:pt x="215518" y="0"/>
                  </a:lnTo>
                  <a:lnTo>
                    <a:pt x="4287086" y="0"/>
                  </a:lnTo>
                  <a:lnTo>
                    <a:pt x="4336502" y="5691"/>
                  </a:lnTo>
                  <a:lnTo>
                    <a:pt x="4381865" y="21905"/>
                  </a:lnTo>
                  <a:lnTo>
                    <a:pt x="4421881" y="47346"/>
                  </a:lnTo>
                  <a:lnTo>
                    <a:pt x="4455257" y="80722"/>
                  </a:lnTo>
                  <a:lnTo>
                    <a:pt x="4480698" y="120738"/>
                  </a:lnTo>
                  <a:lnTo>
                    <a:pt x="4496912" y="166102"/>
                  </a:lnTo>
                  <a:lnTo>
                    <a:pt x="4502604" y="215518"/>
                  </a:lnTo>
                  <a:lnTo>
                    <a:pt x="4502604" y="1077573"/>
                  </a:lnTo>
                  <a:lnTo>
                    <a:pt x="4496912" y="1126989"/>
                  </a:lnTo>
                  <a:lnTo>
                    <a:pt x="4480698" y="1172352"/>
                  </a:lnTo>
                  <a:lnTo>
                    <a:pt x="4455257" y="1212368"/>
                  </a:lnTo>
                  <a:lnTo>
                    <a:pt x="4421881" y="1245744"/>
                  </a:lnTo>
                  <a:lnTo>
                    <a:pt x="4381865" y="1271185"/>
                  </a:lnTo>
                  <a:lnTo>
                    <a:pt x="4336502" y="1287399"/>
                  </a:lnTo>
                  <a:lnTo>
                    <a:pt x="4287086" y="1293091"/>
                  </a:lnTo>
                  <a:lnTo>
                    <a:pt x="215518" y="1293091"/>
                  </a:lnTo>
                  <a:lnTo>
                    <a:pt x="166101" y="1287399"/>
                  </a:lnTo>
                  <a:lnTo>
                    <a:pt x="120738" y="1271185"/>
                  </a:lnTo>
                  <a:lnTo>
                    <a:pt x="80722" y="1245744"/>
                  </a:lnTo>
                  <a:lnTo>
                    <a:pt x="47346" y="1212368"/>
                  </a:lnTo>
                  <a:lnTo>
                    <a:pt x="21905" y="1172352"/>
                  </a:lnTo>
                  <a:lnTo>
                    <a:pt x="5691" y="1126989"/>
                  </a:lnTo>
                  <a:lnTo>
                    <a:pt x="0" y="1077573"/>
                  </a:lnTo>
                  <a:lnTo>
                    <a:pt x="0" y="215518"/>
                  </a:lnTo>
                  <a:close/>
                </a:path>
              </a:pathLst>
            </a:custGeom>
            <a:ln w="19050">
              <a:solidFill>
                <a:srgbClr val="000000"/>
              </a:solidFill>
            </a:ln>
          </p:spPr>
          <p:txBody>
            <a:bodyPr wrap="square" lIns="0" tIns="0" rIns="0" bIns="0" rtlCol="0"/>
            <a:lstStyle/>
            <a:p>
              <a:endParaRPr/>
            </a:p>
          </p:txBody>
        </p:sp>
        <p:pic>
          <p:nvPicPr>
            <p:cNvPr id="23" name="object 23"/>
            <p:cNvPicPr/>
            <p:nvPr/>
          </p:nvPicPr>
          <p:blipFill>
            <a:blip r:embed="rId8" cstate="print"/>
            <a:stretch>
              <a:fillRect/>
            </a:stretch>
          </p:blipFill>
          <p:spPr>
            <a:xfrm>
              <a:off x="6403848" y="3837431"/>
              <a:ext cx="1423416" cy="725424"/>
            </a:xfrm>
            <a:prstGeom prst="rect">
              <a:avLst/>
            </a:prstGeom>
          </p:spPr>
        </p:pic>
        <p:pic>
          <p:nvPicPr>
            <p:cNvPr id="24" name="object 24"/>
            <p:cNvPicPr/>
            <p:nvPr/>
          </p:nvPicPr>
          <p:blipFill>
            <a:blip r:embed="rId9" cstate="print"/>
            <a:stretch>
              <a:fillRect/>
            </a:stretch>
          </p:blipFill>
          <p:spPr>
            <a:xfrm>
              <a:off x="6605016" y="3852671"/>
              <a:ext cx="1024127" cy="762000"/>
            </a:xfrm>
            <a:prstGeom prst="rect">
              <a:avLst/>
            </a:prstGeom>
          </p:spPr>
        </p:pic>
        <p:sp>
          <p:nvSpPr>
            <p:cNvPr id="25" name="object 25"/>
            <p:cNvSpPr/>
            <p:nvPr/>
          </p:nvSpPr>
          <p:spPr>
            <a:xfrm>
              <a:off x="6456095" y="3867845"/>
              <a:ext cx="1320800" cy="623570"/>
            </a:xfrm>
            <a:custGeom>
              <a:avLst/>
              <a:gdLst/>
              <a:ahLst/>
              <a:cxnLst/>
              <a:rect l="l" t="t" r="r" b="b"/>
              <a:pathLst>
                <a:path w="1320800" h="623570">
                  <a:moveTo>
                    <a:pt x="660400" y="0"/>
                  </a:moveTo>
                  <a:lnTo>
                    <a:pt x="596799" y="1427"/>
                  </a:lnTo>
                  <a:lnTo>
                    <a:pt x="534908" y="5620"/>
                  </a:lnTo>
                  <a:lnTo>
                    <a:pt x="475005" y="12451"/>
                  </a:lnTo>
                  <a:lnTo>
                    <a:pt x="417366" y="21786"/>
                  </a:lnTo>
                  <a:lnTo>
                    <a:pt x="362267" y="33497"/>
                  </a:lnTo>
                  <a:lnTo>
                    <a:pt x="309986" y="47453"/>
                  </a:lnTo>
                  <a:lnTo>
                    <a:pt x="260799" y="63522"/>
                  </a:lnTo>
                  <a:lnTo>
                    <a:pt x="214984" y="81574"/>
                  </a:lnTo>
                  <a:lnTo>
                    <a:pt x="172815" y="101478"/>
                  </a:lnTo>
                  <a:lnTo>
                    <a:pt x="134572" y="123105"/>
                  </a:lnTo>
                  <a:lnTo>
                    <a:pt x="100529" y="146322"/>
                  </a:lnTo>
                  <a:lnTo>
                    <a:pt x="70965" y="171000"/>
                  </a:lnTo>
                  <a:lnTo>
                    <a:pt x="26377" y="224216"/>
                  </a:lnTo>
                  <a:lnTo>
                    <a:pt x="3023" y="281706"/>
                  </a:lnTo>
                  <a:lnTo>
                    <a:pt x="0" y="311727"/>
                  </a:lnTo>
                  <a:lnTo>
                    <a:pt x="3023" y="341749"/>
                  </a:lnTo>
                  <a:lnTo>
                    <a:pt x="26377" y="399239"/>
                  </a:lnTo>
                  <a:lnTo>
                    <a:pt x="70965" y="452454"/>
                  </a:lnTo>
                  <a:lnTo>
                    <a:pt x="100529" y="477133"/>
                  </a:lnTo>
                  <a:lnTo>
                    <a:pt x="134572" y="500350"/>
                  </a:lnTo>
                  <a:lnTo>
                    <a:pt x="172815" y="521977"/>
                  </a:lnTo>
                  <a:lnTo>
                    <a:pt x="214984" y="541881"/>
                  </a:lnTo>
                  <a:lnTo>
                    <a:pt x="260799" y="559933"/>
                  </a:lnTo>
                  <a:lnTo>
                    <a:pt x="309986" y="576002"/>
                  </a:lnTo>
                  <a:lnTo>
                    <a:pt x="362267" y="589957"/>
                  </a:lnTo>
                  <a:lnTo>
                    <a:pt x="417366" y="601668"/>
                  </a:lnTo>
                  <a:lnTo>
                    <a:pt x="475005" y="611004"/>
                  </a:lnTo>
                  <a:lnTo>
                    <a:pt x="534908" y="617834"/>
                  </a:lnTo>
                  <a:lnTo>
                    <a:pt x="596799" y="622028"/>
                  </a:lnTo>
                  <a:lnTo>
                    <a:pt x="660400" y="623455"/>
                  </a:lnTo>
                  <a:lnTo>
                    <a:pt x="724000" y="622028"/>
                  </a:lnTo>
                  <a:lnTo>
                    <a:pt x="785891" y="617834"/>
                  </a:lnTo>
                  <a:lnTo>
                    <a:pt x="845794" y="611004"/>
                  </a:lnTo>
                  <a:lnTo>
                    <a:pt x="903433" y="601668"/>
                  </a:lnTo>
                  <a:lnTo>
                    <a:pt x="958532" y="589957"/>
                  </a:lnTo>
                  <a:lnTo>
                    <a:pt x="1010813" y="576002"/>
                  </a:lnTo>
                  <a:lnTo>
                    <a:pt x="1060000" y="559933"/>
                  </a:lnTo>
                  <a:lnTo>
                    <a:pt x="1105815" y="541881"/>
                  </a:lnTo>
                  <a:lnTo>
                    <a:pt x="1147984" y="521977"/>
                  </a:lnTo>
                  <a:lnTo>
                    <a:pt x="1186227" y="500350"/>
                  </a:lnTo>
                  <a:lnTo>
                    <a:pt x="1220270" y="477133"/>
                  </a:lnTo>
                  <a:lnTo>
                    <a:pt x="1249834" y="452454"/>
                  </a:lnTo>
                  <a:lnTo>
                    <a:pt x="1294422" y="399239"/>
                  </a:lnTo>
                  <a:lnTo>
                    <a:pt x="1317776" y="341749"/>
                  </a:lnTo>
                  <a:lnTo>
                    <a:pt x="1320800" y="311727"/>
                  </a:lnTo>
                  <a:lnTo>
                    <a:pt x="1317776" y="281706"/>
                  </a:lnTo>
                  <a:lnTo>
                    <a:pt x="1294422" y="224216"/>
                  </a:lnTo>
                  <a:lnTo>
                    <a:pt x="1249834" y="171000"/>
                  </a:lnTo>
                  <a:lnTo>
                    <a:pt x="1220270" y="146322"/>
                  </a:lnTo>
                  <a:lnTo>
                    <a:pt x="1186227" y="123105"/>
                  </a:lnTo>
                  <a:lnTo>
                    <a:pt x="1147984" y="101478"/>
                  </a:lnTo>
                  <a:lnTo>
                    <a:pt x="1105815" y="81574"/>
                  </a:lnTo>
                  <a:lnTo>
                    <a:pt x="1060000" y="63522"/>
                  </a:lnTo>
                  <a:lnTo>
                    <a:pt x="1010813" y="47453"/>
                  </a:lnTo>
                  <a:lnTo>
                    <a:pt x="958532" y="33497"/>
                  </a:lnTo>
                  <a:lnTo>
                    <a:pt x="903433" y="21786"/>
                  </a:lnTo>
                  <a:lnTo>
                    <a:pt x="845794" y="12451"/>
                  </a:lnTo>
                  <a:lnTo>
                    <a:pt x="785891" y="5620"/>
                  </a:lnTo>
                  <a:lnTo>
                    <a:pt x="724000" y="1427"/>
                  </a:lnTo>
                  <a:lnTo>
                    <a:pt x="660400" y="0"/>
                  </a:lnTo>
                  <a:close/>
                </a:path>
              </a:pathLst>
            </a:custGeom>
            <a:solidFill>
              <a:srgbClr val="E26155"/>
            </a:solidFill>
          </p:spPr>
          <p:txBody>
            <a:bodyPr wrap="square" lIns="0" tIns="0" rIns="0" bIns="0" rtlCol="0"/>
            <a:lstStyle/>
            <a:p>
              <a:endParaRPr/>
            </a:p>
          </p:txBody>
        </p:sp>
        <p:sp>
          <p:nvSpPr>
            <p:cNvPr id="26" name="object 26"/>
            <p:cNvSpPr/>
            <p:nvPr/>
          </p:nvSpPr>
          <p:spPr>
            <a:xfrm>
              <a:off x="6456095" y="3867845"/>
              <a:ext cx="1320800" cy="623570"/>
            </a:xfrm>
            <a:custGeom>
              <a:avLst/>
              <a:gdLst/>
              <a:ahLst/>
              <a:cxnLst/>
              <a:rect l="l" t="t" r="r" b="b"/>
              <a:pathLst>
                <a:path w="1320800" h="623570">
                  <a:moveTo>
                    <a:pt x="0" y="311727"/>
                  </a:moveTo>
                  <a:lnTo>
                    <a:pt x="11907" y="252492"/>
                  </a:lnTo>
                  <a:lnTo>
                    <a:pt x="46155" y="197008"/>
                  </a:lnTo>
                  <a:lnTo>
                    <a:pt x="100529" y="146322"/>
                  </a:lnTo>
                  <a:lnTo>
                    <a:pt x="134572" y="123104"/>
                  </a:lnTo>
                  <a:lnTo>
                    <a:pt x="172815" y="101478"/>
                  </a:lnTo>
                  <a:lnTo>
                    <a:pt x="214983" y="81573"/>
                  </a:lnTo>
                  <a:lnTo>
                    <a:pt x="260799" y="63521"/>
                  </a:lnTo>
                  <a:lnTo>
                    <a:pt x="309986" y="47452"/>
                  </a:lnTo>
                  <a:lnTo>
                    <a:pt x="362267" y="33497"/>
                  </a:lnTo>
                  <a:lnTo>
                    <a:pt x="417366" y="21786"/>
                  </a:lnTo>
                  <a:lnTo>
                    <a:pt x="475005" y="12451"/>
                  </a:lnTo>
                  <a:lnTo>
                    <a:pt x="534908" y="5620"/>
                  </a:lnTo>
                  <a:lnTo>
                    <a:pt x="596799" y="1427"/>
                  </a:lnTo>
                  <a:lnTo>
                    <a:pt x="660400" y="0"/>
                  </a:lnTo>
                  <a:lnTo>
                    <a:pt x="724000" y="1427"/>
                  </a:lnTo>
                  <a:lnTo>
                    <a:pt x="785891" y="5620"/>
                  </a:lnTo>
                  <a:lnTo>
                    <a:pt x="845794" y="12451"/>
                  </a:lnTo>
                  <a:lnTo>
                    <a:pt x="903433" y="21786"/>
                  </a:lnTo>
                  <a:lnTo>
                    <a:pt x="958532" y="33497"/>
                  </a:lnTo>
                  <a:lnTo>
                    <a:pt x="1010813" y="47452"/>
                  </a:lnTo>
                  <a:lnTo>
                    <a:pt x="1060000" y="63521"/>
                  </a:lnTo>
                  <a:lnTo>
                    <a:pt x="1105816" y="81573"/>
                  </a:lnTo>
                  <a:lnTo>
                    <a:pt x="1147984" y="101478"/>
                  </a:lnTo>
                  <a:lnTo>
                    <a:pt x="1186227" y="123104"/>
                  </a:lnTo>
                  <a:lnTo>
                    <a:pt x="1220270" y="146322"/>
                  </a:lnTo>
                  <a:lnTo>
                    <a:pt x="1249834" y="171000"/>
                  </a:lnTo>
                  <a:lnTo>
                    <a:pt x="1294422" y="224215"/>
                  </a:lnTo>
                  <a:lnTo>
                    <a:pt x="1317776" y="281706"/>
                  </a:lnTo>
                  <a:lnTo>
                    <a:pt x="1320800" y="311727"/>
                  </a:lnTo>
                  <a:lnTo>
                    <a:pt x="1317776" y="341748"/>
                  </a:lnTo>
                  <a:lnTo>
                    <a:pt x="1294422" y="399238"/>
                  </a:lnTo>
                  <a:lnTo>
                    <a:pt x="1249834" y="452454"/>
                  </a:lnTo>
                  <a:lnTo>
                    <a:pt x="1220270" y="477132"/>
                  </a:lnTo>
                  <a:lnTo>
                    <a:pt x="1186227" y="500350"/>
                  </a:lnTo>
                  <a:lnTo>
                    <a:pt x="1147984" y="521976"/>
                  </a:lnTo>
                  <a:lnTo>
                    <a:pt x="1105816" y="541880"/>
                  </a:lnTo>
                  <a:lnTo>
                    <a:pt x="1060000" y="559933"/>
                  </a:lnTo>
                  <a:lnTo>
                    <a:pt x="1010813" y="576002"/>
                  </a:lnTo>
                  <a:lnTo>
                    <a:pt x="958532" y="589957"/>
                  </a:lnTo>
                  <a:lnTo>
                    <a:pt x="903433" y="601668"/>
                  </a:lnTo>
                  <a:lnTo>
                    <a:pt x="845794" y="611003"/>
                  </a:lnTo>
                  <a:lnTo>
                    <a:pt x="785891" y="617834"/>
                  </a:lnTo>
                  <a:lnTo>
                    <a:pt x="724000" y="622028"/>
                  </a:lnTo>
                  <a:lnTo>
                    <a:pt x="660400" y="623455"/>
                  </a:lnTo>
                  <a:lnTo>
                    <a:pt x="596799" y="622028"/>
                  </a:lnTo>
                  <a:lnTo>
                    <a:pt x="534908" y="617834"/>
                  </a:lnTo>
                  <a:lnTo>
                    <a:pt x="475005" y="611003"/>
                  </a:lnTo>
                  <a:lnTo>
                    <a:pt x="417366" y="601668"/>
                  </a:lnTo>
                  <a:lnTo>
                    <a:pt x="362267" y="589957"/>
                  </a:lnTo>
                  <a:lnTo>
                    <a:pt x="309986" y="576002"/>
                  </a:lnTo>
                  <a:lnTo>
                    <a:pt x="260799" y="559933"/>
                  </a:lnTo>
                  <a:lnTo>
                    <a:pt x="214983" y="541880"/>
                  </a:lnTo>
                  <a:lnTo>
                    <a:pt x="172815" y="521976"/>
                  </a:lnTo>
                  <a:lnTo>
                    <a:pt x="134572" y="500350"/>
                  </a:lnTo>
                  <a:lnTo>
                    <a:pt x="100529" y="477132"/>
                  </a:lnTo>
                  <a:lnTo>
                    <a:pt x="70965" y="452454"/>
                  </a:lnTo>
                  <a:lnTo>
                    <a:pt x="26377" y="399238"/>
                  </a:lnTo>
                  <a:lnTo>
                    <a:pt x="3023" y="341748"/>
                  </a:lnTo>
                  <a:lnTo>
                    <a:pt x="0" y="311727"/>
                  </a:lnTo>
                  <a:close/>
                </a:path>
              </a:pathLst>
            </a:custGeom>
            <a:ln w="19050">
              <a:solidFill>
                <a:srgbClr val="000000"/>
              </a:solidFill>
            </a:ln>
          </p:spPr>
          <p:txBody>
            <a:bodyPr wrap="square" lIns="0" tIns="0" rIns="0" bIns="0" rtlCol="0"/>
            <a:lstStyle/>
            <a:p>
              <a:endParaRPr/>
            </a:p>
          </p:txBody>
        </p:sp>
      </p:grpSp>
      <p:sp>
        <p:nvSpPr>
          <p:cNvPr id="27" name="object 27"/>
          <p:cNvSpPr txBox="1"/>
          <p:nvPr/>
        </p:nvSpPr>
        <p:spPr>
          <a:xfrm>
            <a:off x="9934255" y="5023866"/>
            <a:ext cx="869442" cy="617605"/>
          </a:xfrm>
          <a:prstGeom prst="rect">
            <a:avLst/>
          </a:prstGeom>
        </p:spPr>
        <p:txBody>
          <a:bodyPr vert="horz" wrap="square" lIns="0" tIns="27432" rIns="0" bIns="0" rtlCol="0">
            <a:spAutoFit/>
          </a:bodyPr>
          <a:lstStyle/>
          <a:p>
            <a:pPr marL="68580" marR="6096" indent="-53340">
              <a:lnSpc>
                <a:spcPts val="2280"/>
              </a:lnSpc>
              <a:spcBef>
                <a:spcPts val="216"/>
              </a:spcBef>
            </a:pPr>
            <a:r>
              <a:rPr sz="1920" spc="-12" dirty="0">
                <a:solidFill>
                  <a:srgbClr val="FFFFFF"/>
                </a:solidFill>
                <a:latin typeface="Arial"/>
                <a:cs typeface="Arial"/>
              </a:rPr>
              <a:t>Reduce worker</a:t>
            </a:r>
            <a:endParaRPr sz="1920">
              <a:latin typeface="Arial"/>
              <a:cs typeface="Arial"/>
            </a:endParaRPr>
          </a:p>
        </p:txBody>
      </p:sp>
      <p:grpSp>
        <p:nvGrpSpPr>
          <p:cNvPr id="28" name="object 28"/>
          <p:cNvGrpSpPr/>
          <p:nvPr/>
        </p:nvGrpSpPr>
        <p:grpSpPr>
          <a:xfrm>
            <a:off x="7454188" y="5191506"/>
            <a:ext cx="2286000" cy="329184"/>
            <a:chOff x="4687823" y="4062984"/>
            <a:chExt cx="1905000" cy="274320"/>
          </a:xfrm>
        </p:grpSpPr>
        <p:pic>
          <p:nvPicPr>
            <p:cNvPr id="29" name="object 29"/>
            <p:cNvPicPr/>
            <p:nvPr/>
          </p:nvPicPr>
          <p:blipFill>
            <a:blip r:embed="rId10" cstate="print"/>
            <a:stretch>
              <a:fillRect/>
            </a:stretch>
          </p:blipFill>
          <p:spPr>
            <a:xfrm>
              <a:off x="4687823" y="4062984"/>
              <a:ext cx="1905000" cy="274319"/>
            </a:xfrm>
            <a:prstGeom prst="rect">
              <a:avLst/>
            </a:prstGeom>
          </p:spPr>
        </p:pic>
        <p:sp>
          <p:nvSpPr>
            <p:cNvPr id="30" name="object 30"/>
            <p:cNvSpPr/>
            <p:nvPr/>
          </p:nvSpPr>
          <p:spPr>
            <a:xfrm>
              <a:off x="4728894" y="4124246"/>
              <a:ext cx="1727835" cy="111125"/>
            </a:xfrm>
            <a:custGeom>
              <a:avLst/>
              <a:gdLst/>
              <a:ahLst/>
              <a:cxnLst/>
              <a:rect l="l" t="t" r="r" b="b"/>
              <a:pathLst>
                <a:path w="1727835" h="111125">
                  <a:moveTo>
                    <a:pt x="1632397" y="0"/>
                  </a:moveTo>
                  <a:lnTo>
                    <a:pt x="1626565" y="1534"/>
                  </a:lnTo>
                  <a:lnTo>
                    <a:pt x="1621264" y="10622"/>
                  </a:lnTo>
                  <a:lnTo>
                    <a:pt x="1622798" y="16454"/>
                  </a:lnTo>
                  <a:lnTo>
                    <a:pt x="1673110" y="45802"/>
                  </a:lnTo>
                  <a:lnTo>
                    <a:pt x="1708340" y="45802"/>
                  </a:lnTo>
                  <a:lnTo>
                    <a:pt x="1708340" y="64852"/>
                  </a:lnTo>
                  <a:lnTo>
                    <a:pt x="1673110" y="64852"/>
                  </a:lnTo>
                  <a:lnTo>
                    <a:pt x="1622798" y="94200"/>
                  </a:lnTo>
                  <a:lnTo>
                    <a:pt x="1621264" y="100032"/>
                  </a:lnTo>
                  <a:lnTo>
                    <a:pt x="1626565" y="109120"/>
                  </a:lnTo>
                  <a:lnTo>
                    <a:pt x="1632397" y="110655"/>
                  </a:lnTo>
                  <a:lnTo>
                    <a:pt x="1710916" y="64852"/>
                  </a:lnTo>
                  <a:lnTo>
                    <a:pt x="1708340" y="64852"/>
                  </a:lnTo>
                  <a:lnTo>
                    <a:pt x="1710919" y="64851"/>
                  </a:lnTo>
                  <a:lnTo>
                    <a:pt x="1727245" y="55327"/>
                  </a:lnTo>
                  <a:lnTo>
                    <a:pt x="1632397" y="0"/>
                  </a:lnTo>
                  <a:close/>
                </a:path>
                <a:path w="1727835" h="111125">
                  <a:moveTo>
                    <a:pt x="1689438" y="55327"/>
                  </a:moveTo>
                  <a:lnTo>
                    <a:pt x="1673110" y="64852"/>
                  </a:lnTo>
                  <a:lnTo>
                    <a:pt x="1708340" y="64852"/>
                  </a:lnTo>
                  <a:lnTo>
                    <a:pt x="1708340" y="63554"/>
                  </a:lnTo>
                  <a:lnTo>
                    <a:pt x="1703542" y="63554"/>
                  </a:lnTo>
                  <a:lnTo>
                    <a:pt x="1689438" y="55327"/>
                  </a:lnTo>
                  <a:close/>
                </a:path>
                <a:path w="1727835" h="111125">
                  <a:moveTo>
                    <a:pt x="0" y="45801"/>
                  </a:moveTo>
                  <a:lnTo>
                    <a:pt x="0" y="64851"/>
                  </a:lnTo>
                  <a:lnTo>
                    <a:pt x="1673112" y="64851"/>
                  </a:lnTo>
                  <a:lnTo>
                    <a:pt x="1689438" y="55327"/>
                  </a:lnTo>
                  <a:lnTo>
                    <a:pt x="1673110" y="45802"/>
                  </a:lnTo>
                  <a:lnTo>
                    <a:pt x="0" y="45801"/>
                  </a:lnTo>
                  <a:close/>
                </a:path>
                <a:path w="1727835" h="111125">
                  <a:moveTo>
                    <a:pt x="1703542" y="47100"/>
                  </a:moveTo>
                  <a:lnTo>
                    <a:pt x="1689438" y="55327"/>
                  </a:lnTo>
                  <a:lnTo>
                    <a:pt x="1703542" y="63554"/>
                  </a:lnTo>
                  <a:lnTo>
                    <a:pt x="1703542" y="47100"/>
                  </a:lnTo>
                  <a:close/>
                </a:path>
                <a:path w="1727835" h="111125">
                  <a:moveTo>
                    <a:pt x="1708340" y="47100"/>
                  </a:moveTo>
                  <a:lnTo>
                    <a:pt x="1703542" y="47100"/>
                  </a:lnTo>
                  <a:lnTo>
                    <a:pt x="1703542" y="63554"/>
                  </a:lnTo>
                  <a:lnTo>
                    <a:pt x="1708340" y="63554"/>
                  </a:lnTo>
                  <a:lnTo>
                    <a:pt x="1708340" y="47100"/>
                  </a:lnTo>
                  <a:close/>
                </a:path>
                <a:path w="1727835" h="111125">
                  <a:moveTo>
                    <a:pt x="1673110" y="45802"/>
                  </a:moveTo>
                  <a:lnTo>
                    <a:pt x="1689438" y="55327"/>
                  </a:lnTo>
                  <a:lnTo>
                    <a:pt x="1703542" y="47100"/>
                  </a:lnTo>
                  <a:lnTo>
                    <a:pt x="1708340" y="47100"/>
                  </a:lnTo>
                  <a:lnTo>
                    <a:pt x="1708340" y="45802"/>
                  </a:lnTo>
                  <a:lnTo>
                    <a:pt x="1673110" y="45802"/>
                  </a:lnTo>
                  <a:close/>
                </a:path>
              </a:pathLst>
            </a:custGeom>
            <a:solidFill>
              <a:srgbClr val="000000"/>
            </a:solidFill>
          </p:spPr>
          <p:txBody>
            <a:bodyPr wrap="square" lIns="0" tIns="0" rIns="0" bIns="0" rtlCol="0"/>
            <a:lstStyle/>
            <a:p>
              <a:endParaRPr/>
            </a:p>
          </p:txBody>
        </p:sp>
      </p:grpSp>
      <p:sp>
        <p:nvSpPr>
          <p:cNvPr id="31" name="object 31"/>
          <p:cNvSpPr txBox="1"/>
          <p:nvPr/>
        </p:nvSpPr>
        <p:spPr>
          <a:xfrm>
            <a:off x="7847342" y="4887316"/>
            <a:ext cx="1508760" cy="347788"/>
          </a:xfrm>
          <a:prstGeom prst="rect">
            <a:avLst/>
          </a:prstGeom>
        </p:spPr>
        <p:txBody>
          <a:bodyPr vert="horz" wrap="square" lIns="0" tIns="15240" rIns="0" bIns="0" rtlCol="0">
            <a:spAutoFit/>
          </a:bodyPr>
          <a:lstStyle/>
          <a:p>
            <a:pPr marL="15240">
              <a:spcBef>
                <a:spcPts val="120"/>
              </a:spcBef>
            </a:pPr>
            <a:r>
              <a:rPr sz="2160" i="1" dirty="0">
                <a:latin typeface="Arial"/>
                <a:cs typeface="Arial"/>
              </a:rPr>
              <a:t>remote</a:t>
            </a:r>
            <a:r>
              <a:rPr sz="2160" i="1" spc="-36" dirty="0">
                <a:latin typeface="Arial"/>
                <a:cs typeface="Arial"/>
              </a:rPr>
              <a:t> </a:t>
            </a:r>
            <a:r>
              <a:rPr sz="2160" i="1" spc="-24" dirty="0">
                <a:latin typeface="Arial"/>
                <a:cs typeface="Arial"/>
              </a:rPr>
              <a:t>read</a:t>
            </a:r>
            <a:endParaRPr sz="2160">
              <a:latin typeface="Arial"/>
              <a:cs typeface="Arial"/>
            </a:endParaRPr>
          </a:p>
        </p:txBody>
      </p:sp>
      <p:grpSp>
        <p:nvGrpSpPr>
          <p:cNvPr id="32" name="object 32"/>
          <p:cNvGrpSpPr/>
          <p:nvPr/>
        </p:nvGrpSpPr>
        <p:grpSpPr>
          <a:xfrm>
            <a:off x="2633471" y="6753300"/>
            <a:ext cx="1708404" cy="932688"/>
            <a:chOff x="670559" y="5364479"/>
            <a:chExt cx="1423670" cy="777240"/>
          </a:xfrm>
        </p:grpSpPr>
        <p:pic>
          <p:nvPicPr>
            <p:cNvPr id="33" name="object 33"/>
            <p:cNvPicPr/>
            <p:nvPr/>
          </p:nvPicPr>
          <p:blipFill>
            <a:blip r:embed="rId11" cstate="print"/>
            <a:stretch>
              <a:fillRect/>
            </a:stretch>
          </p:blipFill>
          <p:spPr>
            <a:xfrm>
              <a:off x="670559" y="5364479"/>
              <a:ext cx="1423416" cy="725424"/>
            </a:xfrm>
            <a:prstGeom prst="rect">
              <a:avLst/>
            </a:prstGeom>
          </p:spPr>
        </p:pic>
        <p:pic>
          <p:nvPicPr>
            <p:cNvPr id="34" name="object 34"/>
            <p:cNvPicPr/>
            <p:nvPr/>
          </p:nvPicPr>
          <p:blipFill>
            <a:blip r:embed="rId12" cstate="print"/>
            <a:stretch>
              <a:fillRect/>
            </a:stretch>
          </p:blipFill>
          <p:spPr>
            <a:xfrm>
              <a:off x="914400" y="5382767"/>
              <a:ext cx="935736" cy="758952"/>
            </a:xfrm>
            <a:prstGeom prst="rect">
              <a:avLst/>
            </a:prstGeom>
          </p:spPr>
        </p:pic>
        <p:sp>
          <p:nvSpPr>
            <p:cNvPr id="35" name="object 35"/>
            <p:cNvSpPr/>
            <p:nvPr/>
          </p:nvSpPr>
          <p:spPr>
            <a:xfrm>
              <a:off x="721522" y="5396243"/>
              <a:ext cx="1320800" cy="623570"/>
            </a:xfrm>
            <a:custGeom>
              <a:avLst/>
              <a:gdLst/>
              <a:ahLst/>
              <a:cxnLst/>
              <a:rect l="l" t="t" r="r" b="b"/>
              <a:pathLst>
                <a:path w="1320800" h="623570">
                  <a:moveTo>
                    <a:pt x="660399" y="0"/>
                  </a:moveTo>
                  <a:lnTo>
                    <a:pt x="596798" y="1427"/>
                  </a:lnTo>
                  <a:lnTo>
                    <a:pt x="534908" y="5620"/>
                  </a:lnTo>
                  <a:lnTo>
                    <a:pt x="475005" y="12451"/>
                  </a:lnTo>
                  <a:lnTo>
                    <a:pt x="417365" y="21786"/>
                  </a:lnTo>
                  <a:lnTo>
                    <a:pt x="362267" y="33497"/>
                  </a:lnTo>
                  <a:lnTo>
                    <a:pt x="309986" y="47453"/>
                  </a:lnTo>
                  <a:lnTo>
                    <a:pt x="260799" y="63522"/>
                  </a:lnTo>
                  <a:lnTo>
                    <a:pt x="214983" y="81574"/>
                  </a:lnTo>
                  <a:lnTo>
                    <a:pt x="172815" y="101478"/>
                  </a:lnTo>
                  <a:lnTo>
                    <a:pt x="134572" y="123105"/>
                  </a:lnTo>
                  <a:lnTo>
                    <a:pt x="100529" y="146322"/>
                  </a:lnTo>
                  <a:lnTo>
                    <a:pt x="70965" y="171000"/>
                  </a:lnTo>
                  <a:lnTo>
                    <a:pt x="26377" y="224216"/>
                  </a:lnTo>
                  <a:lnTo>
                    <a:pt x="3023" y="281706"/>
                  </a:lnTo>
                  <a:lnTo>
                    <a:pt x="0" y="311727"/>
                  </a:lnTo>
                  <a:lnTo>
                    <a:pt x="3023" y="341749"/>
                  </a:lnTo>
                  <a:lnTo>
                    <a:pt x="26377" y="399239"/>
                  </a:lnTo>
                  <a:lnTo>
                    <a:pt x="70965" y="452454"/>
                  </a:lnTo>
                  <a:lnTo>
                    <a:pt x="100529" y="477132"/>
                  </a:lnTo>
                  <a:lnTo>
                    <a:pt x="134572" y="500350"/>
                  </a:lnTo>
                  <a:lnTo>
                    <a:pt x="172815" y="521976"/>
                  </a:lnTo>
                  <a:lnTo>
                    <a:pt x="214983" y="541880"/>
                  </a:lnTo>
                  <a:lnTo>
                    <a:pt x="260799" y="559932"/>
                  </a:lnTo>
                  <a:lnTo>
                    <a:pt x="309986" y="576001"/>
                  </a:lnTo>
                  <a:lnTo>
                    <a:pt x="362267" y="589956"/>
                  </a:lnTo>
                  <a:lnTo>
                    <a:pt x="417365" y="601667"/>
                  </a:lnTo>
                  <a:lnTo>
                    <a:pt x="475005" y="611003"/>
                  </a:lnTo>
                  <a:lnTo>
                    <a:pt x="534908" y="617833"/>
                  </a:lnTo>
                  <a:lnTo>
                    <a:pt x="596798" y="622027"/>
                  </a:lnTo>
                  <a:lnTo>
                    <a:pt x="660399" y="623454"/>
                  </a:lnTo>
                  <a:lnTo>
                    <a:pt x="724000" y="622027"/>
                  </a:lnTo>
                  <a:lnTo>
                    <a:pt x="785890" y="617833"/>
                  </a:lnTo>
                  <a:lnTo>
                    <a:pt x="845794" y="611003"/>
                  </a:lnTo>
                  <a:lnTo>
                    <a:pt x="903433" y="601667"/>
                  </a:lnTo>
                  <a:lnTo>
                    <a:pt x="958531" y="589956"/>
                  </a:lnTo>
                  <a:lnTo>
                    <a:pt x="1010812" y="576001"/>
                  </a:lnTo>
                  <a:lnTo>
                    <a:pt x="1059999" y="559932"/>
                  </a:lnTo>
                  <a:lnTo>
                    <a:pt x="1105815" y="541880"/>
                  </a:lnTo>
                  <a:lnTo>
                    <a:pt x="1147983" y="521976"/>
                  </a:lnTo>
                  <a:lnTo>
                    <a:pt x="1186227" y="500350"/>
                  </a:lnTo>
                  <a:lnTo>
                    <a:pt x="1220269" y="477132"/>
                  </a:lnTo>
                  <a:lnTo>
                    <a:pt x="1249833" y="452454"/>
                  </a:lnTo>
                  <a:lnTo>
                    <a:pt x="1294421" y="399239"/>
                  </a:lnTo>
                  <a:lnTo>
                    <a:pt x="1317776" y="341749"/>
                  </a:lnTo>
                  <a:lnTo>
                    <a:pt x="1320799" y="311727"/>
                  </a:lnTo>
                  <a:lnTo>
                    <a:pt x="1317776" y="281706"/>
                  </a:lnTo>
                  <a:lnTo>
                    <a:pt x="1294421" y="224216"/>
                  </a:lnTo>
                  <a:lnTo>
                    <a:pt x="1249833" y="171000"/>
                  </a:lnTo>
                  <a:lnTo>
                    <a:pt x="1220269" y="146322"/>
                  </a:lnTo>
                  <a:lnTo>
                    <a:pt x="1186227" y="123105"/>
                  </a:lnTo>
                  <a:lnTo>
                    <a:pt x="1147983" y="101478"/>
                  </a:lnTo>
                  <a:lnTo>
                    <a:pt x="1105815" y="81574"/>
                  </a:lnTo>
                  <a:lnTo>
                    <a:pt x="1059999" y="63522"/>
                  </a:lnTo>
                  <a:lnTo>
                    <a:pt x="1010812" y="47453"/>
                  </a:lnTo>
                  <a:lnTo>
                    <a:pt x="958531" y="33497"/>
                  </a:lnTo>
                  <a:lnTo>
                    <a:pt x="903433" y="21786"/>
                  </a:lnTo>
                  <a:lnTo>
                    <a:pt x="845794" y="12451"/>
                  </a:lnTo>
                  <a:lnTo>
                    <a:pt x="785890" y="5620"/>
                  </a:lnTo>
                  <a:lnTo>
                    <a:pt x="724000" y="1427"/>
                  </a:lnTo>
                  <a:lnTo>
                    <a:pt x="660399" y="0"/>
                  </a:lnTo>
                  <a:close/>
                </a:path>
              </a:pathLst>
            </a:custGeom>
            <a:solidFill>
              <a:srgbClr val="E26155"/>
            </a:solidFill>
          </p:spPr>
          <p:txBody>
            <a:bodyPr wrap="square" lIns="0" tIns="0" rIns="0" bIns="0" rtlCol="0"/>
            <a:lstStyle/>
            <a:p>
              <a:endParaRPr/>
            </a:p>
          </p:txBody>
        </p:sp>
        <p:sp>
          <p:nvSpPr>
            <p:cNvPr id="36" name="object 36"/>
            <p:cNvSpPr/>
            <p:nvPr/>
          </p:nvSpPr>
          <p:spPr>
            <a:xfrm>
              <a:off x="721522" y="5396243"/>
              <a:ext cx="1320800" cy="623570"/>
            </a:xfrm>
            <a:custGeom>
              <a:avLst/>
              <a:gdLst/>
              <a:ahLst/>
              <a:cxnLst/>
              <a:rect l="l" t="t" r="r" b="b"/>
              <a:pathLst>
                <a:path w="1320800" h="623570">
                  <a:moveTo>
                    <a:pt x="0" y="311727"/>
                  </a:moveTo>
                  <a:lnTo>
                    <a:pt x="11907" y="252492"/>
                  </a:lnTo>
                  <a:lnTo>
                    <a:pt x="46155" y="197008"/>
                  </a:lnTo>
                  <a:lnTo>
                    <a:pt x="100529" y="146322"/>
                  </a:lnTo>
                  <a:lnTo>
                    <a:pt x="134572" y="123104"/>
                  </a:lnTo>
                  <a:lnTo>
                    <a:pt x="172815" y="101478"/>
                  </a:lnTo>
                  <a:lnTo>
                    <a:pt x="214983" y="81573"/>
                  </a:lnTo>
                  <a:lnTo>
                    <a:pt x="260799" y="63521"/>
                  </a:lnTo>
                  <a:lnTo>
                    <a:pt x="309986" y="47452"/>
                  </a:lnTo>
                  <a:lnTo>
                    <a:pt x="362267" y="33497"/>
                  </a:lnTo>
                  <a:lnTo>
                    <a:pt x="417366" y="21786"/>
                  </a:lnTo>
                  <a:lnTo>
                    <a:pt x="475005" y="12451"/>
                  </a:lnTo>
                  <a:lnTo>
                    <a:pt x="534908" y="5620"/>
                  </a:lnTo>
                  <a:lnTo>
                    <a:pt x="596799" y="1427"/>
                  </a:lnTo>
                  <a:lnTo>
                    <a:pt x="660400" y="0"/>
                  </a:lnTo>
                  <a:lnTo>
                    <a:pt x="724000" y="1427"/>
                  </a:lnTo>
                  <a:lnTo>
                    <a:pt x="785891" y="5620"/>
                  </a:lnTo>
                  <a:lnTo>
                    <a:pt x="845794" y="12451"/>
                  </a:lnTo>
                  <a:lnTo>
                    <a:pt x="903433" y="21786"/>
                  </a:lnTo>
                  <a:lnTo>
                    <a:pt x="958532" y="33497"/>
                  </a:lnTo>
                  <a:lnTo>
                    <a:pt x="1010813" y="47452"/>
                  </a:lnTo>
                  <a:lnTo>
                    <a:pt x="1060000" y="63521"/>
                  </a:lnTo>
                  <a:lnTo>
                    <a:pt x="1105816" y="81573"/>
                  </a:lnTo>
                  <a:lnTo>
                    <a:pt x="1147984" y="101478"/>
                  </a:lnTo>
                  <a:lnTo>
                    <a:pt x="1186227" y="123104"/>
                  </a:lnTo>
                  <a:lnTo>
                    <a:pt x="1220270" y="146322"/>
                  </a:lnTo>
                  <a:lnTo>
                    <a:pt x="1249834" y="171000"/>
                  </a:lnTo>
                  <a:lnTo>
                    <a:pt x="1294422" y="224215"/>
                  </a:lnTo>
                  <a:lnTo>
                    <a:pt x="1317776" y="281706"/>
                  </a:lnTo>
                  <a:lnTo>
                    <a:pt x="1320800" y="311727"/>
                  </a:lnTo>
                  <a:lnTo>
                    <a:pt x="1317776" y="341748"/>
                  </a:lnTo>
                  <a:lnTo>
                    <a:pt x="1294422" y="399238"/>
                  </a:lnTo>
                  <a:lnTo>
                    <a:pt x="1249834" y="452454"/>
                  </a:lnTo>
                  <a:lnTo>
                    <a:pt x="1220270" y="477132"/>
                  </a:lnTo>
                  <a:lnTo>
                    <a:pt x="1186227" y="500350"/>
                  </a:lnTo>
                  <a:lnTo>
                    <a:pt x="1147984" y="521976"/>
                  </a:lnTo>
                  <a:lnTo>
                    <a:pt x="1105816" y="541880"/>
                  </a:lnTo>
                  <a:lnTo>
                    <a:pt x="1060000" y="559933"/>
                  </a:lnTo>
                  <a:lnTo>
                    <a:pt x="1010813" y="576002"/>
                  </a:lnTo>
                  <a:lnTo>
                    <a:pt x="958532" y="589957"/>
                  </a:lnTo>
                  <a:lnTo>
                    <a:pt x="903433" y="601668"/>
                  </a:lnTo>
                  <a:lnTo>
                    <a:pt x="845794" y="611003"/>
                  </a:lnTo>
                  <a:lnTo>
                    <a:pt x="785891" y="617834"/>
                  </a:lnTo>
                  <a:lnTo>
                    <a:pt x="724000" y="622028"/>
                  </a:lnTo>
                  <a:lnTo>
                    <a:pt x="660400" y="623455"/>
                  </a:lnTo>
                  <a:lnTo>
                    <a:pt x="596799" y="622028"/>
                  </a:lnTo>
                  <a:lnTo>
                    <a:pt x="534908" y="617834"/>
                  </a:lnTo>
                  <a:lnTo>
                    <a:pt x="475005" y="611003"/>
                  </a:lnTo>
                  <a:lnTo>
                    <a:pt x="417366" y="601668"/>
                  </a:lnTo>
                  <a:lnTo>
                    <a:pt x="362267" y="589957"/>
                  </a:lnTo>
                  <a:lnTo>
                    <a:pt x="309986" y="576002"/>
                  </a:lnTo>
                  <a:lnTo>
                    <a:pt x="260799" y="559933"/>
                  </a:lnTo>
                  <a:lnTo>
                    <a:pt x="214983" y="541880"/>
                  </a:lnTo>
                  <a:lnTo>
                    <a:pt x="172815" y="521976"/>
                  </a:lnTo>
                  <a:lnTo>
                    <a:pt x="134572" y="500350"/>
                  </a:lnTo>
                  <a:lnTo>
                    <a:pt x="100529" y="477132"/>
                  </a:lnTo>
                  <a:lnTo>
                    <a:pt x="70965" y="452454"/>
                  </a:lnTo>
                  <a:lnTo>
                    <a:pt x="26377" y="399238"/>
                  </a:lnTo>
                  <a:lnTo>
                    <a:pt x="3023" y="341748"/>
                  </a:lnTo>
                  <a:lnTo>
                    <a:pt x="0" y="311727"/>
                  </a:lnTo>
                  <a:close/>
                </a:path>
              </a:pathLst>
            </a:custGeom>
            <a:ln w="19050">
              <a:solidFill>
                <a:srgbClr val="000000"/>
              </a:solidFill>
            </a:ln>
          </p:spPr>
          <p:txBody>
            <a:bodyPr wrap="square" lIns="0" tIns="0" rIns="0" bIns="0" rtlCol="0"/>
            <a:lstStyle/>
            <a:p>
              <a:endParaRPr/>
            </a:p>
          </p:txBody>
        </p:sp>
      </p:grpSp>
      <p:sp>
        <p:nvSpPr>
          <p:cNvPr id="37" name="object 37"/>
          <p:cNvSpPr txBox="1"/>
          <p:nvPr/>
        </p:nvSpPr>
        <p:spPr>
          <a:xfrm>
            <a:off x="3106107" y="6856324"/>
            <a:ext cx="761238" cy="606320"/>
          </a:xfrm>
          <a:prstGeom prst="rect">
            <a:avLst/>
          </a:prstGeom>
        </p:spPr>
        <p:txBody>
          <a:bodyPr vert="horz" wrap="square" lIns="0" tIns="15240" rIns="0" bIns="0" rtlCol="0">
            <a:spAutoFit/>
          </a:bodyPr>
          <a:lstStyle/>
          <a:p>
            <a:pPr marL="15240" marR="6096" indent="128016">
              <a:spcBef>
                <a:spcPts val="120"/>
              </a:spcBef>
            </a:pPr>
            <a:r>
              <a:rPr sz="1920" spc="-30" dirty="0">
                <a:solidFill>
                  <a:srgbClr val="FFFFFF"/>
                </a:solidFill>
                <a:latin typeface="Arial"/>
                <a:cs typeface="Arial"/>
              </a:rPr>
              <a:t>Map </a:t>
            </a:r>
            <a:r>
              <a:rPr sz="1920" spc="-12" dirty="0">
                <a:solidFill>
                  <a:srgbClr val="FFFFFF"/>
                </a:solidFill>
                <a:latin typeface="Arial"/>
                <a:cs typeface="Arial"/>
              </a:rPr>
              <a:t>worker</a:t>
            </a:r>
            <a:endParaRPr sz="1920">
              <a:latin typeface="Arial"/>
              <a:cs typeface="Arial"/>
            </a:endParaRPr>
          </a:p>
        </p:txBody>
      </p:sp>
      <p:grpSp>
        <p:nvGrpSpPr>
          <p:cNvPr id="38" name="object 38"/>
          <p:cNvGrpSpPr/>
          <p:nvPr/>
        </p:nvGrpSpPr>
        <p:grpSpPr>
          <a:xfrm>
            <a:off x="5647333" y="6727698"/>
            <a:ext cx="2033777" cy="1005840"/>
            <a:chOff x="3182111" y="5343144"/>
            <a:chExt cx="1694814" cy="838200"/>
          </a:xfrm>
        </p:grpSpPr>
        <p:pic>
          <p:nvPicPr>
            <p:cNvPr id="39" name="object 39"/>
            <p:cNvPicPr/>
            <p:nvPr/>
          </p:nvPicPr>
          <p:blipFill>
            <a:blip r:embed="rId13" cstate="print"/>
            <a:stretch>
              <a:fillRect/>
            </a:stretch>
          </p:blipFill>
          <p:spPr>
            <a:xfrm>
              <a:off x="3188207" y="5343144"/>
              <a:ext cx="1621536" cy="771144"/>
            </a:xfrm>
            <a:prstGeom prst="rect">
              <a:avLst/>
            </a:prstGeom>
          </p:spPr>
        </p:pic>
        <p:pic>
          <p:nvPicPr>
            <p:cNvPr id="40" name="object 40"/>
            <p:cNvPicPr/>
            <p:nvPr/>
          </p:nvPicPr>
          <p:blipFill>
            <a:blip r:embed="rId14" cstate="print"/>
            <a:stretch>
              <a:fillRect/>
            </a:stretch>
          </p:blipFill>
          <p:spPr>
            <a:xfrm>
              <a:off x="3182111" y="5343144"/>
              <a:ext cx="1694688" cy="838200"/>
            </a:xfrm>
            <a:prstGeom prst="rect">
              <a:avLst/>
            </a:prstGeom>
          </p:spPr>
        </p:pic>
        <p:sp>
          <p:nvSpPr>
            <p:cNvPr id="41" name="object 41"/>
            <p:cNvSpPr/>
            <p:nvPr/>
          </p:nvSpPr>
          <p:spPr>
            <a:xfrm>
              <a:off x="3238431" y="5373152"/>
              <a:ext cx="1519555" cy="669925"/>
            </a:xfrm>
            <a:custGeom>
              <a:avLst/>
              <a:gdLst/>
              <a:ahLst/>
              <a:cxnLst/>
              <a:rect l="l" t="t" r="r" b="b"/>
              <a:pathLst>
                <a:path w="1519554" h="669925">
                  <a:moveTo>
                    <a:pt x="1519383" y="0"/>
                  </a:moveTo>
                  <a:lnTo>
                    <a:pt x="0" y="0"/>
                  </a:lnTo>
                  <a:lnTo>
                    <a:pt x="0" y="669635"/>
                  </a:lnTo>
                  <a:lnTo>
                    <a:pt x="1519383" y="669635"/>
                  </a:lnTo>
                  <a:lnTo>
                    <a:pt x="1519383" y="0"/>
                  </a:lnTo>
                  <a:close/>
                </a:path>
              </a:pathLst>
            </a:custGeom>
            <a:solidFill>
              <a:srgbClr val="C1E5BB"/>
            </a:solidFill>
          </p:spPr>
          <p:txBody>
            <a:bodyPr wrap="square" lIns="0" tIns="0" rIns="0" bIns="0" rtlCol="0"/>
            <a:lstStyle/>
            <a:p>
              <a:endParaRPr/>
            </a:p>
          </p:txBody>
        </p:sp>
        <p:sp>
          <p:nvSpPr>
            <p:cNvPr id="42" name="object 42"/>
            <p:cNvSpPr/>
            <p:nvPr/>
          </p:nvSpPr>
          <p:spPr>
            <a:xfrm>
              <a:off x="3238431" y="5373152"/>
              <a:ext cx="1519555" cy="669925"/>
            </a:xfrm>
            <a:custGeom>
              <a:avLst/>
              <a:gdLst/>
              <a:ahLst/>
              <a:cxnLst/>
              <a:rect l="l" t="t" r="r" b="b"/>
              <a:pathLst>
                <a:path w="1519554" h="669925">
                  <a:moveTo>
                    <a:pt x="0" y="0"/>
                  </a:moveTo>
                  <a:lnTo>
                    <a:pt x="1519384" y="0"/>
                  </a:lnTo>
                  <a:lnTo>
                    <a:pt x="1519384" y="669636"/>
                  </a:lnTo>
                  <a:lnTo>
                    <a:pt x="0" y="669636"/>
                  </a:lnTo>
                  <a:lnTo>
                    <a:pt x="0" y="0"/>
                  </a:lnTo>
                  <a:close/>
                </a:path>
              </a:pathLst>
            </a:custGeom>
            <a:ln w="19050">
              <a:solidFill>
                <a:srgbClr val="000000"/>
              </a:solidFill>
            </a:ln>
          </p:spPr>
          <p:txBody>
            <a:bodyPr wrap="square" lIns="0" tIns="0" rIns="0" bIns="0" rtlCol="0"/>
            <a:lstStyle/>
            <a:p>
              <a:endParaRPr/>
            </a:p>
          </p:txBody>
        </p:sp>
      </p:grpSp>
      <p:sp>
        <p:nvSpPr>
          <p:cNvPr id="43" name="object 43"/>
          <p:cNvSpPr txBox="1"/>
          <p:nvPr/>
        </p:nvSpPr>
        <p:spPr>
          <a:xfrm>
            <a:off x="5849307" y="6822185"/>
            <a:ext cx="1555242" cy="675826"/>
          </a:xfrm>
          <a:prstGeom prst="rect">
            <a:avLst/>
          </a:prstGeom>
        </p:spPr>
        <p:txBody>
          <a:bodyPr vert="horz" wrap="square" lIns="0" tIns="34290" rIns="0" bIns="0" rtlCol="0">
            <a:spAutoFit/>
          </a:bodyPr>
          <a:lstStyle/>
          <a:p>
            <a:pPr marL="601980" marR="6096" indent="-586740">
              <a:lnSpc>
                <a:spcPts val="2508"/>
              </a:lnSpc>
              <a:spcBef>
                <a:spcPts val="270"/>
              </a:spcBef>
            </a:pPr>
            <a:r>
              <a:rPr sz="2160" spc="-12" dirty="0">
                <a:latin typeface="Arial"/>
                <a:cs typeface="Arial"/>
              </a:rPr>
              <a:t>Intermediate </a:t>
            </a:r>
            <a:r>
              <a:rPr sz="2160" spc="-24" dirty="0">
                <a:latin typeface="Arial"/>
                <a:cs typeface="Arial"/>
              </a:rPr>
              <a:t>file</a:t>
            </a:r>
            <a:endParaRPr sz="2160">
              <a:latin typeface="Arial"/>
              <a:cs typeface="Arial"/>
            </a:endParaRPr>
          </a:p>
        </p:txBody>
      </p:sp>
      <p:grpSp>
        <p:nvGrpSpPr>
          <p:cNvPr id="44" name="object 44"/>
          <p:cNvGrpSpPr/>
          <p:nvPr/>
        </p:nvGrpSpPr>
        <p:grpSpPr>
          <a:xfrm>
            <a:off x="4228186" y="7023963"/>
            <a:ext cx="1653540" cy="329184"/>
            <a:chOff x="1999488" y="5590032"/>
            <a:chExt cx="1377950" cy="274320"/>
          </a:xfrm>
        </p:grpSpPr>
        <p:pic>
          <p:nvPicPr>
            <p:cNvPr id="45" name="object 45"/>
            <p:cNvPicPr/>
            <p:nvPr/>
          </p:nvPicPr>
          <p:blipFill>
            <a:blip r:embed="rId15" cstate="print"/>
            <a:stretch>
              <a:fillRect/>
            </a:stretch>
          </p:blipFill>
          <p:spPr>
            <a:xfrm>
              <a:off x="1999488" y="5590032"/>
              <a:ext cx="1377696" cy="274320"/>
            </a:xfrm>
            <a:prstGeom prst="rect">
              <a:avLst/>
            </a:prstGeom>
          </p:spPr>
        </p:pic>
        <p:sp>
          <p:nvSpPr>
            <p:cNvPr id="46" name="object 46"/>
            <p:cNvSpPr/>
            <p:nvPr/>
          </p:nvSpPr>
          <p:spPr>
            <a:xfrm>
              <a:off x="2042322" y="5652643"/>
              <a:ext cx="1196340" cy="111125"/>
            </a:xfrm>
            <a:custGeom>
              <a:avLst/>
              <a:gdLst/>
              <a:ahLst/>
              <a:cxnLst/>
              <a:rect l="l" t="t" r="r" b="b"/>
              <a:pathLst>
                <a:path w="1196339" h="111125">
                  <a:moveTo>
                    <a:pt x="1179823" y="45802"/>
                  </a:moveTo>
                  <a:lnTo>
                    <a:pt x="1177248" y="45802"/>
                  </a:lnTo>
                  <a:lnTo>
                    <a:pt x="1177248" y="64852"/>
                  </a:lnTo>
                  <a:lnTo>
                    <a:pt x="1142015" y="64853"/>
                  </a:lnTo>
                  <a:lnTo>
                    <a:pt x="1091705" y="94200"/>
                  </a:lnTo>
                  <a:lnTo>
                    <a:pt x="1090170" y="100032"/>
                  </a:lnTo>
                  <a:lnTo>
                    <a:pt x="1095471" y="109120"/>
                  </a:lnTo>
                  <a:lnTo>
                    <a:pt x="1101304" y="110656"/>
                  </a:lnTo>
                  <a:lnTo>
                    <a:pt x="1196152" y="55327"/>
                  </a:lnTo>
                  <a:lnTo>
                    <a:pt x="1179823" y="45802"/>
                  </a:lnTo>
                  <a:close/>
                </a:path>
                <a:path w="1196339" h="111125">
                  <a:moveTo>
                    <a:pt x="1142015" y="45802"/>
                  </a:moveTo>
                  <a:lnTo>
                    <a:pt x="0" y="45803"/>
                  </a:lnTo>
                  <a:lnTo>
                    <a:pt x="0" y="64853"/>
                  </a:lnTo>
                  <a:lnTo>
                    <a:pt x="1142017" y="64852"/>
                  </a:lnTo>
                  <a:lnTo>
                    <a:pt x="1158345" y="55328"/>
                  </a:lnTo>
                  <a:lnTo>
                    <a:pt x="1142015" y="45802"/>
                  </a:lnTo>
                  <a:close/>
                </a:path>
                <a:path w="1196339" h="111125">
                  <a:moveTo>
                    <a:pt x="1158345" y="55328"/>
                  </a:moveTo>
                  <a:lnTo>
                    <a:pt x="1142017" y="64852"/>
                  </a:lnTo>
                  <a:lnTo>
                    <a:pt x="1177248" y="64852"/>
                  </a:lnTo>
                  <a:lnTo>
                    <a:pt x="1177248" y="63555"/>
                  </a:lnTo>
                  <a:lnTo>
                    <a:pt x="1172450" y="63555"/>
                  </a:lnTo>
                  <a:lnTo>
                    <a:pt x="1158345" y="55328"/>
                  </a:lnTo>
                  <a:close/>
                </a:path>
                <a:path w="1196339" h="111125">
                  <a:moveTo>
                    <a:pt x="1172450" y="47100"/>
                  </a:moveTo>
                  <a:lnTo>
                    <a:pt x="1158345" y="55328"/>
                  </a:lnTo>
                  <a:lnTo>
                    <a:pt x="1172450" y="63555"/>
                  </a:lnTo>
                  <a:lnTo>
                    <a:pt x="1172450" y="47100"/>
                  </a:lnTo>
                  <a:close/>
                </a:path>
                <a:path w="1196339" h="111125">
                  <a:moveTo>
                    <a:pt x="1177248" y="47100"/>
                  </a:moveTo>
                  <a:lnTo>
                    <a:pt x="1172450" y="47100"/>
                  </a:lnTo>
                  <a:lnTo>
                    <a:pt x="1172450" y="63555"/>
                  </a:lnTo>
                  <a:lnTo>
                    <a:pt x="1177248" y="63555"/>
                  </a:lnTo>
                  <a:lnTo>
                    <a:pt x="1177248" y="47100"/>
                  </a:lnTo>
                  <a:close/>
                </a:path>
                <a:path w="1196339" h="111125">
                  <a:moveTo>
                    <a:pt x="1177248" y="45802"/>
                  </a:moveTo>
                  <a:lnTo>
                    <a:pt x="1142015" y="45802"/>
                  </a:lnTo>
                  <a:lnTo>
                    <a:pt x="1158346" y="55327"/>
                  </a:lnTo>
                  <a:lnTo>
                    <a:pt x="1172450" y="47100"/>
                  </a:lnTo>
                  <a:lnTo>
                    <a:pt x="1177248" y="47100"/>
                  </a:lnTo>
                  <a:lnTo>
                    <a:pt x="1177248" y="45802"/>
                  </a:lnTo>
                  <a:close/>
                </a:path>
                <a:path w="1196339" h="111125">
                  <a:moveTo>
                    <a:pt x="1101304" y="0"/>
                  </a:moveTo>
                  <a:lnTo>
                    <a:pt x="1095471" y="1534"/>
                  </a:lnTo>
                  <a:lnTo>
                    <a:pt x="1090170" y="10622"/>
                  </a:lnTo>
                  <a:lnTo>
                    <a:pt x="1091705" y="16455"/>
                  </a:lnTo>
                  <a:lnTo>
                    <a:pt x="1142015" y="45802"/>
                  </a:lnTo>
                  <a:lnTo>
                    <a:pt x="1179823" y="45802"/>
                  </a:lnTo>
                  <a:lnTo>
                    <a:pt x="1101304" y="0"/>
                  </a:lnTo>
                  <a:close/>
                </a:path>
              </a:pathLst>
            </a:custGeom>
            <a:solidFill>
              <a:srgbClr val="000000"/>
            </a:solidFill>
          </p:spPr>
          <p:txBody>
            <a:bodyPr wrap="square" lIns="0" tIns="0" rIns="0" bIns="0" rtlCol="0"/>
            <a:lstStyle/>
            <a:p>
              <a:endParaRPr/>
            </a:p>
          </p:txBody>
        </p:sp>
      </p:grpSp>
      <p:sp>
        <p:nvSpPr>
          <p:cNvPr id="47" name="object 47"/>
          <p:cNvSpPr txBox="1"/>
          <p:nvPr/>
        </p:nvSpPr>
        <p:spPr>
          <a:xfrm>
            <a:off x="4374223" y="6719774"/>
            <a:ext cx="1250442" cy="347788"/>
          </a:xfrm>
          <a:prstGeom prst="rect">
            <a:avLst/>
          </a:prstGeom>
        </p:spPr>
        <p:txBody>
          <a:bodyPr vert="horz" wrap="square" lIns="0" tIns="15240" rIns="0" bIns="0" rtlCol="0">
            <a:spAutoFit/>
          </a:bodyPr>
          <a:lstStyle/>
          <a:p>
            <a:pPr marL="15240">
              <a:spcBef>
                <a:spcPts val="120"/>
              </a:spcBef>
            </a:pPr>
            <a:r>
              <a:rPr sz="2160" i="1" dirty="0">
                <a:latin typeface="Arial"/>
                <a:cs typeface="Arial"/>
              </a:rPr>
              <a:t>local</a:t>
            </a:r>
            <a:r>
              <a:rPr sz="2160" i="1" spc="-30" dirty="0">
                <a:latin typeface="Arial"/>
                <a:cs typeface="Arial"/>
              </a:rPr>
              <a:t> </a:t>
            </a:r>
            <a:r>
              <a:rPr sz="2160" i="1" spc="-12" dirty="0">
                <a:latin typeface="Arial"/>
                <a:cs typeface="Arial"/>
              </a:rPr>
              <a:t>write</a:t>
            </a:r>
            <a:endParaRPr sz="2160">
              <a:latin typeface="Arial"/>
              <a:cs typeface="Arial"/>
            </a:endParaRPr>
          </a:p>
        </p:txBody>
      </p:sp>
      <p:grpSp>
        <p:nvGrpSpPr>
          <p:cNvPr id="48" name="object 48"/>
          <p:cNvGrpSpPr/>
          <p:nvPr/>
        </p:nvGrpSpPr>
        <p:grpSpPr>
          <a:xfrm>
            <a:off x="2351836" y="6325362"/>
            <a:ext cx="8906256" cy="1675638"/>
            <a:chOff x="435863" y="5007864"/>
            <a:chExt cx="7421880" cy="1396365"/>
          </a:xfrm>
        </p:grpSpPr>
        <p:pic>
          <p:nvPicPr>
            <p:cNvPr id="49" name="object 49"/>
            <p:cNvPicPr/>
            <p:nvPr/>
          </p:nvPicPr>
          <p:blipFill>
            <a:blip r:embed="rId16" cstate="print"/>
            <a:stretch>
              <a:fillRect/>
            </a:stretch>
          </p:blipFill>
          <p:spPr>
            <a:xfrm>
              <a:off x="435863" y="5007864"/>
              <a:ext cx="4602480" cy="1395984"/>
            </a:xfrm>
            <a:prstGeom prst="rect">
              <a:avLst/>
            </a:prstGeom>
          </p:spPr>
        </p:pic>
        <p:sp>
          <p:nvSpPr>
            <p:cNvPr id="50" name="object 50"/>
            <p:cNvSpPr/>
            <p:nvPr/>
          </p:nvSpPr>
          <p:spPr>
            <a:xfrm>
              <a:off x="486119" y="5038335"/>
              <a:ext cx="4502785" cy="1293495"/>
            </a:xfrm>
            <a:custGeom>
              <a:avLst/>
              <a:gdLst/>
              <a:ahLst/>
              <a:cxnLst/>
              <a:rect l="l" t="t" r="r" b="b"/>
              <a:pathLst>
                <a:path w="4502785" h="1293495">
                  <a:moveTo>
                    <a:pt x="0" y="215518"/>
                  </a:moveTo>
                  <a:lnTo>
                    <a:pt x="5691" y="166102"/>
                  </a:lnTo>
                  <a:lnTo>
                    <a:pt x="21905" y="120738"/>
                  </a:lnTo>
                  <a:lnTo>
                    <a:pt x="47346" y="80722"/>
                  </a:lnTo>
                  <a:lnTo>
                    <a:pt x="80722" y="47346"/>
                  </a:lnTo>
                  <a:lnTo>
                    <a:pt x="120738" y="21905"/>
                  </a:lnTo>
                  <a:lnTo>
                    <a:pt x="166101" y="5691"/>
                  </a:lnTo>
                  <a:lnTo>
                    <a:pt x="215518" y="0"/>
                  </a:lnTo>
                  <a:lnTo>
                    <a:pt x="4287086" y="0"/>
                  </a:lnTo>
                  <a:lnTo>
                    <a:pt x="4336502" y="5691"/>
                  </a:lnTo>
                  <a:lnTo>
                    <a:pt x="4381865" y="21905"/>
                  </a:lnTo>
                  <a:lnTo>
                    <a:pt x="4421881" y="47346"/>
                  </a:lnTo>
                  <a:lnTo>
                    <a:pt x="4455257" y="80722"/>
                  </a:lnTo>
                  <a:lnTo>
                    <a:pt x="4480698" y="120738"/>
                  </a:lnTo>
                  <a:lnTo>
                    <a:pt x="4496912" y="166102"/>
                  </a:lnTo>
                  <a:lnTo>
                    <a:pt x="4502604" y="215518"/>
                  </a:lnTo>
                  <a:lnTo>
                    <a:pt x="4502604" y="1077573"/>
                  </a:lnTo>
                  <a:lnTo>
                    <a:pt x="4496912" y="1126989"/>
                  </a:lnTo>
                  <a:lnTo>
                    <a:pt x="4480698" y="1172352"/>
                  </a:lnTo>
                  <a:lnTo>
                    <a:pt x="4455257" y="1212368"/>
                  </a:lnTo>
                  <a:lnTo>
                    <a:pt x="4421881" y="1245744"/>
                  </a:lnTo>
                  <a:lnTo>
                    <a:pt x="4381865" y="1271185"/>
                  </a:lnTo>
                  <a:lnTo>
                    <a:pt x="4336502" y="1287399"/>
                  </a:lnTo>
                  <a:lnTo>
                    <a:pt x="4287086" y="1293091"/>
                  </a:lnTo>
                  <a:lnTo>
                    <a:pt x="215518" y="1293091"/>
                  </a:lnTo>
                  <a:lnTo>
                    <a:pt x="166101" y="1287399"/>
                  </a:lnTo>
                  <a:lnTo>
                    <a:pt x="120738" y="1271185"/>
                  </a:lnTo>
                  <a:lnTo>
                    <a:pt x="80722" y="1245744"/>
                  </a:lnTo>
                  <a:lnTo>
                    <a:pt x="47346" y="1212368"/>
                  </a:lnTo>
                  <a:lnTo>
                    <a:pt x="21905" y="1172352"/>
                  </a:lnTo>
                  <a:lnTo>
                    <a:pt x="5691" y="1126989"/>
                  </a:lnTo>
                  <a:lnTo>
                    <a:pt x="0" y="1077573"/>
                  </a:lnTo>
                  <a:lnTo>
                    <a:pt x="0" y="215518"/>
                  </a:lnTo>
                  <a:close/>
                </a:path>
              </a:pathLst>
            </a:custGeom>
            <a:ln w="19050">
              <a:solidFill>
                <a:srgbClr val="000000"/>
              </a:solidFill>
            </a:ln>
          </p:spPr>
          <p:txBody>
            <a:bodyPr wrap="square" lIns="0" tIns="0" rIns="0" bIns="0" rtlCol="0"/>
            <a:lstStyle/>
            <a:p>
              <a:endParaRPr/>
            </a:p>
          </p:txBody>
        </p:sp>
        <p:pic>
          <p:nvPicPr>
            <p:cNvPr id="51" name="object 51"/>
            <p:cNvPicPr/>
            <p:nvPr/>
          </p:nvPicPr>
          <p:blipFill>
            <a:blip r:embed="rId17" cstate="print"/>
            <a:stretch>
              <a:fillRect/>
            </a:stretch>
          </p:blipFill>
          <p:spPr>
            <a:xfrm>
              <a:off x="6434328" y="5364480"/>
              <a:ext cx="1423416" cy="725424"/>
            </a:xfrm>
            <a:prstGeom prst="rect">
              <a:avLst/>
            </a:prstGeom>
          </p:spPr>
        </p:pic>
        <p:pic>
          <p:nvPicPr>
            <p:cNvPr id="52" name="object 52"/>
            <p:cNvPicPr/>
            <p:nvPr/>
          </p:nvPicPr>
          <p:blipFill>
            <a:blip r:embed="rId18" cstate="print"/>
            <a:stretch>
              <a:fillRect/>
            </a:stretch>
          </p:blipFill>
          <p:spPr>
            <a:xfrm>
              <a:off x="6635496" y="5382768"/>
              <a:ext cx="1021079" cy="758952"/>
            </a:xfrm>
            <a:prstGeom prst="rect">
              <a:avLst/>
            </a:prstGeom>
          </p:spPr>
        </p:pic>
        <p:sp>
          <p:nvSpPr>
            <p:cNvPr id="53" name="object 53"/>
            <p:cNvSpPr/>
            <p:nvPr/>
          </p:nvSpPr>
          <p:spPr>
            <a:xfrm>
              <a:off x="6485016" y="5396244"/>
              <a:ext cx="1320800" cy="623570"/>
            </a:xfrm>
            <a:custGeom>
              <a:avLst/>
              <a:gdLst/>
              <a:ahLst/>
              <a:cxnLst/>
              <a:rect l="l" t="t" r="r" b="b"/>
              <a:pathLst>
                <a:path w="1320800" h="623570">
                  <a:moveTo>
                    <a:pt x="660400" y="0"/>
                  </a:moveTo>
                  <a:lnTo>
                    <a:pt x="596799" y="1427"/>
                  </a:lnTo>
                  <a:lnTo>
                    <a:pt x="534908" y="5620"/>
                  </a:lnTo>
                  <a:lnTo>
                    <a:pt x="475005" y="12451"/>
                  </a:lnTo>
                  <a:lnTo>
                    <a:pt x="417366" y="21786"/>
                  </a:lnTo>
                  <a:lnTo>
                    <a:pt x="362267" y="33497"/>
                  </a:lnTo>
                  <a:lnTo>
                    <a:pt x="309986" y="47453"/>
                  </a:lnTo>
                  <a:lnTo>
                    <a:pt x="260799" y="63522"/>
                  </a:lnTo>
                  <a:lnTo>
                    <a:pt x="214984" y="81574"/>
                  </a:lnTo>
                  <a:lnTo>
                    <a:pt x="172815" y="101478"/>
                  </a:lnTo>
                  <a:lnTo>
                    <a:pt x="134572" y="123105"/>
                  </a:lnTo>
                  <a:lnTo>
                    <a:pt x="100529" y="146322"/>
                  </a:lnTo>
                  <a:lnTo>
                    <a:pt x="70965" y="171000"/>
                  </a:lnTo>
                  <a:lnTo>
                    <a:pt x="26377" y="224216"/>
                  </a:lnTo>
                  <a:lnTo>
                    <a:pt x="3023" y="281706"/>
                  </a:lnTo>
                  <a:lnTo>
                    <a:pt x="0" y="311727"/>
                  </a:lnTo>
                  <a:lnTo>
                    <a:pt x="3023" y="341749"/>
                  </a:lnTo>
                  <a:lnTo>
                    <a:pt x="26377" y="399239"/>
                  </a:lnTo>
                  <a:lnTo>
                    <a:pt x="70965" y="452454"/>
                  </a:lnTo>
                  <a:lnTo>
                    <a:pt x="100529" y="477132"/>
                  </a:lnTo>
                  <a:lnTo>
                    <a:pt x="134572" y="500350"/>
                  </a:lnTo>
                  <a:lnTo>
                    <a:pt x="172815" y="521976"/>
                  </a:lnTo>
                  <a:lnTo>
                    <a:pt x="214984" y="541880"/>
                  </a:lnTo>
                  <a:lnTo>
                    <a:pt x="260799" y="559932"/>
                  </a:lnTo>
                  <a:lnTo>
                    <a:pt x="309986" y="576001"/>
                  </a:lnTo>
                  <a:lnTo>
                    <a:pt x="362267" y="589956"/>
                  </a:lnTo>
                  <a:lnTo>
                    <a:pt x="417366" y="601667"/>
                  </a:lnTo>
                  <a:lnTo>
                    <a:pt x="475005" y="611003"/>
                  </a:lnTo>
                  <a:lnTo>
                    <a:pt x="534908" y="617833"/>
                  </a:lnTo>
                  <a:lnTo>
                    <a:pt x="596799" y="622027"/>
                  </a:lnTo>
                  <a:lnTo>
                    <a:pt x="660400" y="623454"/>
                  </a:lnTo>
                  <a:lnTo>
                    <a:pt x="724000" y="622027"/>
                  </a:lnTo>
                  <a:lnTo>
                    <a:pt x="785891" y="617833"/>
                  </a:lnTo>
                  <a:lnTo>
                    <a:pt x="845794" y="611003"/>
                  </a:lnTo>
                  <a:lnTo>
                    <a:pt x="903433" y="601667"/>
                  </a:lnTo>
                  <a:lnTo>
                    <a:pt x="958532" y="589956"/>
                  </a:lnTo>
                  <a:lnTo>
                    <a:pt x="1010813" y="576001"/>
                  </a:lnTo>
                  <a:lnTo>
                    <a:pt x="1060000" y="559932"/>
                  </a:lnTo>
                  <a:lnTo>
                    <a:pt x="1105815" y="541880"/>
                  </a:lnTo>
                  <a:lnTo>
                    <a:pt x="1147984" y="521976"/>
                  </a:lnTo>
                  <a:lnTo>
                    <a:pt x="1186227" y="500350"/>
                  </a:lnTo>
                  <a:lnTo>
                    <a:pt x="1220270" y="477132"/>
                  </a:lnTo>
                  <a:lnTo>
                    <a:pt x="1249834" y="452454"/>
                  </a:lnTo>
                  <a:lnTo>
                    <a:pt x="1294422" y="399239"/>
                  </a:lnTo>
                  <a:lnTo>
                    <a:pt x="1317776" y="341749"/>
                  </a:lnTo>
                  <a:lnTo>
                    <a:pt x="1320800" y="311727"/>
                  </a:lnTo>
                  <a:lnTo>
                    <a:pt x="1317776" y="281706"/>
                  </a:lnTo>
                  <a:lnTo>
                    <a:pt x="1294422" y="224216"/>
                  </a:lnTo>
                  <a:lnTo>
                    <a:pt x="1249834" y="171000"/>
                  </a:lnTo>
                  <a:lnTo>
                    <a:pt x="1220270" y="146322"/>
                  </a:lnTo>
                  <a:lnTo>
                    <a:pt x="1186227" y="123105"/>
                  </a:lnTo>
                  <a:lnTo>
                    <a:pt x="1147984" y="101478"/>
                  </a:lnTo>
                  <a:lnTo>
                    <a:pt x="1105815" y="81574"/>
                  </a:lnTo>
                  <a:lnTo>
                    <a:pt x="1060000" y="63522"/>
                  </a:lnTo>
                  <a:lnTo>
                    <a:pt x="1010813" y="47453"/>
                  </a:lnTo>
                  <a:lnTo>
                    <a:pt x="958532" y="33497"/>
                  </a:lnTo>
                  <a:lnTo>
                    <a:pt x="903433" y="21786"/>
                  </a:lnTo>
                  <a:lnTo>
                    <a:pt x="845794" y="12451"/>
                  </a:lnTo>
                  <a:lnTo>
                    <a:pt x="785891" y="5620"/>
                  </a:lnTo>
                  <a:lnTo>
                    <a:pt x="724000" y="1427"/>
                  </a:lnTo>
                  <a:lnTo>
                    <a:pt x="660400" y="0"/>
                  </a:lnTo>
                  <a:close/>
                </a:path>
              </a:pathLst>
            </a:custGeom>
            <a:solidFill>
              <a:srgbClr val="E26155"/>
            </a:solidFill>
          </p:spPr>
          <p:txBody>
            <a:bodyPr wrap="square" lIns="0" tIns="0" rIns="0" bIns="0" rtlCol="0"/>
            <a:lstStyle/>
            <a:p>
              <a:endParaRPr/>
            </a:p>
          </p:txBody>
        </p:sp>
        <p:sp>
          <p:nvSpPr>
            <p:cNvPr id="54" name="object 54"/>
            <p:cNvSpPr/>
            <p:nvPr/>
          </p:nvSpPr>
          <p:spPr>
            <a:xfrm>
              <a:off x="6485016" y="5396244"/>
              <a:ext cx="1320800" cy="623570"/>
            </a:xfrm>
            <a:custGeom>
              <a:avLst/>
              <a:gdLst/>
              <a:ahLst/>
              <a:cxnLst/>
              <a:rect l="l" t="t" r="r" b="b"/>
              <a:pathLst>
                <a:path w="1320800" h="623570">
                  <a:moveTo>
                    <a:pt x="0" y="311727"/>
                  </a:moveTo>
                  <a:lnTo>
                    <a:pt x="11907" y="252492"/>
                  </a:lnTo>
                  <a:lnTo>
                    <a:pt x="46155" y="197008"/>
                  </a:lnTo>
                  <a:lnTo>
                    <a:pt x="100529" y="146322"/>
                  </a:lnTo>
                  <a:lnTo>
                    <a:pt x="134572" y="123104"/>
                  </a:lnTo>
                  <a:lnTo>
                    <a:pt x="172815" y="101478"/>
                  </a:lnTo>
                  <a:lnTo>
                    <a:pt x="214983" y="81573"/>
                  </a:lnTo>
                  <a:lnTo>
                    <a:pt x="260799" y="63521"/>
                  </a:lnTo>
                  <a:lnTo>
                    <a:pt x="309986" y="47452"/>
                  </a:lnTo>
                  <a:lnTo>
                    <a:pt x="362267" y="33497"/>
                  </a:lnTo>
                  <a:lnTo>
                    <a:pt x="417366" y="21786"/>
                  </a:lnTo>
                  <a:lnTo>
                    <a:pt x="475005" y="12451"/>
                  </a:lnTo>
                  <a:lnTo>
                    <a:pt x="534908" y="5620"/>
                  </a:lnTo>
                  <a:lnTo>
                    <a:pt x="596799" y="1427"/>
                  </a:lnTo>
                  <a:lnTo>
                    <a:pt x="660400" y="0"/>
                  </a:lnTo>
                  <a:lnTo>
                    <a:pt x="724000" y="1427"/>
                  </a:lnTo>
                  <a:lnTo>
                    <a:pt x="785891" y="5620"/>
                  </a:lnTo>
                  <a:lnTo>
                    <a:pt x="845794" y="12451"/>
                  </a:lnTo>
                  <a:lnTo>
                    <a:pt x="903433" y="21786"/>
                  </a:lnTo>
                  <a:lnTo>
                    <a:pt x="958532" y="33497"/>
                  </a:lnTo>
                  <a:lnTo>
                    <a:pt x="1010813" y="47452"/>
                  </a:lnTo>
                  <a:lnTo>
                    <a:pt x="1060000" y="63521"/>
                  </a:lnTo>
                  <a:lnTo>
                    <a:pt x="1105816" y="81573"/>
                  </a:lnTo>
                  <a:lnTo>
                    <a:pt x="1147984" y="101478"/>
                  </a:lnTo>
                  <a:lnTo>
                    <a:pt x="1186227" y="123104"/>
                  </a:lnTo>
                  <a:lnTo>
                    <a:pt x="1220270" y="146322"/>
                  </a:lnTo>
                  <a:lnTo>
                    <a:pt x="1249834" y="171000"/>
                  </a:lnTo>
                  <a:lnTo>
                    <a:pt x="1294422" y="224215"/>
                  </a:lnTo>
                  <a:lnTo>
                    <a:pt x="1317776" y="281706"/>
                  </a:lnTo>
                  <a:lnTo>
                    <a:pt x="1320800" y="311727"/>
                  </a:lnTo>
                  <a:lnTo>
                    <a:pt x="1317776" y="341748"/>
                  </a:lnTo>
                  <a:lnTo>
                    <a:pt x="1294422" y="399238"/>
                  </a:lnTo>
                  <a:lnTo>
                    <a:pt x="1249834" y="452454"/>
                  </a:lnTo>
                  <a:lnTo>
                    <a:pt x="1220270" y="477132"/>
                  </a:lnTo>
                  <a:lnTo>
                    <a:pt x="1186227" y="500350"/>
                  </a:lnTo>
                  <a:lnTo>
                    <a:pt x="1147984" y="521976"/>
                  </a:lnTo>
                  <a:lnTo>
                    <a:pt x="1105816" y="541880"/>
                  </a:lnTo>
                  <a:lnTo>
                    <a:pt x="1060000" y="559933"/>
                  </a:lnTo>
                  <a:lnTo>
                    <a:pt x="1010813" y="576002"/>
                  </a:lnTo>
                  <a:lnTo>
                    <a:pt x="958532" y="589957"/>
                  </a:lnTo>
                  <a:lnTo>
                    <a:pt x="903433" y="601668"/>
                  </a:lnTo>
                  <a:lnTo>
                    <a:pt x="845794" y="611003"/>
                  </a:lnTo>
                  <a:lnTo>
                    <a:pt x="785891" y="617834"/>
                  </a:lnTo>
                  <a:lnTo>
                    <a:pt x="724000" y="622028"/>
                  </a:lnTo>
                  <a:lnTo>
                    <a:pt x="660400" y="623455"/>
                  </a:lnTo>
                  <a:lnTo>
                    <a:pt x="596799" y="622028"/>
                  </a:lnTo>
                  <a:lnTo>
                    <a:pt x="534908" y="617834"/>
                  </a:lnTo>
                  <a:lnTo>
                    <a:pt x="475005" y="611003"/>
                  </a:lnTo>
                  <a:lnTo>
                    <a:pt x="417366" y="601668"/>
                  </a:lnTo>
                  <a:lnTo>
                    <a:pt x="362267" y="589957"/>
                  </a:lnTo>
                  <a:lnTo>
                    <a:pt x="309986" y="576002"/>
                  </a:lnTo>
                  <a:lnTo>
                    <a:pt x="260799" y="559933"/>
                  </a:lnTo>
                  <a:lnTo>
                    <a:pt x="214983" y="541880"/>
                  </a:lnTo>
                  <a:lnTo>
                    <a:pt x="172815" y="521976"/>
                  </a:lnTo>
                  <a:lnTo>
                    <a:pt x="134572" y="500350"/>
                  </a:lnTo>
                  <a:lnTo>
                    <a:pt x="100529" y="477132"/>
                  </a:lnTo>
                  <a:lnTo>
                    <a:pt x="70965" y="452454"/>
                  </a:lnTo>
                  <a:lnTo>
                    <a:pt x="26377" y="399238"/>
                  </a:lnTo>
                  <a:lnTo>
                    <a:pt x="3023" y="341748"/>
                  </a:lnTo>
                  <a:lnTo>
                    <a:pt x="0" y="311727"/>
                  </a:lnTo>
                  <a:close/>
                </a:path>
              </a:pathLst>
            </a:custGeom>
            <a:ln w="19050">
              <a:solidFill>
                <a:srgbClr val="000000"/>
              </a:solidFill>
            </a:ln>
          </p:spPr>
          <p:txBody>
            <a:bodyPr wrap="square" lIns="0" tIns="0" rIns="0" bIns="0" rtlCol="0"/>
            <a:lstStyle/>
            <a:p>
              <a:endParaRPr/>
            </a:p>
          </p:txBody>
        </p:sp>
      </p:grpSp>
      <p:sp>
        <p:nvSpPr>
          <p:cNvPr id="55" name="object 55"/>
          <p:cNvSpPr txBox="1"/>
          <p:nvPr/>
        </p:nvSpPr>
        <p:spPr>
          <a:xfrm>
            <a:off x="9968959" y="6856324"/>
            <a:ext cx="869442" cy="606320"/>
          </a:xfrm>
          <a:prstGeom prst="rect">
            <a:avLst/>
          </a:prstGeom>
        </p:spPr>
        <p:txBody>
          <a:bodyPr vert="horz" wrap="square" lIns="0" tIns="15240" rIns="0" bIns="0" rtlCol="0">
            <a:spAutoFit/>
          </a:bodyPr>
          <a:lstStyle/>
          <a:p>
            <a:pPr marL="68580" marR="6096" indent="-53340">
              <a:spcBef>
                <a:spcPts val="120"/>
              </a:spcBef>
            </a:pPr>
            <a:r>
              <a:rPr sz="1920" spc="-12" dirty="0">
                <a:solidFill>
                  <a:srgbClr val="FFFFFF"/>
                </a:solidFill>
                <a:latin typeface="Arial"/>
                <a:cs typeface="Arial"/>
              </a:rPr>
              <a:t>Reduce worker</a:t>
            </a:r>
            <a:endParaRPr sz="1920">
              <a:latin typeface="Arial"/>
              <a:cs typeface="Arial"/>
            </a:endParaRPr>
          </a:p>
        </p:txBody>
      </p:sp>
      <p:grpSp>
        <p:nvGrpSpPr>
          <p:cNvPr id="56" name="object 56"/>
          <p:cNvGrpSpPr/>
          <p:nvPr/>
        </p:nvGrpSpPr>
        <p:grpSpPr>
          <a:xfrm>
            <a:off x="7487107" y="7023963"/>
            <a:ext cx="2289810" cy="329184"/>
            <a:chOff x="4715255" y="5590032"/>
            <a:chExt cx="1908175" cy="274320"/>
          </a:xfrm>
        </p:grpSpPr>
        <p:pic>
          <p:nvPicPr>
            <p:cNvPr id="57" name="object 57"/>
            <p:cNvPicPr/>
            <p:nvPr/>
          </p:nvPicPr>
          <p:blipFill>
            <a:blip r:embed="rId19" cstate="print"/>
            <a:stretch>
              <a:fillRect/>
            </a:stretch>
          </p:blipFill>
          <p:spPr>
            <a:xfrm>
              <a:off x="4715255" y="5590032"/>
              <a:ext cx="1908048" cy="274320"/>
            </a:xfrm>
            <a:prstGeom prst="rect">
              <a:avLst/>
            </a:prstGeom>
          </p:spPr>
        </p:pic>
        <p:sp>
          <p:nvSpPr>
            <p:cNvPr id="58" name="object 58"/>
            <p:cNvSpPr/>
            <p:nvPr/>
          </p:nvSpPr>
          <p:spPr>
            <a:xfrm>
              <a:off x="4757814" y="5652643"/>
              <a:ext cx="1727835" cy="111125"/>
            </a:xfrm>
            <a:custGeom>
              <a:avLst/>
              <a:gdLst/>
              <a:ahLst/>
              <a:cxnLst/>
              <a:rect l="l" t="t" r="r" b="b"/>
              <a:pathLst>
                <a:path w="1727835" h="111125">
                  <a:moveTo>
                    <a:pt x="1632397" y="0"/>
                  </a:moveTo>
                  <a:lnTo>
                    <a:pt x="1626563" y="1535"/>
                  </a:lnTo>
                  <a:lnTo>
                    <a:pt x="1621262" y="10623"/>
                  </a:lnTo>
                  <a:lnTo>
                    <a:pt x="1622798" y="16455"/>
                  </a:lnTo>
                  <a:lnTo>
                    <a:pt x="1673110" y="45803"/>
                  </a:lnTo>
                  <a:lnTo>
                    <a:pt x="1708340" y="45803"/>
                  </a:lnTo>
                  <a:lnTo>
                    <a:pt x="1708340" y="64853"/>
                  </a:lnTo>
                  <a:lnTo>
                    <a:pt x="1673110" y="64853"/>
                  </a:lnTo>
                  <a:lnTo>
                    <a:pt x="1622798" y="94202"/>
                  </a:lnTo>
                  <a:lnTo>
                    <a:pt x="1621262" y="100034"/>
                  </a:lnTo>
                  <a:lnTo>
                    <a:pt x="1626563" y="109122"/>
                  </a:lnTo>
                  <a:lnTo>
                    <a:pt x="1632397" y="110656"/>
                  </a:lnTo>
                  <a:lnTo>
                    <a:pt x="1710915" y="64853"/>
                  </a:lnTo>
                  <a:lnTo>
                    <a:pt x="1708340" y="64853"/>
                  </a:lnTo>
                  <a:lnTo>
                    <a:pt x="1710918" y="64852"/>
                  </a:lnTo>
                  <a:lnTo>
                    <a:pt x="1727244" y="55328"/>
                  </a:lnTo>
                  <a:lnTo>
                    <a:pt x="1632397" y="0"/>
                  </a:lnTo>
                  <a:close/>
                </a:path>
                <a:path w="1727835" h="111125">
                  <a:moveTo>
                    <a:pt x="1689438" y="55328"/>
                  </a:moveTo>
                  <a:lnTo>
                    <a:pt x="1673110" y="64853"/>
                  </a:lnTo>
                  <a:lnTo>
                    <a:pt x="1708340" y="64853"/>
                  </a:lnTo>
                  <a:lnTo>
                    <a:pt x="1708340" y="63555"/>
                  </a:lnTo>
                  <a:lnTo>
                    <a:pt x="1703542" y="63555"/>
                  </a:lnTo>
                  <a:lnTo>
                    <a:pt x="1689438" y="55328"/>
                  </a:lnTo>
                  <a:close/>
                </a:path>
                <a:path w="1727835" h="111125">
                  <a:moveTo>
                    <a:pt x="0" y="45802"/>
                  </a:moveTo>
                  <a:lnTo>
                    <a:pt x="0" y="64852"/>
                  </a:lnTo>
                  <a:lnTo>
                    <a:pt x="1673112" y="64852"/>
                  </a:lnTo>
                  <a:lnTo>
                    <a:pt x="1689438" y="55328"/>
                  </a:lnTo>
                  <a:lnTo>
                    <a:pt x="1673110" y="45803"/>
                  </a:lnTo>
                  <a:lnTo>
                    <a:pt x="0" y="45802"/>
                  </a:lnTo>
                  <a:close/>
                </a:path>
                <a:path w="1727835" h="111125">
                  <a:moveTo>
                    <a:pt x="1703542" y="47101"/>
                  </a:moveTo>
                  <a:lnTo>
                    <a:pt x="1689438" y="55328"/>
                  </a:lnTo>
                  <a:lnTo>
                    <a:pt x="1703542" y="63555"/>
                  </a:lnTo>
                  <a:lnTo>
                    <a:pt x="1703542" y="47101"/>
                  </a:lnTo>
                  <a:close/>
                </a:path>
                <a:path w="1727835" h="111125">
                  <a:moveTo>
                    <a:pt x="1708340" y="47101"/>
                  </a:moveTo>
                  <a:lnTo>
                    <a:pt x="1703542" y="47101"/>
                  </a:lnTo>
                  <a:lnTo>
                    <a:pt x="1703542" y="63555"/>
                  </a:lnTo>
                  <a:lnTo>
                    <a:pt x="1708340" y="63555"/>
                  </a:lnTo>
                  <a:lnTo>
                    <a:pt x="1708340" y="47101"/>
                  </a:lnTo>
                  <a:close/>
                </a:path>
                <a:path w="1727835" h="111125">
                  <a:moveTo>
                    <a:pt x="1673110" y="45803"/>
                  </a:moveTo>
                  <a:lnTo>
                    <a:pt x="1689438" y="55328"/>
                  </a:lnTo>
                  <a:lnTo>
                    <a:pt x="1703542" y="47101"/>
                  </a:lnTo>
                  <a:lnTo>
                    <a:pt x="1708340" y="47101"/>
                  </a:lnTo>
                  <a:lnTo>
                    <a:pt x="1708340" y="45803"/>
                  </a:lnTo>
                  <a:lnTo>
                    <a:pt x="1673110" y="45803"/>
                  </a:lnTo>
                  <a:close/>
                </a:path>
              </a:pathLst>
            </a:custGeom>
            <a:solidFill>
              <a:srgbClr val="000000"/>
            </a:solidFill>
          </p:spPr>
          <p:txBody>
            <a:bodyPr wrap="square" lIns="0" tIns="0" rIns="0" bIns="0" rtlCol="0"/>
            <a:lstStyle/>
            <a:p>
              <a:endParaRPr/>
            </a:p>
          </p:txBody>
        </p:sp>
      </p:grpSp>
      <p:sp>
        <p:nvSpPr>
          <p:cNvPr id="59" name="object 59"/>
          <p:cNvSpPr txBox="1"/>
          <p:nvPr/>
        </p:nvSpPr>
        <p:spPr>
          <a:xfrm>
            <a:off x="7882046" y="6719774"/>
            <a:ext cx="1508760" cy="347788"/>
          </a:xfrm>
          <a:prstGeom prst="rect">
            <a:avLst/>
          </a:prstGeom>
        </p:spPr>
        <p:txBody>
          <a:bodyPr vert="horz" wrap="square" lIns="0" tIns="15240" rIns="0" bIns="0" rtlCol="0">
            <a:spAutoFit/>
          </a:bodyPr>
          <a:lstStyle/>
          <a:p>
            <a:pPr marL="15240">
              <a:spcBef>
                <a:spcPts val="120"/>
              </a:spcBef>
            </a:pPr>
            <a:r>
              <a:rPr sz="2160" i="1" dirty="0">
                <a:latin typeface="Arial"/>
                <a:cs typeface="Arial"/>
              </a:rPr>
              <a:t>remote</a:t>
            </a:r>
            <a:r>
              <a:rPr sz="2160" i="1" spc="-36" dirty="0">
                <a:latin typeface="Arial"/>
                <a:cs typeface="Arial"/>
              </a:rPr>
              <a:t> </a:t>
            </a:r>
            <a:r>
              <a:rPr sz="2160" i="1" spc="-24" dirty="0">
                <a:latin typeface="Arial"/>
                <a:cs typeface="Arial"/>
              </a:rPr>
              <a:t>read</a:t>
            </a:r>
            <a:endParaRPr sz="2160">
              <a:latin typeface="Arial"/>
              <a:cs typeface="Arial"/>
            </a:endParaRPr>
          </a:p>
        </p:txBody>
      </p:sp>
      <p:grpSp>
        <p:nvGrpSpPr>
          <p:cNvPr id="60" name="object 60"/>
          <p:cNvGrpSpPr/>
          <p:nvPr/>
        </p:nvGrpSpPr>
        <p:grpSpPr>
          <a:xfrm>
            <a:off x="7446874" y="5454853"/>
            <a:ext cx="2560320" cy="1635252"/>
            <a:chOff x="4681728" y="4282440"/>
            <a:chExt cx="2133600" cy="1362710"/>
          </a:xfrm>
        </p:grpSpPr>
        <p:pic>
          <p:nvPicPr>
            <p:cNvPr id="61" name="object 61"/>
            <p:cNvPicPr/>
            <p:nvPr/>
          </p:nvPicPr>
          <p:blipFill>
            <a:blip r:embed="rId20" cstate="print"/>
            <a:stretch>
              <a:fillRect/>
            </a:stretch>
          </p:blipFill>
          <p:spPr>
            <a:xfrm>
              <a:off x="4681728" y="4303776"/>
              <a:ext cx="2133600" cy="1341120"/>
            </a:xfrm>
            <a:prstGeom prst="rect">
              <a:avLst/>
            </a:prstGeom>
          </p:spPr>
        </p:pic>
        <p:sp>
          <p:nvSpPr>
            <p:cNvPr id="62" name="object 62"/>
            <p:cNvSpPr/>
            <p:nvPr/>
          </p:nvSpPr>
          <p:spPr>
            <a:xfrm>
              <a:off x="4724038" y="4323779"/>
              <a:ext cx="1954530" cy="1163955"/>
            </a:xfrm>
            <a:custGeom>
              <a:avLst/>
              <a:gdLst/>
              <a:ahLst/>
              <a:cxnLst/>
              <a:rect l="l" t="t" r="r" b="b"/>
              <a:pathLst>
                <a:path w="1954529" h="1163954">
                  <a:moveTo>
                    <a:pt x="1844772" y="1143972"/>
                  </a:moveTo>
                  <a:lnTo>
                    <a:pt x="1840477" y="1148206"/>
                  </a:lnTo>
                  <a:lnTo>
                    <a:pt x="1840457" y="1158781"/>
                  </a:lnTo>
                  <a:lnTo>
                    <a:pt x="1844639" y="1163022"/>
                  </a:lnTo>
                  <a:lnTo>
                    <a:pt x="1954442" y="1163789"/>
                  </a:lnTo>
                  <a:lnTo>
                    <a:pt x="1953644" y="1162354"/>
                  </a:lnTo>
                  <a:lnTo>
                    <a:pt x="1933341" y="1162354"/>
                  </a:lnTo>
                  <a:lnTo>
                    <a:pt x="1903015" y="1144379"/>
                  </a:lnTo>
                  <a:lnTo>
                    <a:pt x="1844772" y="1143972"/>
                  </a:lnTo>
                  <a:close/>
                </a:path>
                <a:path w="1954529" h="1163954">
                  <a:moveTo>
                    <a:pt x="1903015" y="1144379"/>
                  </a:moveTo>
                  <a:lnTo>
                    <a:pt x="1933341" y="1162354"/>
                  </a:lnTo>
                  <a:lnTo>
                    <a:pt x="1935459" y="1158781"/>
                  </a:lnTo>
                  <a:lnTo>
                    <a:pt x="1929857" y="1158781"/>
                  </a:lnTo>
                  <a:lnTo>
                    <a:pt x="1921919" y="1144511"/>
                  </a:lnTo>
                  <a:lnTo>
                    <a:pt x="1903015" y="1144379"/>
                  </a:lnTo>
                  <a:close/>
                </a:path>
                <a:path w="1954529" h="1163954">
                  <a:moveTo>
                    <a:pt x="1895262" y="1066177"/>
                  </a:moveTo>
                  <a:lnTo>
                    <a:pt x="1886068" y="1071293"/>
                  </a:lnTo>
                  <a:lnTo>
                    <a:pt x="1884414" y="1077092"/>
                  </a:lnTo>
                  <a:lnTo>
                    <a:pt x="1912730" y="1127992"/>
                  </a:lnTo>
                  <a:lnTo>
                    <a:pt x="1943054" y="1145966"/>
                  </a:lnTo>
                  <a:lnTo>
                    <a:pt x="1933341" y="1162354"/>
                  </a:lnTo>
                  <a:lnTo>
                    <a:pt x="1953644" y="1162354"/>
                  </a:lnTo>
                  <a:lnTo>
                    <a:pt x="1901063" y="1067831"/>
                  </a:lnTo>
                  <a:lnTo>
                    <a:pt x="1895262" y="1066177"/>
                  </a:lnTo>
                  <a:close/>
                </a:path>
                <a:path w="1954529" h="1163954">
                  <a:moveTo>
                    <a:pt x="1921919" y="1144511"/>
                  </a:moveTo>
                  <a:lnTo>
                    <a:pt x="1929857" y="1158781"/>
                  </a:lnTo>
                  <a:lnTo>
                    <a:pt x="1938247" y="1144625"/>
                  </a:lnTo>
                  <a:lnTo>
                    <a:pt x="1921919" y="1144511"/>
                  </a:lnTo>
                  <a:close/>
                </a:path>
                <a:path w="1954529" h="1163954">
                  <a:moveTo>
                    <a:pt x="1912730" y="1127992"/>
                  </a:moveTo>
                  <a:lnTo>
                    <a:pt x="1921919" y="1144511"/>
                  </a:lnTo>
                  <a:lnTo>
                    <a:pt x="1938247" y="1144625"/>
                  </a:lnTo>
                  <a:lnTo>
                    <a:pt x="1929857" y="1158781"/>
                  </a:lnTo>
                  <a:lnTo>
                    <a:pt x="1935459" y="1158781"/>
                  </a:lnTo>
                  <a:lnTo>
                    <a:pt x="1943054" y="1145966"/>
                  </a:lnTo>
                  <a:lnTo>
                    <a:pt x="1912730" y="1127992"/>
                  </a:lnTo>
                  <a:close/>
                </a:path>
                <a:path w="1954529" h="1163954">
                  <a:moveTo>
                    <a:pt x="9712" y="0"/>
                  </a:moveTo>
                  <a:lnTo>
                    <a:pt x="0" y="16388"/>
                  </a:lnTo>
                  <a:lnTo>
                    <a:pt x="1903015" y="1144379"/>
                  </a:lnTo>
                  <a:lnTo>
                    <a:pt x="1921919" y="1144511"/>
                  </a:lnTo>
                  <a:lnTo>
                    <a:pt x="1912730" y="1127992"/>
                  </a:lnTo>
                  <a:lnTo>
                    <a:pt x="9712" y="0"/>
                  </a:lnTo>
                  <a:close/>
                </a:path>
              </a:pathLst>
            </a:custGeom>
            <a:solidFill>
              <a:srgbClr val="000000"/>
            </a:solidFill>
          </p:spPr>
          <p:txBody>
            <a:bodyPr wrap="square" lIns="0" tIns="0" rIns="0" bIns="0" rtlCol="0"/>
            <a:lstStyle/>
            <a:p>
              <a:endParaRPr/>
            </a:p>
          </p:txBody>
        </p:sp>
        <p:pic>
          <p:nvPicPr>
            <p:cNvPr id="63" name="object 63"/>
            <p:cNvPicPr/>
            <p:nvPr/>
          </p:nvPicPr>
          <p:blipFill>
            <a:blip r:embed="rId21" cstate="print"/>
            <a:stretch>
              <a:fillRect/>
            </a:stretch>
          </p:blipFill>
          <p:spPr>
            <a:xfrm>
              <a:off x="4712208" y="4282440"/>
              <a:ext cx="2075688" cy="1274064"/>
            </a:xfrm>
            <a:prstGeom prst="rect">
              <a:avLst/>
            </a:prstGeom>
          </p:spPr>
        </p:pic>
        <p:sp>
          <p:nvSpPr>
            <p:cNvPr id="64" name="object 64"/>
            <p:cNvSpPr/>
            <p:nvPr/>
          </p:nvSpPr>
          <p:spPr>
            <a:xfrm>
              <a:off x="4753067" y="4399282"/>
              <a:ext cx="1896745" cy="1096645"/>
            </a:xfrm>
            <a:custGeom>
              <a:avLst/>
              <a:gdLst/>
              <a:ahLst/>
              <a:cxnLst/>
              <a:rect l="l" t="t" r="r" b="b"/>
              <a:pathLst>
                <a:path w="1896745" h="1096645">
                  <a:moveTo>
                    <a:pt x="1844813" y="19417"/>
                  </a:moveTo>
                  <a:lnTo>
                    <a:pt x="0" y="1080006"/>
                  </a:lnTo>
                  <a:lnTo>
                    <a:pt x="9494" y="1096521"/>
                  </a:lnTo>
                  <a:lnTo>
                    <a:pt x="1854308" y="35932"/>
                  </a:lnTo>
                  <a:lnTo>
                    <a:pt x="1863716" y="19537"/>
                  </a:lnTo>
                  <a:lnTo>
                    <a:pt x="1844813" y="19417"/>
                  </a:lnTo>
                  <a:close/>
                </a:path>
                <a:path w="1896745" h="1096645">
                  <a:moveTo>
                    <a:pt x="1895823" y="1861"/>
                  </a:moveTo>
                  <a:lnTo>
                    <a:pt x="1875350" y="1861"/>
                  </a:lnTo>
                  <a:lnTo>
                    <a:pt x="1884845" y="18376"/>
                  </a:lnTo>
                  <a:lnTo>
                    <a:pt x="1854308" y="35932"/>
                  </a:lnTo>
                  <a:lnTo>
                    <a:pt x="1825318" y="86451"/>
                  </a:lnTo>
                  <a:lnTo>
                    <a:pt x="1826895" y="92273"/>
                  </a:lnTo>
                  <a:lnTo>
                    <a:pt x="1836019" y="97509"/>
                  </a:lnTo>
                  <a:lnTo>
                    <a:pt x="1841841" y="95933"/>
                  </a:lnTo>
                  <a:lnTo>
                    <a:pt x="1895823" y="1861"/>
                  </a:lnTo>
                  <a:close/>
                </a:path>
                <a:path w="1896745" h="1096645">
                  <a:moveTo>
                    <a:pt x="1877370" y="5374"/>
                  </a:moveTo>
                  <a:lnTo>
                    <a:pt x="1871844" y="5374"/>
                  </a:lnTo>
                  <a:lnTo>
                    <a:pt x="1880044" y="19640"/>
                  </a:lnTo>
                  <a:lnTo>
                    <a:pt x="1863657" y="19640"/>
                  </a:lnTo>
                  <a:lnTo>
                    <a:pt x="1854308" y="35932"/>
                  </a:lnTo>
                  <a:lnTo>
                    <a:pt x="1882647" y="19640"/>
                  </a:lnTo>
                  <a:lnTo>
                    <a:pt x="1880044" y="19640"/>
                  </a:lnTo>
                  <a:lnTo>
                    <a:pt x="1882826" y="19537"/>
                  </a:lnTo>
                  <a:lnTo>
                    <a:pt x="1884845" y="18376"/>
                  </a:lnTo>
                  <a:lnTo>
                    <a:pt x="1877370" y="5374"/>
                  </a:lnTo>
                  <a:close/>
                </a:path>
                <a:path w="1896745" h="1096645">
                  <a:moveTo>
                    <a:pt x="1871844" y="5374"/>
                  </a:moveTo>
                  <a:lnTo>
                    <a:pt x="1863716" y="19537"/>
                  </a:lnTo>
                  <a:lnTo>
                    <a:pt x="1880044" y="19640"/>
                  </a:lnTo>
                  <a:lnTo>
                    <a:pt x="1871844" y="5374"/>
                  </a:lnTo>
                  <a:close/>
                </a:path>
                <a:path w="1896745" h="1096645">
                  <a:moveTo>
                    <a:pt x="1875350" y="1861"/>
                  </a:moveTo>
                  <a:lnTo>
                    <a:pt x="1844813" y="19417"/>
                  </a:lnTo>
                  <a:lnTo>
                    <a:pt x="1863716" y="19537"/>
                  </a:lnTo>
                  <a:lnTo>
                    <a:pt x="1871844" y="5374"/>
                  </a:lnTo>
                  <a:lnTo>
                    <a:pt x="1877370" y="5374"/>
                  </a:lnTo>
                  <a:lnTo>
                    <a:pt x="1875350" y="1861"/>
                  </a:lnTo>
                  <a:close/>
                </a:path>
                <a:path w="1896745" h="1096645">
                  <a:moveTo>
                    <a:pt x="1786689" y="0"/>
                  </a:moveTo>
                  <a:lnTo>
                    <a:pt x="1782398" y="4237"/>
                  </a:lnTo>
                  <a:lnTo>
                    <a:pt x="1782331" y="14758"/>
                  </a:lnTo>
                  <a:lnTo>
                    <a:pt x="1786568" y="19049"/>
                  </a:lnTo>
                  <a:lnTo>
                    <a:pt x="1844813" y="19417"/>
                  </a:lnTo>
                  <a:lnTo>
                    <a:pt x="1875350" y="1861"/>
                  </a:lnTo>
                  <a:lnTo>
                    <a:pt x="1895823" y="1861"/>
                  </a:lnTo>
                  <a:lnTo>
                    <a:pt x="1896493" y="693"/>
                  </a:lnTo>
                  <a:lnTo>
                    <a:pt x="1786689" y="0"/>
                  </a:lnTo>
                  <a:close/>
                </a:path>
              </a:pathLst>
            </a:custGeom>
            <a:solidFill>
              <a:srgbClr val="000000"/>
            </a:solidFill>
          </p:spPr>
          <p:txBody>
            <a:bodyPr wrap="square" lIns="0" tIns="0" rIns="0" bIns="0" rtlCol="0"/>
            <a:lstStyle/>
            <a:p>
              <a:endParaRPr/>
            </a:p>
          </p:txBody>
        </p:sp>
      </p:grpSp>
    </p:spTree>
    <p:extLst>
      <p:ext uri="{BB962C8B-B14F-4D97-AF65-F5344CB8AC3E}">
        <p14:creationId xmlns:p14="http://schemas.microsoft.com/office/powerpoint/2010/main" val="30538241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6859" y="182189"/>
            <a:ext cx="10744200" cy="907941"/>
          </a:xfrm>
          <a:prstGeom prst="rect">
            <a:avLst/>
          </a:prstGeom>
        </p:spPr>
        <p:txBody>
          <a:bodyPr vert="horz" wrap="square" lIns="0" tIns="15240" rIns="0" bIns="0" rtlCol="0" anchor="ctr" anchorCtr="0">
            <a:spAutoFit/>
          </a:bodyPr>
          <a:lstStyle/>
          <a:p>
            <a:pPr marL="91440">
              <a:spcBef>
                <a:spcPts val="120"/>
              </a:spcBef>
            </a:pPr>
            <a:r>
              <a:rPr dirty="0"/>
              <a:t>Step</a:t>
            </a:r>
            <a:r>
              <a:rPr spc="-84" dirty="0"/>
              <a:t> </a:t>
            </a:r>
            <a:r>
              <a:rPr dirty="0"/>
              <a:t>6:</a:t>
            </a:r>
            <a:r>
              <a:rPr spc="-72" dirty="0"/>
              <a:t> </a:t>
            </a:r>
            <a:r>
              <a:rPr dirty="0"/>
              <a:t>Reduce</a:t>
            </a:r>
            <a:r>
              <a:rPr spc="-137" dirty="0"/>
              <a:t> </a:t>
            </a:r>
            <a:r>
              <a:rPr spc="-54" dirty="0"/>
              <a:t>Task:</a:t>
            </a:r>
            <a:r>
              <a:rPr spc="-72" dirty="0"/>
              <a:t> </a:t>
            </a:r>
            <a:r>
              <a:rPr i="1" spc="-12" dirty="0">
                <a:latin typeface="Arial"/>
                <a:cs typeface="Arial"/>
              </a:rPr>
              <a:t>Reduce</a:t>
            </a:r>
          </a:p>
        </p:txBody>
      </p:sp>
      <p:sp>
        <p:nvSpPr>
          <p:cNvPr id="3" name="object 3"/>
          <p:cNvSpPr txBox="1"/>
          <p:nvPr/>
        </p:nvSpPr>
        <p:spPr>
          <a:xfrm>
            <a:off x="1524000" y="1146124"/>
            <a:ext cx="11277600" cy="3134191"/>
          </a:xfrm>
          <a:prstGeom prst="rect">
            <a:avLst/>
          </a:prstGeom>
        </p:spPr>
        <p:txBody>
          <a:bodyPr vert="horz" wrap="square" lIns="0" tIns="15240" rIns="0" bIns="0" rtlCol="0">
            <a:spAutoFit/>
          </a:bodyPr>
          <a:lstStyle/>
          <a:p>
            <a:pPr marL="288798" indent="-273558">
              <a:spcBef>
                <a:spcPts val="120"/>
              </a:spcBef>
              <a:buChar char="•"/>
              <a:tabLst>
                <a:tab pos="288798" algn="l"/>
              </a:tabLst>
            </a:pPr>
            <a:r>
              <a:rPr sz="2800" dirty="0">
                <a:latin typeface="+mn-lt"/>
                <a:cs typeface="Arial"/>
              </a:rPr>
              <a:t>The</a:t>
            </a:r>
            <a:r>
              <a:rPr sz="2800" spc="-66" dirty="0">
                <a:latin typeface="+mn-lt"/>
                <a:cs typeface="Arial"/>
              </a:rPr>
              <a:t> </a:t>
            </a:r>
            <a:r>
              <a:rPr sz="2800" dirty="0">
                <a:latin typeface="+mn-lt"/>
                <a:cs typeface="Arial"/>
              </a:rPr>
              <a:t>sort</a:t>
            </a:r>
            <a:r>
              <a:rPr sz="2800" spc="-72" dirty="0">
                <a:latin typeface="+mn-lt"/>
                <a:cs typeface="Arial"/>
              </a:rPr>
              <a:t> </a:t>
            </a:r>
            <a:r>
              <a:rPr sz="2800" dirty="0">
                <a:latin typeface="+mn-lt"/>
                <a:cs typeface="Arial"/>
              </a:rPr>
              <a:t>phase</a:t>
            </a:r>
            <a:r>
              <a:rPr sz="2800" spc="-66" dirty="0">
                <a:latin typeface="+mn-lt"/>
                <a:cs typeface="Arial"/>
              </a:rPr>
              <a:t> </a:t>
            </a:r>
            <a:r>
              <a:rPr sz="2800" dirty="0">
                <a:latin typeface="+mn-lt"/>
                <a:cs typeface="Arial"/>
              </a:rPr>
              <a:t>grouped</a:t>
            </a:r>
            <a:r>
              <a:rPr sz="2800" spc="-66" dirty="0">
                <a:latin typeface="+mn-lt"/>
                <a:cs typeface="Arial"/>
              </a:rPr>
              <a:t> </a:t>
            </a:r>
            <a:r>
              <a:rPr sz="2800" dirty="0">
                <a:latin typeface="+mn-lt"/>
                <a:cs typeface="Arial"/>
              </a:rPr>
              <a:t>data</a:t>
            </a:r>
            <a:r>
              <a:rPr sz="2800" spc="-66" dirty="0">
                <a:latin typeface="+mn-lt"/>
                <a:cs typeface="Arial"/>
              </a:rPr>
              <a:t> </a:t>
            </a:r>
            <a:r>
              <a:rPr sz="2800" dirty="0">
                <a:latin typeface="+mn-lt"/>
                <a:cs typeface="Arial"/>
              </a:rPr>
              <a:t>with</a:t>
            </a:r>
            <a:r>
              <a:rPr sz="2800" spc="-66" dirty="0">
                <a:latin typeface="+mn-lt"/>
                <a:cs typeface="Arial"/>
              </a:rPr>
              <a:t> </a:t>
            </a:r>
            <a:r>
              <a:rPr sz="2800" dirty="0">
                <a:latin typeface="+mn-lt"/>
                <a:cs typeface="Arial"/>
              </a:rPr>
              <a:t>a</a:t>
            </a:r>
            <a:r>
              <a:rPr sz="2800" spc="-66" dirty="0">
                <a:latin typeface="+mn-lt"/>
                <a:cs typeface="Arial"/>
              </a:rPr>
              <a:t> </a:t>
            </a:r>
            <a:r>
              <a:rPr sz="2800" dirty="0">
                <a:latin typeface="+mn-lt"/>
                <a:cs typeface="Arial"/>
              </a:rPr>
              <a:t>unique</a:t>
            </a:r>
            <a:r>
              <a:rPr sz="2800" spc="-66" dirty="0">
                <a:latin typeface="+mn-lt"/>
                <a:cs typeface="Arial"/>
              </a:rPr>
              <a:t> </a:t>
            </a:r>
            <a:r>
              <a:rPr sz="2800" dirty="0">
                <a:latin typeface="+mn-lt"/>
                <a:cs typeface="Arial"/>
              </a:rPr>
              <a:t>intermediate</a:t>
            </a:r>
            <a:r>
              <a:rPr sz="2800" spc="-66" dirty="0">
                <a:latin typeface="+mn-lt"/>
                <a:cs typeface="Arial"/>
              </a:rPr>
              <a:t> </a:t>
            </a:r>
            <a:r>
              <a:rPr sz="2800" spc="-30" dirty="0">
                <a:latin typeface="+mn-lt"/>
                <a:cs typeface="Arial"/>
              </a:rPr>
              <a:t>key</a:t>
            </a:r>
            <a:endParaRPr sz="2800" dirty="0">
              <a:latin typeface="+mn-lt"/>
              <a:cs typeface="Arial"/>
            </a:endParaRPr>
          </a:p>
          <a:p>
            <a:pPr>
              <a:spcBef>
                <a:spcPts val="120"/>
              </a:spcBef>
              <a:buFont typeface="Arial"/>
              <a:buChar char="•"/>
            </a:pPr>
            <a:endParaRPr sz="2800" dirty="0">
              <a:latin typeface="+mn-lt"/>
              <a:cs typeface="Arial"/>
            </a:endParaRPr>
          </a:p>
          <a:p>
            <a:pPr marL="289560" marR="6096" indent="-274320">
              <a:buChar char="•"/>
              <a:tabLst>
                <a:tab pos="289560" algn="l"/>
              </a:tabLst>
            </a:pPr>
            <a:r>
              <a:rPr sz="2800" dirty="0">
                <a:latin typeface="+mn-lt"/>
                <a:cs typeface="Arial"/>
              </a:rPr>
              <a:t>User’s</a:t>
            </a:r>
            <a:r>
              <a:rPr sz="2800" spc="-48" dirty="0">
                <a:latin typeface="+mn-lt"/>
                <a:cs typeface="Arial"/>
              </a:rPr>
              <a:t> </a:t>
            </a:r>
            <a:r>
              <a:rPr sz="2800" b="1" i="1" dirty="0">
                <a:latin typeface="+mn-lt"/>
                <a:cs typeface="Arial"/>
              </a:rPr>
              <a:t>Reduce</a:t>
            </a:r>
            <a:r>
              <a:rPr sz="2800" b="1" i="1" spc="-36" dirty="0">
                <a:latin typeface="+mn-lt"/>
                <a:cs typeface="Arial"/>
              </a:rPr>
              <a:t> </a:t>
            </a:r>
            <a:r>
              <a:rPr sz="2800" dirty="0">
                <a:latin typeface="+mn-lt"/>
                <a:cs typeface="Arial"/>
              </a:rPr>
              <a:t>function</a:t>
            </a:r>
            <a:r>
              <a:rPr sz="2800" spc="-48" dirty="0">
                <a:latin typeface="+mn-lt"/>
                <a:cs typeface="Arial"/>
              </a:rPr>
              <a:t> </a:t>
            </a:r>
            <a:r>
              <a:rPr sz="2800" dirty="0">
                <a:latin typeface="+mn-lt"/>
                <a:cs typeface="Arial"/>
              </a:rPr>
              <a:t>is</a:t>
            </a:r>
            <a:r>
              <a:rPr sz="2800" spc="-42" dirty="0">
                <a:latin typeface="+mn-lt"/>
                <a:cs typeface="Arial"/>
              </a:rPr>
              <a:t> </a:t>
            </a:r>
            <a:r>
              <a:rPr sz="2800" dirty="0">
                <a:latin typeface="+mn-lt"/>
                <a:cs typeface="Arial"/>
              </a:rPr>
              <a:t>given</a:t>
            </a:r>
            <a:r>
              <a:rPr sz="2800" spc="-54" dirty="0">
                <a:latin typeface="+mn-lt"/>
                <a:cs typeface="Arial"/>
              </a:rPr>
              <a:t> </a:t>
            </a:r>
            <a:r>
              <a:rPr sz="2800" dirty="0">
                <a:latin typeface="+mn-lt"/>
                <a:cs typeface="Arial"/>
              </a:rPr>
              <a:t>the</a:t>
            </a:r>
            <a:r>
              <a:rPr sz="2800" spc="-48" dirty="0">
                <a:latin typeface="+mn-lt"/>
                <a:cs typeface="Arial"/>
              </a:rPr>
              <a:t> </a:t>
            </a:r>
            <a:r>
              <a:rPr sz="2800" dirty="0">
                <a:latin typeface="+mn-lt"/>
                <a:cs typeface="Arial"/>
              </a:rPr>
              <a:t>key</a:t>
            </a:r>
            <a:r>
              <a:rPr sz="2800" spc="-42" dirty="0">
                <a:latin typeface="+mn-lt"/>
                <a:cs typeface="Arial"/>
              </a:rPr>
              <a:t> </a:t>
            </a:r>
            <a:r>
              <a:rPr sz="2800" dirty="0">
                <a:latin typeface="+mn-lt"/>
                <a:cs typeface="Arial"/>
              </a:rPr>
              <a:t>and</a:t>
            </a:r>
            <a:r>
              <a:rPr sz="2800" spc="-42" dirty="0">
                <a:latin typeface="+mn-lt"/>
                <a:cs typeface="Arial"/>
              </a:rPr>
              <a:t> </a:t>
            </a:r>
            <a:r>
              <a:rPr sz="2800" dirty="0">
                <a:latin typeface="+mn-lt"/>
                <a:cs typeface="Arial"/>
              </a:rPr>
              <a:t>the</a:t>
            </a:r>
            <a:r>
              <a:rPr sz="2800" spc="-48" dirty="0">
                <a:latin typeface="+mn-lt"/>
                <a:cs typeface="Arial"/>
              </a:rPr>
              <a:t> </a:t>
            </a:r>
            <a:r>
              <a:rPr sz="2800" dirty="0">
                <a:latin typeface="+mn-lt"/>
                <a:cs typeface="Arial"/>
              </a:rPr>
              <a:t>set</a:t>
            </a:r>
            <a:r>
              <a:rPr sz="2800" spc="-48" dirty="0">
                <a:latin typeface="+mn-lt"/>
                <a:cs typeface="Arial"/>
              </a:rPr>
              <a:t> </a:t>
            </a:r>
            <a:r>
              <a:rPr sz="2800" dirty="0">
                <a:latin typeface="+mn-lt"/>
                <a:cs typeface="Arial"/>
              </a:rPr>
              <a:t>of</a:t>
            </a:r>
            <a:r>
              <a:rPr sz="2800" spc="-48" dirty="0">
                <a:latin typeface="+mn-lt"/>
                <a:cs typeface="Arial"/>
              </a:rPr>
              <a:t> </a:t>
            </a:r>
            <a:r>
              <a:rPr sz="2800" spc="-12" dirty="0">
                <a:latin typeface="+mn-lt"/>
                <a:cs typeface="Arial"/>
              </a:rPr>
              <a:t>intermediate </a:t>
            </a:r>
            <a:r>
              <a:rPr sz="2800" dirty="0">
                <a:latin typeface="+mn-lt"/>
                <a:cs typeface="Arial"/>
              </a:rPr>
              <a:t>values</a:t>
            </a:r>
            <a:r>
              <a:rPr sz="2800" spc="-48" dirty="0">
                <a:latin typeface="+mn-lt"/>
                <a:cs typeface="Arial"/>
              </a:rPr>
              <a:t> </a:t>
            </a:r>
            <a:r>
              <a:rPr sz="2800" dirty="0">
                <a:latin typeface="+mn-lt"/>
                <a:cs typeface="Arial"/>
              </a:rPr>
              <a:t>for</a:t>
            </a:r>
            <a:r>
              <a:rPr sz="2800" spc="-48" dirty="0">
                <a:latin typeface="+mn-lt"/>
                <a:cs typeface="Arial"/>
              </a:rPr>
              <a:t> </a:t>
            </a:r>
            <a:r>
              <a:rPr sz="2800" dirty="0">
                <a:latin typeface="+mn-lt"/>
                <a:cs typeface="Arial"/>
              </a:rPr>
              <a:t>that</a:t>
            </a:r>
            <a:r>
              <a:rPr sz="2800" spc="-54" dirty="0">
                <a:latin typeface="+mn-lt"/>
                <a:cs typeface="Arial"/>
              </a:rPr>
              <a:t> </a:t>
            </a:r>
            <a:r>
              <a:rPr sz="2800" spc="-30" dirty="0">
                <a:latin typeface="+mn-lt"/>
                <a:cs typeface="Arial"/>
              </a:rPr>
              <a:t>key</a:t>
            </a:r>
            <a:endParaRPr sz="2800" dirty="0">
              <a:latin typeface="+mn-lt"/>
              <a:cs typeface="Arial"/>
            </a:endParaRPr>
          </a:p>
          <a:p>
            <a:pPr marL="289560">
              <a:spcBef>
                <a:spcPts val="576"/>
              </a:spcBef>
            </a:pPr>
            <a:r>
              <a:rPr sz="2800" b="1" dirty="0">
                <a:solidFill>
                  <a:srgbClr val="007F00"/>
                </a:solidFill>
                <a:latin typeface="+mn-lt"/>
                <a:cs typeface="Arial"/>
              </a:rPr>
              <a:t>&lt;</a:t>
            </a:r>
            <a:r>
              <a:rPr sz="2800" b="1" spc="-66" dirty="0">
                <a:solidFill>
                  <a:srgbClr val="007F00"/>
                </a:solidFill>
                <a:latin typeface="+mn-lt"/>
                <a:cs typeface="Arial"/>
              </a:rPr>
              <a:t> </a:t>
            </a:r>
            <a:r>
              <a:rPr sz="2800" b="1" i="1" dirty="0">
                <a:solidFill>
                  <a:srgbClr val="007F00"/>
                </a:solidFill>
                <a:latin typeface="+mn-lt"/>
                <a:cs typeface="Arial"/>
              </a:rPr>
              <a:t>key</a:t>
            </a:r>
            <a:r>
              <a:rPr sz="2800" b="1" dirty="0">
                <a:solidFill>
                  <a:srgbClr val="007F00"/>
                </a:solidFill>
                <a:latin typeface="+mn-lt"/>
                <a:cs typeface="Arial"/>
              </a:rPr>
              <a:t>,</a:t>
            </a:r>
            <a:r>
              <a:rPr sz="2800" b="1" spc="-60" dirty="0">
                <a:solidFill>
                  <a:srgbClr val="007F00"/>
                </a:solidFill>
                <a:latin typeface="+mn-lt"/>
                <a:cs typeface="Arial"/>
              </a:rPr>
              <a:t> </a:t>
            </a:r>
            <a:r>
              <a:rPr sz="2800" b="1" dirty="0">
                <a:solidFill>
                  <a:srgbClr val="007F00"/>
                </a:solidFill>
                <a:latin typeface="+mn-lt"/>
                <a:cs typeface="Arial"/>
              </a:rPr>
              <a:t>(</a:t>
            </a:r>
            <a:r>
              <a:rPr sz="2800" b="1" i="1" dirty="0">
                <a:solidFill>
                  <a:srgbClr val="007F00"/>
                </a:solidFill>
                <a:latin typeface="+mn-lt"/>
                <a:cs typeface="Arial"/>
              </a:rPr>
              <a:t>value1,</a:t>
            </a:r>
            <a:r>
              <a:rPr sz="2800" b="1" i="1" spc="-60" dirty="0">
                <a:solidFill>
                  <a:srgbClr val="007F00"/>
                </a:solidFill>
                <a:latin typeface="+mn-lt"/>
                <a:cs typeface="Arial"/>
              </a:rPr>
              <a:t> </a:t>
            </a:r>
            <a:r>
              <a:rPr sz="2800" b="1" i="1" dirty="0">
                <a:solidFill>
                  <a:srgbClr val="007F00"/>
                </a:solidFill>
                <a:latin typeface="+mn-lt"/>
                <a:cs typeface="Arial"/>
              </a:rPr>
              <a:t>value2,</a:t>
            </a:r>
            <a:r>
              <a:rPr sz="2800" b="1" i="1" spc="-66" dirty="0">
                <a:solidFill>
                  <a:srgbClr val="007F00"/>
                </a:solidFill>
                <a:latin typeface="+mn-lt"/>
                <a:cs typeface="Arial"/>
              </a:rPr>
              <a:t> </a:t>
            </a:r>
            <a:r>
              <a:rPr sz="2800" b="1" i="1" dirty="0">
                <a:solidFill>
                  <a:srgbClr val="007F00"/>
                </a:solidFill>
                <a:latin typeface="+mn-lt"/>
                <a:cs typeface="Arial"/>
              </a:rPr>
              <a:t>value3,</a:t>
            </a:r>
            <a:r>
              <a:rPr sz="2800" b="1" i="1" spc="-60" dirty="0">
                <a:solidFill>
                  <a:srgbClr val="007F00"/>
                </a:solidFill>
                <a:latin typeface="+mn-lt"/>
                <a:cs typeface="Arial"/>
              </a:rPr>
              <a:t> </a:t>
            </a:r>
            <a:r>
              <a:rPr sz="2800" b="1" i="1" dirty="0">
                <a:solidFill>
                  <a:srgbClr val="007F00"/>
                </a:solidFill>
                <a:latin typeface="+mn-lt"/>
                <a:cs typeface="Arial"/>
              </a:rPr>
              <a:t>value4,</a:t>
            </a:r>
            <a:r>
              <a:rPr sz="2800" b="1" i="1" spc="-60" dirty="0">
                <a:solidFill>
                  <a:srgbClr val="007F00"/>
                </a:solidFill>
                <a:latin typeface="+mn-lt"/>
                <a:cs typeface="Arial"/>
              </a:rPr>
              <a:t> </a:t>
            </a:r>
            <a:r>
              <a:rPr sz="2800" b="1" i="1" dirty="0">
                <a:solidFill>
                  <a:srgbClr val="007F00"/>
                </a:solidFill>
                <a:latin typeface="+mn-lt"/>
                <a:cs typeface="Arial"/>
              </a:rPr>
              <a:t>…)</a:t>
            </a:r>
            <a:r>
              <a:rPr sz="2800" b="1" i="1" spc="-60" dirty="0">
                <a:solidFill>
                  <a:srgbClr val="007F00"/>
                </a:solidFill>
                <a:latin typeface="+mn-lt"/>
                <a:cs typeface="Arial"/>
              </a:rPr>
              <a:t> </a:t>
            </a:r>
            <a:r>
              <a:rPr sz="2800" b="1" spc="-60" dirty="0">
                <a:solidFill>
                  <a:srgbClr val="007F00"/>
                </a:solidFill>
                <a:latin typeface="+mn-lt"/>
                <a:cs typeface="Arial"/>
              </a:rPr>
              <a:t>&gt;</a:t>
            </a:r>
            <a:endParaRPr sz="2800" dirty="0">
              <a:latin typeface="+mn-lt"/>
              <a:cs typeface="Arial"/>
            </a:endParaRPr>
          </a:p>
          <a:p>
            <a:pPr>
              <a:spcBef>
                <a:spcPts val="120"/>
              </a:spcBef>
            </a:pPr>
            <a:endParaRPr sz="2800" dirty="0">
              <a:latin typeface="+mn-lt"/>
              <a:cs typeface="Arial"/>
            </a:endParaRPr>
          </a:p>
          <a:p>
            <a:pPr marL="288798" indent="-273558">
              <a:buChar char="•"/>
              <a:tabLst>
                <a:tab pos="288798" algn="l"/>
              </a:tabLst>
            </a:pPr>
            <a:r>
              <a:rPr sz="2800" dirty="0">
                <a:latin typeface="+mn-lt"/>
                <a:cs typeface="Arial"/>
              </a:rPr>
              <a:t>The</a:t>
            </a:r>
            <a:r>
              <a:rPr sz="2800" spc="-60" dirty="0">
                <a:latin typeface="+mn-lt"/>
                <a:cs typeface="Arial"/>
              </a:rPr>
              <a:t> </a:t>
            </a:r>
            <a:r>
              <a:rPr sz="2800" dirty="0">
                <a:latin typeface="+mn-lt"/>
                <a:cs typeface="Arial"/>
              </a:rPr>
              <a:t>output</a:t>
            </a:r>
            <a:r>
              <a:rPr sz="2800" spc="-66" dirty="0">
                <a:latin typeface="+mn-lt"/>
                <a:cs typeface="Arial"/>
              </a:rPr>
              <a:t> </a:t>
            </a:r>
            <a:r>
              <a:rPr sz="2800" dirty="0">
                <a:latin typeface="+mn-lt"/>
                <a:cs typeface="Arial"/>
              </a:rPr>
              <a:t>of</a:t>
            </a:r>
            <a:r>
              <a:rPr sz="2800" spc="-60" dirty="0">
                <a:latin typeface="+mn-lt"/>
                <a:cs typeface="Arial"/>
              </a:rPr>
              <a:t> </a:t>
            </a:r>
            <a:r>
              <a:rPr sz="2800" dirty="0">
                <a:latin typeface="+mn-lt"/>
                <a:cs typeface="Arial"/>
              </a:rPr>
              <a:t>the</a:t>
            </a:r>
            <a:r>
              <a:rPr sz="2800" spc="-54" dirty="0">
                <a:latin typeface="+mn-lt"/>
                <a:cs typeface="Arial"/>
              </a:rPr>
              <a:t> </a:t>
            </a:r>
            <a:r>
              <a:rPr sz="2800" i="1" dirty="0">
                <a:latin typeface="+mn-lt"/>
                <a:cs typeface="Arial"/>
              </a:rPr>
              <a:t>Reduce</a:t>
            </a:r>
            <a:r>
              <a:rPr sz="2800" i="1" spc="-54" dirty="0">
                <a:latin typeface="+mn-lt"/>
                <a:cs typeface="Arial"/>
              </a:rPr>
              <a:t> </a:t>
            </a:r>
            <a:r>
              <a:rPr sz="2800" dirty="0">
                <a:latin typeface="+mn-lt"/>
                <a:cs typeface="Arial"/>
              </a:rPr>
              <a:t>function</a:t>
            </a:r>
            <a:r>
              <a:rPr sz="2800" spc="-60" dirty="0">
                <a:latin typeface="+mn-lt"/>
                <a:cs typeface="Arial"/>
              </a:rPr>
              <a:t> </a:t>
            </a:r>
            <a:r>
              <a:rPr sz="2800" dirty="0">
                <a:latin typeface="+mn-lt"/>
                <a:cs typeface="Arial"/>
              </a:rPr>
              <a:t>is</a:t>
            </a:r>
            <a:r>
              <a:rPr sz="2800" spc="-60" dirty="0">
                <a:latin typeface="+mn-lt"/>
                <a:cs typeface="Arial"/>
              </a:rPr>
              <a:t> </a:t>
            </a:r>
            <a:r>
              <a:rPr sz="2800" dirty="0">
                <a:latin typeface="+mn-lt"/>
                <a:cs typeface="Arial"/>
              </a:rPr>
              <a:t>appended</a:t>
            </a:r>
            <a:r>
              <a:rPr sz="2800" spc="-54" dirty="0">
                <a:latin typeface="+mn-lt"/>
                <a:cs typeface="Arial"/>
              </a:rPr>
              <a:t> </a:t>
            </a:r>
            <a:r>
              <a:rPr sz="2800" dirty="0">
                <a:latin typeface="+mn-lt"/>
                <a:cs typeface="Arial"/>
              </a:rPr>
              <a:t>to</a:t>
            </a:r>
            <a:r>
              <a:rPr sz="2800" spc="-60" dirty="0">
                <a:latin typeface="+mn-lt"/>
                <a:cs typeface="Arial"/>
              </a:rPr>
              <a:t> </a:t>
            </a:r>
            <a:r>
              <a:rPr sz="2800" dirty="0">
                <a:latin typeface="+mn-lt"/>
                <a:cs typeface="Arial"/>
              </a:rPr>
              <a:t>an</a:t>
            </a:r>
            <a:r>
              <a:rPr sz="2800" spc="-54" dirty="0">
                <a:latin typeface="+mn-lt"/>
                <a:cs typeface="Arial"/>
              </a:rPr>
              <a:t> </a:t>
            </a:r>
            <a:r>
              <a:rPr sz="2800" dirty="0">
                <a:latin typeface="+mn-lt"/>
                <a:cs typeface="Arial"/>
              </a:rPr>
              <a:t>output</a:t>
            </a:r>
            <a:r>
              <a:rPr sz="2800" spc="-66" dirty="0">
                <a:latin typeface="+mn-lt"/>
                <a:cs typeface="Arial"/>
              </a:rPr>
              <a:t> </a:t>
            </a:r>
            <a:r>
              <a:rPr sz="2800" spc="-24" dirty="0">
                <a:latin typeface="+mn-lt"/>
                <a:cs typeface="Arial"/>
              </a:rPr>
              <a:t>file</a:t>
            </a:r>
            <a:endParaRPr sz="2800" dirty="0">
              <a:latin typeface="+mn-lt"/>
              <a:cs typeface="Arial"/>
            </a:endParaRPr>
          </a:p>
        </p:txBody>
      </p:sp>
      <p:sp>
        <p:nvSpPr>
          <p:cNvPr id="4" name="object 4"/>
          <p:cNvSpPr txBox="1"/>
          <p:nvPr/>
        </p:nvSpPr>
        <p:spPr>
          <a:xfrm>
            <a:off x="2377441" y="5597015"/>
            <a:ext cx="1823466" cy="731226"/>
          </a:xfrm>
          <a:prstGeom prst="rect">
            <a:avLst/>
          </a:prstGeom>
          <a:solidFill>
            <a:srgbClr val="C1E5BB"/>
          </a:solidFill>
          <a:ln w="19050">
            <a:solidFill>
              <a:srgbClr val="000000"/>
            </a:solidFill>
          </a:ln>
        </p:spPr>
        <p:txBody>
          <a:bodyPr vert="horz" wrap="square" lIns="0" tIns="89154" rIns="0" bIns="0" rtlCol="0">
            <a:spAutoFit/>
          </a:bodyPr>
          <a:lstStyle/>
          <a:p>
            <a:pPr marL="736092" marR="139446" indent="-586740">
              <a:lnSpc>
                <a:spcPts val="2532"/>
              </a:lnSpc>
              <a:spcBef>
                <a:spcPts val="702"/>
              </a:spcBef>
            </a:pPr>
            <a:r>
              <a:rPr sz="2160" spc="-12" dirty="0">
                <a:latin typeface="Arial"/>
                <a:cs typeface="Arial"/>
              </a:rPr>
              <a:t>Intermediate </a:t>
            </a:r>
            <a:r>
              <a:rPr sz="2160" spc="-24" dirty="0">
                <a:latin typeface="Arial"/>
                <a:cs typeface="Arial"/>
              </a:rPr>
              <a:t>file</a:t>
            </a:r>
            <a:endParaRPr sz="2160">
              <a:latin typeface="Arial"/>
              <a:cs typeface="Arial"/>
            </a:endParaRPr>
          </a:p>
        </p:txBody>
      </p:sp>
      <p:grpSp>
        <p:nvGrpSpPr>
          <p:cNvPr id="5" name="object 5"/>
          <p:cNvGrpSpPr/>
          <p:nvPr/>
        </p:nvGrpSpPr>
        <p:grpSpPr>
          <a:xfrm>
            <a:off x="6261911" y="5613294"/>
            <a:ext cx="1607820" cy="771144"/>
            <a:chOff x="3694259" y="4677745"/>
            <a:chExt cx="1339850" cy="642620"/>
          </a:xfrm>
        </p:grpSpPr>
        <p:sp>
          <p:nvSpPr>
            <p:cNvPr id="6" name="object 6"/>
            <p:cNvSpPr/>
            <p:nvPr/>
          </p:nvSpPr>
          <p:spPr>
            <a:xfrm>
              <a:off x="3703784" y="4687270"/>
              <a:ext cx="1320800" cy="623570"/>
            </a:xfrm>
            <a:custGeom>
              <a:avLst/>
              <a:gdLst/>
              <a:ahLst/>
              <a:cxnLst/>
              <a:rect l="l" t="t" r="r" b="b"/>
              <a:pathLst>
                <a:path w="1320800" h="623570">
                  <a:moveTo>
                    <a:pt x="660400" y="0"/>
                  </a:moveTo>
                  <a:lnTo>
                    <a:pt x="596799" y="1427"/>
                  </a:lnTo>
                  <a:lnTo>
                    <a:pt x="534908" y="5620"/>
                  </a:lnTo>
                  <a:lnTo>
                    <a:pt x="475005" y="12451"/>
                  </a:lnTo>
                  <a:lnTo>
                    <a:pt x="417366" y="21786"/>
                  </a:lnTo>
                  <a:lnTo>
                    <a:pt x="362267" y="33497"/>
                  </a:lnTo>
                  <a:lnTo>
                    <a:pt x="309986" y="47453"/>
                  </a:lnTo>
                  <a:lnTo>
                    <a:pt x="260799" y="63521"/>
                  </a:lnTo>
                  <a:lnTo>
                    <a:pt x="214984" y="81573"/>
                  </a:lnTo>
                  <a:lnTo>
                    <a:pt x="172815" y="101478"/>
                  </a:lnTo>
                  <a:lnTo>
                    <a:pt x="134572" y="123104"/>
                  </a:lnTo>
                  <a:lnTo>
                    <a:pt x="100529" y="146322"/>
                  </a:lnTo>
                  <a:lnTo>
                    <a:pt x="70965" y="171000"/>
                  </a:lnTo>
                  <a:lnTo>
                    <a:pt x="26377" y="224215"/>
                  </a:lnTo>
                  <a:lnTo>
                    <a:pt x="3023" y="281705"/>
                  </a:lnTo>
                  <a:lnTo>
                    <a:pt x="0" y="311726"/>
                  </a:lnTo>
                  <a:lnTo>
                    <a:pt x="3023" y="341748"/>
                  </a:lnTo>
                  <a:lnTo>
                    <a:pt x="26377" y="399238"/>
                  </a:lnTo>
                  <a:lnTo>
                    <a:pt x="70965" y="452453"/>
                  </a:lnTo>
                  <a:lnTo>
                    <a:pt x="100529" y="477131"/>
                  </a:lnTo>
                  <a:lnTo>
                    <a:pt x="134572" y="500349"/>
                  </a:lnTo>
                  <a:lnTo>
                    <a:pt x="172815" y="521975"/>
                  </a:lnTo>
                  <a:lnTo>
                    <a:pt x="214984" y="541880"/>
                  </a:lnTo>
                  <a:lnTo>
                    <a:pt x="260799" y="559932"/>
                  </a:lnTo>
                  <a:lnTo>
                    <a:pt x="309986" y="576001"/>
                  </a:lnTo>
                  <a:lnTo>
                    <a:pt x="362267" y="589956"/>
                  </a:lnTo>
                  <a:lnTo>
                    <a:pt x="417366" y="601667"/>
                  </a:lnTo>
                  <a:lnTo>
                    <a:pt x="475005" y="611003"/>
                  </a:lnTo>
                  <a:lnTo>
                    <a:pt x="534908" y="617833"/>
                  </a:lnTo>
                  <a:lnTo>
                    <a:pt x="596799" y="622027"/>
                  </a:lnTo>
                  <a:lnTo>
                    <a:pt x="660400" y="623454"/>
                  </a:lnTo>
                  <a:lnTo>
                    <a:pt x="724000" y="622027"/>
                  </a:lnTo>
                  <a:lnTo>
                    <a:pt x="785891" y="617833"/>
                  </a:lnTo>
                  <a:lnTo>
                    <a:pt x="845794" y="611003"/>
                  </a:lnTo>
                  <a:lnTo>
                    <a:pt x="903433" y="601667"/>
                  </a:lnTo>
                  <a:lnTo>
                    <a:pt x="958532" y="589956"/>
                  </a:lnTo>
                  <a:lnTo>
                    <a:pt x="1010813" y="576001"/>
                  </a:lnTo>
                  <a:lnTo>
                    <a:pt x="1060000" y="559932"/>
                  </a:lnTo>
                  <a:lnTo>
                    <a:pt x="1105815" y="541880"/>
                  </a:lnTo>
                  <a:lnTo>
                    <a:pt x="1147984" y="521975"/>
                  </a:lnTo>
                  <a:lnTo>
                    <a:pt x="1186227" y="500349"/>
                  </a:lnTo>
                  <a:lnTo>
                    <a:pt x="1220270" y="477131"/>
                  </a:lnTo>
                  <a:lnTo>
                    <a:pt x="1249834" y="452453"/>
                  </a:lnTo>
                  <a:lnTo>
                    <a:pt x="1294422" y="399238"/>
                  </a:lnTo>
                  <a:lnTo>
                    <a:pt x="1317776" y="341748"/>
                  </a:lnTo>
                  <a:lnTo>
                    <a:pt x="1320800" y="311726"/>
                  </a:lnTo>
                  <a:lnTo>
                    <a:pt x="1317776" y="281705"/>
                  </a:lnTo>
                  <a:lnTo>
                    <a:pt x="1294422" y="224215"/>
                  </a:lnTo>
                  <a:lnTo>
                    <a:pt x="1249834" y="171000"/>
                  </a:lnTo>
                  <a:lnTo>
                    <a:pt x="1220270" y="146322"/>
                  </a:lnTo>
                  <a:lnTo>
                    <a:pt x="1186227" y="123104"/>
                  </a:lnTo>
                  <a:lnTo>
                    <a:pt x="1147984" y="101478"/>
                  </a:lnTo>
                  <a:lnTo>
                    <a:pt x="1105815" y="81573"/>
                  </a:lnTo>
                  <a:lnTo>
                    <a:pt x="1060000" y="63521"/>
                  </a:lnTo>
                  <a:lnTo>
                    <a:pt x="1010813" y="47453"/>
                  </a:lnTo>
                  <a:lnTo>
                    <a:pt x="958532" y="33497"/>
                  </a:lnTo>
                  <a:lnTo>
                    <a:pt x="903433" y="21786"/>
                  </a:lnTo>
                  <a:lnTo>
                    <a:pt x="845794" y="12451"/>
                  </a:lnTo>
                  <a:lnTo>
                    <a:pt x="785891" y="5620"/>
                  </a:lnTo>
                  <a:lnTo>
                    <a:pt x="724000" y="1427"/>
                  </a:lnTo>
                  <a:lnTo>
                    <a:pt x="660400" y="0"/>
                  </a:lnTo>
                  <a:close/>
                </a:path>
              </a:pathLst>
            </a:custGeom>
            <a:solidFill>
              <a:srgbClr val="E26155"/>
            </a:solidFill>
          </p:spPr>
          <p:txBody>
            <a:bodyPr wrap="square" lIns="0" tIns="0" rIns="0" bIns="0" rtlCol="0"/>
            <a:lstStyle/>
            <a:p>
              <a:endParaRPr/>
            </a:p>
          </p:txBody>
        </p:sp>
        <p:sp>
          <p:nvSpPr>
            <p:cNvPr id="7" name="object 7"/>
            <p:cNvSpPr/>
            <p:nvPr/>
          </p:nvSpPr>
          <p:spPr>
            <a:xfrm>
              <a:off x="3703784" y="4687270"/>
              <a:ext cx="1320800" cy="623570"/>
            </a:xfrm>
            <a:custGeom>
              <a:avLst/>
              <a:gdLst/>
              <a:ahLst/>
              <a:cxnLst/>
              <a:rect l="l" t="t" r="r" b="b"/>
              <a:pathLst>
                <a:path w="1320800" h="623570">
                  <a:moveTo>
                    <a:pt x="0" y="311727"/>
                  </a:moveTo>
                  <a:lnTo>
                    <a:pt x="11907" y="252492"/>
                  </a:lnTo>
                  <a:lnTo>
                    <a:pt x="46155" y="197008"/>
                  </a:lnTo>
                  <a:lnTo>
                    <a:pt x="100529" y="146322"/>
                  </a:lnTo>
                  <a:lnTo>
                    <a:pt x="134572" y="123104"/>
                  </a:lnTo>
                  <a:lnTo>
                    <a:pt x="172815" y="101478"/>
                  </a:lnTo>
                  <a:lnTo>
                    <a:pt x="214983" y="81573"/>
                  </a:lnTo>
                  <a:lnTo>
                    <a:pt x="260799" y="63521"/>
                  </a:lnTo>
                  <a:lnTo>
                    <a:pt x="309986" y="47452"/>
                  </a:lnTo>
                  <a:lnTo>
                    <a:pt x="362267" y="33497"/>
                  </a:lnTo>
                  <a:lnTo>
                    <a:pt x="417366" y="21786"/>
                  </a:lnTo>
                  <a:lnTo>
                    <a:pt x="475005" y="12451"/>
                  </a:lnTo>
                  <a:lnTo>
                    <a:pt x="534908" y="5620"/>
                  </a:lnTo>
                  <a:lnTo>
                    <a:pt x="596799" y="1427"/>
                  </a:lnTo>
                  <a:lnTo>
                    <a:pt x="660400" y="0"/>
                  </a:lnTo>
                  <a:lnTo>
                    <a:pt x="724000" y="1427"/>
                  </a:lnTo>
                  <a:lnTo>
                    <a:pt x="785891" y="5620"/>
                  </a:lnTo>
                  <a:lnTo>
                    <a:pt x="845794" y="12451"/>
                  </a:lnTo>
                  <a:lnTo>
                    <a:pt x="903433" y="21786"/>
                  </a:lnTo>
                  <a:lnTo>
                    <a:pt x="958532" y="33497"/>
                  </a:lnTo>
                  <a:lnTo>
                    <a:pt x="1010813" y="47452"/>
                  </a:lnTo>
                  <a:lnTo>
                    <a:pt x="1060000" y="63521"/>
                  </a:lnTo>
                  <a:lnTo>
                    <a:pt x="1105816" y="81573"/>
                  </a:lnTo>
                  <a:lnTo>
                    <a:pt x="1147984" y="101478"/>
                  </a:lnTo>
                  <a:lnTo>
                    <a:pt x="1186227" y="123104"/>
                  </a:lnTo>
                  <a:lnTo>
                    <a:pt x="1220270" y="146322"/>
                  </a:lnTo>
                  <a:lnTo>
                    <a:pt x="1249834" y="171000"/>
                  </a:lnTo>
                  <a:lnTo>
                    <a:pt x="1294422" y="224215"/>
                  </a:lnTo>
                  <a:lnTo>
                    <a:pt x="1317776" y="281706"/>
                  </a:lnTo>
                  <a:lnTo>
                    <a:pt x="1320800" y="311727"/>
                  </a:lnTo>
                  <a:lnTo>
                    <a:pt x="1317776" y="341748"/>
                  </a:lnTo>
                  <a:lnTo>
                    <a:pt x="1294422" y="399238"/>
                  </a:lnTo>
                  <a:lnTo>
                    <a:pt x="1249834" y="452454"/>
                  </a:lnTo>
                  <a:lnTo>
                    <a:pt x="1220270" y="477132"/>
                  </a:lnTo>
                  <a:lnTo>
                    <a:pt x="1186227" y="500350"/>
                  </a:lnTo>
                  <a:lnTo>
                    <a:pt x="1147984" y="521976"/>
                  </a:lnTo>
                  <a:lnTo>
                    <a:pt x="1105816" y="541880"/>
                  </a:lnTo>
                  <a:lnTo>
                    <a:pt x="1060000" y="559933"/>
                  </a:lnTo>
                  <a:lnTo>
                    <a:pt x="1010813" y="576002"/>
                  </a:lnTo>
                  <a:lnTo>
                    <a:pt x="958532" y="589957"/>
                  </a:lnTo>
                  <a:lnTo>
                    <a:pt x="903433" y="601668"/>
                  </a:lnTo>
                  <a:lnTo>
                    <a:pt x="845794" y="611003"/>
                  </a:lnTo>
                  <a:lnTo>
                    <a:pt x="785891" y="617834"/>
                  </a:lnTo>
                  <a:lnTo>
                    <a:pt x="724000" y="622028"/>
                  </a:lnTo>
                  <a:lnTo>
                    <a:pt x="660400" y="623455"/>
                  </a:lnTo>
                  <a:lnTo>
                    <a:pt x="596799" y="622028"/>
                  </a:lnTo>
                  <a:lnTo>
                    <a:pt x="534908" y="617834"/>
                  </a:lnTo>
                  <a:lnTo>
                    <a:pt x="475005" y="611003"/>
                  </a:lnTo>
                  <a:lnTo>
                    <a:pt x="417366" y="601668"/>
                  </a:lnTo>
                  <a:lnTo>
                    <a:pt x="362267" y="589957"/>
                  </a:lnTo>
                  <a:lnTo>
                    <a:pt x="309986" y="576002"/>
                  </a:lnTo>
                  <a:lnTo>
                    <a:pt x="260799" y="559933"/>
                  </a:lnTo>
                  <a:lnTo>
                    <a:pt x="214983" y="541880"/>
                  </a:lnTo>
                  <a:lnTo>
                    <a:pt x="172815" y="521976"/>
                  </a:lnTo>
                  <a:lnTo>
                    <a:pt x="134572" y="500350"/>
                  </a:lnTo>
                  <a:lnTo>
                    <a:pt x="100529" y="477132"/>
                  </a:lnTo>
                  <a:lnTo>
                    <a:pt x="70965" y="452454"/>
                  </a:lnTo>
                  <a:lnTo>
                    <a:pt x="26377" y="399238"/>
                  </a:lnTo>
                  <a:lnTo>
                    <a:pt x="3023" y="341748"/>
                  </a:lnTo>
                  <a:lnTo>
                    <a:pt x="0" y="311727"/>
                  </a:lnTo>
                  <a:close/>
                </a:path>
              </a:pathLst>
            </a:custGeom>
            <a:ln w="19050">
              <a:solidFill>
                <a:srgbClr val="000000"/>
              </a:solidFill>
            </a:ln>
          </p:spPr>
          <p:txBody>
            <a:bodyPr wrap="square" lIns="0" tIns="0" rIns="0" bIns="0" rtlCol="0"/>
            <a:lstStyle/>
            <a:p>
              <a:endParaRPr/>
            </a:p>
          </p:txBody>
        </p:sp>
      </p:grpSp>
      <p:sp>
        <p:nvSpPr>
          <p:cNvPr id="8" name="object 8"/>
          <p:cNvSpPr txBox="1"/>
          <p:nvPr/>
        </p:nvSpPr>
        <p:spPr>
          <a:xfrm>
            <a:off x="6631481" y="5691836"/>
            <a:ext cx="869442" cy="617605"/>
          </a:xfrm>
          <a:prstGeom prst="rect">
            <a:avLst/>
          </a:prstGeom>
        </p:spPr>
        <p:txBody>
          <a:bodyPr vert="horz" wrap="square" lIns="0" tIns="27432" rIns="0" bIns="0" rtlCol="0">
            <a:spAutoFit/>
          </a:bodyPr>
          <a:lstStyle/>
          <a:p>
            <a:pPr marL="68580" marR="6096" indent="-53340">
              <a:lnSpc>
                <a:spcPts val="2280"/>
              </a:lnSpc>
              <a:spcBef>
                <a:spcPts val="216"/>
              </a:spcBef>
            </a:pPr>
            <a:r>
              <a:rPr sz="1920" spc="-12" dirty="0">
                <a:latin typeface="Arial"/>
                <a:cs typeface="Arial"/>
              </a:rPr>
              <a:t>Reduce worker</a:t>
            </a:r>
            <a:endParaRPr sz="1920">
              <a:latin typeface="Arial"/>
              <a:cs typeface="Arial"/>
            </a:endParaRPr>
          </a:p>
        </p:txBody>
      </p:sp>
      <p:sp>
        <p:nvSpPr>
          <p:cNvPr id="9" name="object 9"/>
          <p:cNvSpPr/>
          <p:nvPr/>
        </p:nvSpPr>
        <p:spPr>
          <a:xfrm>
            <a:off x="4200700" y="5932403"/>
            <a:ext cx="2073402" cy="133350"/>
          </a:xfrm>
          <a:custGeom>
            <a:avLst/>
            <a:gdLst/>
            <a:ahLst/>
            <a:cxnLst/>
            <a:rect l="l" t="t" r="r" b="b"/>
            <a:pathLst>
              <a:path w="1727835" h="111125">
                <a:moveTo>
                  <a:pt x="1632397" y="0"/>
                </a:moveTo>
                <a:lnTo>
                  <a:pt x="1626565" y="1535"/>
                </a:lnTo>
                <a:lnTo>
                  <a:pt x="1621264" y="10622"/>
                </a:lnTo>
                <a:lnTo>
                  <a:pt x="1622798" y="16455"/>
                </a:lnTo>
                <a:lnTo>
                  <a:pt x="1673110" y="45803"/>
                </a:lnTo>
                <a:lnTo>
                  <a:pt x="1708340" y="45803"/>
                </a:lnTo>
                <a:lnTo>
                  <a:pt x="1708340" y="64853"/>
                </a:lnTo>
                <a:lnTo>
                  <a:pt x="1673108" y="64853"/>
                </a:lnTo>
                <a:lnTo>
                  <a:pt x="1622798" y="94200"/>
                </a:lnTo>
                <a:lnTo>
                  <a:pt x="1621264" y="100034"/>
                </a:lnTo>
                <a:lnTo>
                  <a:pt x="1626565" y="109122"/>
                </a:lnTo>
                <a:lnTo>
                  <a:pt x="1632397" y="110656"/>
                </a:lnTo>
                <a:lnTo>
                  <a:pt x="1710916" y="64853"/>
                </a:lnTo>
                <a:lnTo>
                  <a:pt x="1708340" y="64853"/>
                </a:lnTo>
                <a:lnTo>
                  <a:pt x="1710919" y="64852"/>
                </a:lnTo>
                <a:lnTo>
                  <a:pt x="1727245" y="55328"/>
                </a:lnTo>
                <a:lnTo>
                  <a:pt x="1632397" y="0"/>
                </a:lnTo>
                <a:close/>
              </a:path>
              <a:path w="1727835" h="111125">
                <a:moveTo>
                  <a:pt x="1689437" y="55328"/>
                </a:moveTo>
                <a:lnTo>
                  <a:pt x="1673108" y="64853"/>
                </a:lnTo>
                <a:lnTo>
                  <a:pt x="1708340" y="64853"/>
                </a:lnTo>
                <a:lnTo>
                  <a:pt x="1708340" y="63555"/>
                </a:lnTo>
                <a:lnTo>
                  <a:pt x="1703542" y="63555"/>
                </a:lnTo>
                <a:lnTo>
                  <a:pt x="1689437" y="55328"/>
                </a:lnTo>
                <a:close/>
              </a:path>
              <a:path w="1727835" h="111125">
                <a:moveTo>
                  <a:pt x="0" y="45802"/>
                </a:moveTo>
                <a:lnTo>
                  <a:pt x="0" y="64852"/>
                </a:lnTo>
                <a:lnTo>
                  <a:pt x="1673110" y="64852"/>
                </a:lnTo>
                <a:lnTo>
                  <a:pt x="1689437" y="55328"/>
                </a:lnTo>
                <a:lnTo>
                  <a:pt x="1673110" y="45803"/>
                </a:lnTo>
                <a:lnTo>
                  <a:pt x="0" y="45802"/>
                </a:lnTo>
                <a:close/>
              </a:path>
              <a:path w="1727835" h="111125">
                <a:moveTo>
                  <a:pt x="1703542" y="47100"/>
                </a:moveTo>
                <a:lnTo>
                  <a:pt x="1689437" y="55328"/>
                </a:lnTo>
                <a:lnTo>
                  <a:pt x="1703542" y="63555"/>
                </a:lnTo>
                <a:lnTo>
                  <a:pt x="1703542" y="47100"/>
                </a:lnTo>
                <a:close/>
              </a:path>
              <a:path w="1727835" h="111125">
                <a:moveTo>
                  <a:pt x="1708340" y="47100"/>
                </a:moveTo>
                <a:lnTo>
                  <a:pt x="1703542" y="47100"/>
                </a:lnTo>
                <a:lnTo>
                  <a:pt x="1703542" y="63555"/>
                </a:lnTo>
                <a:lnTo>
                  <a:pt x="1708340" y="63555"/>
                </a:lnTo>
                <a:lnTo>
                  <a:pt x="1708340" y="47100"/>
                </a:lnTo>
                <a:close/>
              </a:path>
              <a:path w="1727835" h="111125">
                <a:moveTo>
                  <a:pt x="1673110" y="45803"/>
                </a:moveTo>
                <a:lnTo>
                  <a:pt x="1689437" y="55328"/>
                </a:lnTo>
                <a:lnTo>
                  <a:pt x="1703542" y="47100"/>
                </a:lnTo>
                <a:lnTo>
                  <a:pt x="1708340" y="47100"/>
                </a:lnTo>
                <a:lnTo>
                  <a:pt x="1708340" y="45803"/>
                </a:lnTo>
                <a:lnTo>
                  <a:pt x="1673110" y="45803"/>
                </a:lnTo>
                <a:close/>
              </a:path>
            </a:pathLst>
          </a:custGeom>
          <a:solidFill>
            <a:srgbClr val="000000"/>
          </a:solidFill>
        </p:spPr>
        <p:txBody>
          <a:bodyPr wrap="square" lIns="0" tIns="0" rIns="0" bIns="0" rtlCol="0"/>
          <a:lstStyle/>
          <a:p>
            <a:endParaRPr/>
          </a:p>
        </p:txBody>
      </p:sp>
      <p:sp>
        <p:nvSpPr>
          <p:cNvPr id="10" name="object 10"/>
          <p:cNvSpPr txBox="1"/>
          <p:nvPr/>
        </p:nvSpPr>
        <p:spPr>
          <a:xfrm>
            <a:off x="4544569" y="5511394"/>
            <a:ext cx="1508760" cy="347788"/>
          </a:xfrm>
          <a:prstGeom prst="rect">
            <a:avLst/>
          </a:prstGeom>
        </p:spPr>
        <p:txBody>
          <a:bodyPr vert="horz" wrap="square" lIns="0" tIns="15240" rIns="0" bIns="0" rtlCol="0">
            <a:spAutoFit/>
          </a:bodyPr>
          <a:lstStyle/>
          <a:p>
            <a:pPr marL="15240">
              <a:spcBef>
                <a:spcPts val="120"/>
              </a:spcBef>
            </a:pPr>
            <a:r>
              <a:rPr sz="2160" i="1" dirty="0">
                <a:latin typeface="Arial"/>
                <a:cs typeface="Arial"/>
              </a:rPr>
              <a:t>remote</a:t>
            </a:r>
            <a:r>
              <a:rPr sz="2160" i="1" spc="-36" dirty="0">
                <a:latin typeface="Arial"/>
                <a:cs typeface="Arial"/>
              </a:rPr>
              <a:t> </a:t>
            </a:r>
            <a:r>
              <a:rPr sz="2160" i="1" spc="-24" dirty="0">
                <a:latin typeface="Arial"/>
                <a:cs typeface="Arial"/>
              </a:rPr>
              <a:t>read</a:t>
            </a:r>
            <a:endParaRPr sz="2160">
              <a:latin typeface="Arial"/>
              <a:cs typeface="Arial"/>
            </a:endParaRPr>
          </a:p>
        </p:txBody>
      </p:sp>
      <p:sp>
        <p:nvSpPr>
          <p:cNvPr id="11" name="object 11"/>
          <p:cNvSpPr txBox="1"/>
          <p:nvPr/>
        </p:nvSpPr>
        <p:spPr>
          <a:xfrm>
            <a:off x="9487593" y="5597015"/>
            <a:ext cx="1823466" cy="731226"/>
          </a:xfrm>
          <a:prstGeom prst="rect">
            <a:avLst/>
          </a:prstGeom>
          <a:solidFill>
            <a:srgbClr val="CCC1DA"/>
          </a:solidFill>
          <a:ln w="19050">
            <a:solidFill>
              <a:srgbClr val="000000"/>
            </a:solidFill>
          </a:ln>
        </p:spPr>
        <p:txBody>
          <a:bodyPr vert="horz" wrap="square" lIns="0" tIns="89154" rIns="0" bIns="0" rtlCol="0">
            <a:spAutoFit/>
          </a:bodyPr>
          <a:lstStyle/>
          <a:p>
            <a:pPr marL="736092" marR="489966" indent="-236220">
              <a:lnSpc>
                <a:spcPts val="2532"/>
              </a:lnSpc>
              <a:spcBef>
                <a:spcPts val="702"/>
              </a:spcBef>
            </a:pPr>
            <a:r>
              <a:rPr sz="2160" spc="-12" dirty="0">
                <a:latin typeface="Arial"/>
                <a:cs typeface="Arial"/>
              </a:rPr>
              <a:t>Output </a:t>
            </a:r>
            <a:r>
              <a:rPr sz="2160" spc="-24" dirty="0">
                <a:latin typeface="Arial"/>
                <a:cs typeface="Arial"/>
              </a:rPr>
              <a:t>file</a:t>
            </a:r>
            <a:endParaRPr sz="2160">
              <a:latin typeface="Arial"/>
              <a:cs typeface="Arial"/>
            </a:endParaRPr>
          </a:p>
        </p:txBody>
      </p:sp>
      <p:sp>
        <p:nvSpPr>
          <p:cNvPr id="12" name="object 12"/>
          <p:cNvSpPr/>
          <p:nvPr/>
        </p:nvSpPr>
        <p:spPr>
          <a:xfrm>
            <a:off x="7858301" y="5932403"/>
            <a:ext cx="1629918" cy="133350"/>
          </a:xfrm>
          <a:custGeom>
            <a:avLst/>
            <a:gdLst/>
            <a:ahLst/>
            <a:cxnLst/>
            <a:rect l="l" t="t" r="r" b="b"/>
            <a:pathLst>
              <a:path w="1358264" h="111125">
                <a:moveTo>
                  <a:pt x="1341458" y="45802"/>
                </a:moveTo>
                <a:lnTo>
                  <a:pt x="1338882" y="45802"/>
                </a:lnTo>
                <a:lnTo>
                  <a:pt x="1338882" y="64852"/>
                </a:lnTo>
                <a:lnTo>
                  <a:pt x="1303649" y="64853"/>
                </a:lnTo>
                <a:lnTo>
                  <a:pt x="1253340" y="94200"/>
                </a:lnTo>
                <a:lnTo>
                  <a:pt x="1251804" y="100032"/>
                </a:lnTo>
                <a:lnTo>
                  <a:pt x="1257106" y="109120"/>
                </a:lnTo>
                <a:lnTo>
                  <a:pt x="1262938" y="110655"/>
                </a:lnTo>
                <a:lnTo>
                  <a:pt x="1357787" y="55327"/>
                </a:lnTo>
                <a:lnTo>
                  <a:pt x="1341458" y="45802"/>
                </a:lnTo>
                <a:close/>
              </a:path>
              <a:path w="1358264" h="111125">
                <a:moveTo>
                  <a:pt x="1303652" y="45802"/>
                </a:moveTo>
                <a:lnTo>
                  <a:pt x="0" y="45803"/>
                </a:lnTo>
                <a:lnTo>
                  <a:pt x="0" y="64853"/>
                </a:lnTo>
                <a:lnTo>
                  <a:pt x="1303651" y="64852"/>
                </a:lnTo>
                <a:lnTo>
                  <a:pt x="1319980" y="55327"/>
                </a:lnTo>
                <a:lnTo>
                  <a:pt x="1303652" y="45802"/>
                </a:lnTo>
                <a:close/>
              </a:path>
              <a:path w="1358264" h="111125">
                <a:moveTo>
                  <a:pt x="1319980" y="55327"/>
                </a:moveTo>
                <a:lnTo>
                  <a:pt x="1303651" y="64852"/>
                </a:lnTo>
                <a:lnTo>
                  <a:pt x="1338882" y="64852"/>
                </a:lnTo>
                <a:lnTo>
                  <a:pt x="1338882" y="63554"/>
                </a:lnTo>
                <a:lnTo>
                  <a:pt x="1334084" y="63554"/>
                </a:lnTo>
                <a:lnTo>
                  <a:pt x="1319980" y="55327"/>
                </a:lnTo>
                <a:close/>
              </a:path>
              <a:path w="1358264" h="111125">
                <a:moveTo>
                  <a:pt x="1334084" y="47100"/>
                </a:moveTo>
                <a:lnTo>
                  <a:pt x="1319980" y="55327"/>
                </a:lnTo>
                <a:lnTo>
                  <a:pt x="1334084" y="63554"/>
                </a:lnTo>
                <a:lnTo>
                  <a:pt x="1334084" y="47100"/>
                </a:lnTo>
                <a:close/>
              </a:path>
              <a:path w="1358264" h="111125">
                <a:moveTo>
                  <a:pt x="1338882" y="47100"/>
                </a:moveTo>
                <a:lnTo>
                  <a:pt x="1334084" y="47100"/>
                </a:lnTo>
                <a:lnTo>
                  <a:pt x="1334084" y="63554"/>
                </a:lnTo>
                <a:lnTo>
                  <a:pt x="1338882" y="63554"/>
                </a:lnTo>
                <a:lnTo>
                  <a:pt x="1338882" y="47100"/>
                </a:lnTo>
                <a:close/>
              </a:path>
              <a:path w="1358264" h="111125">
                <a:moveTo>
                  <a:pt x="1338882" y="45802"/>
                </a:moveTo>
                <a:lnTo>
                  <a:pt x="1303652" y="45802"/>
                </a:lnTo>
                <a:lnTo>
                  <a:pt x="1319980" y="55327"/>
                </a:lnTo>
                <a:lnTo>
                  <a:pt x="1334084" y="47100"/>
                </a:lnTo>
                <a:lnTo>
                  <a:pt x="1338882" y="47100"/>
                </a:lnTo>
                <a:lnTo>
                  <a:pt x="1338882" y="45802"/>
                </a:lnTo>
                <a:close/>
              </a:path>
              <a:path w="1358264" h="111125">
                <a:moveTo>
                  <a:pt x="1262938" y="0"/>
                </a:moveTo>
                <a:lnTo>
                  <a:pt x="1257106" y="1534"/>
                </a:lnTo>
                <a:lnTo>
                  <a:pt x="1251804" y="10622"/>
                </a:lnTo>
                <a:lnTo>
                  <a:pt x="1253340" y="16454"/>
                </a:lnTo>
                <a:lnTo>
                  <a:pt x="1303652" y="45802"/>
                </a:lnTo>
                <a:lnTo>
                  <a:pt x="1341458" y="45802"/>
                </a:lnTo>
                <a:lnTo>
                  <a:pt x="1262938" y="0"/>
                </a:lnTo>
                <a:close/>
              </a:path>
            </a:pathLst>
          </a:custGeom>
          <a:solidFill>
            <a:srgbClr val="000000"/>
          </a:solidFill>
        </p:spPr>
        <p:txBody>
          <a:bodyPr wrap="square" lIns="0" tIns="0" rIns="0" bIns="0" rtlCol="0"/>
          <a:lstStyle/>
          <a:p>
            <a:endParaRPr/>
          </a:p>
        </p:txBody>
      </p:sp>
      <p:sp>
        <p:nvSpPr>
          <p:cNvPr id="13" name="object 13"/>
          <p:cNvSpPr txBox="1"/>
          <p:nvPr/>
        </p:nvSpPr>
        <p:spPr>
          <a:xfrm>
            <a:off x="8202172" y="5540654"/>
            <a:ext cx="610361" cy="347788"/>
          </a:xfrm>
          <a:prstGeom prst="rect">
            <a:avLst/>
          </a:prstGeom>
        </p:spPr>
        <p:txBody>
          <a:bodyPr vert="horz" wrap="square" lIns="0" tIns="15240" rIns="0" bIns="0" rtlCol="0">
            <a:spAutoFit/>
          </a:bodyPr>
          <a:lstStyle/>
          <a:p>
            <a:pPr marL="15240">
              <a:spcBef>
                <a:spcPts val="120"/>
              </a:spcBef>
            </a:pPr>
            <a:r>
              <a:rPr sz="2160" i="1" spc="-12" dirty="0">
                <a:latin typeface="Arial"/>
                <a:cs typeface="Arial"/>
              </a:rPr>
              <a:t>write</a:t>
            </a:r>
            <a:endParaRPr sz="2160">
              <a:latin typeface="Arial"/>
              <a:cs typeface="Arial"/>
            </a:endParaRPr>
          </a:p>
        </p:txBody>
      </p:sp>
      <p:sp>
        <p:nvSpPr>
          <p:cNvPr id="14" name="object 14"/>
          <p:cNvSpPr txBox="1"/>
          <p:nvPr/>
        </p:nvSpPr>
        <p:spPr>
          <a:xfrm>
            <a:off x="2377441" y="6644416"/>
            <a:ext cx="1823466" cy="729687"/>
          </a:xfrm>
          <a:prstGeom prst="rect">
            <a:avLst/>
          </a:prstGeom>
          <a:solidFill>
            <a:srgbClr val="C1E5BB"/>
          </a:solidFill>
          <a:ln w="19050">
            <a:solidFill>
              <a:srgbClr val="000000"/>
            </a:solidFill>
          </a:ln>
        </p:spPr>
        <p:txBody>
          <a:bodyPr vert="horz" wrap="square" lIns="0" tIns="87630" rIns="0" bIns="0" rtlCol="0">
            <a:spAutoFit/>
          </a:bodyPr>
          <a:lstStyle/>
          <a:p>
            <a:pPr marL="736092" marR="139446" indent="-586740">
              <a:lnSpc>
                <a:spcPts val="2532"/>
              </a:lnSpc>
              <a:spcBef>
                <a:spcPts val="690"/>
              </a:spcBef>
            </a:pPr>
            <a:r>
              <a:rPr sz="2160" spc="-12" dirty="0">
                <a:latin typeface="Arial"/>
                <a:cs typeface="Arial"/>
              </a:rPr>
              <a:t>Intermediate </a:t>
            </a:r>
            <a:r>
              <a:rPr sz="2160" spc="-24" dirty="0">
                <a:latin typeface="Arial"/>
                <a:cs typeface="Arial"/>
              </a:rPr>
              <a:t>file</a:t>
            </a:r>
            <a:endParaRPr sz="2160">
              <a:latin typeface="Arial"/>
              <a:cs typeface="Arial"/>
            </a:endParaRPr>
          </a:p>
        </p:txBody>
      </p:sp>
      <p:sp>
        <p:nvSpPr>
          <p:cNvPr id="15" name="object 15"/>
          <p:cNvSpPr txBox="1"/>
          <p:nvPr/>
        </p:nvSpPr>
        <p:spPr>
          <a:xfrm>
            <a:off x="2377441" y="4499735"/>
            <a:ext cx="1823466" cy="731226"/>
          </a:xfrm>
          <a:prstGeom prst="rect">
            <a:avLst/>
          </a:prstGeom>
          <a:solidFill>
            <a:srgbClr val="C1E5BB"/>
          </a:solidFill>
          <a:ln w="19050">
            <a:solidFill>
              <a:srgbClr val="000000"/>
            </a:solidFill>
          </a:ln>
        </p:spPr>
        <p:txBody>
          <a:bodyPr vert="horz" wrap="square" lIns="0" tIns="89154" rIns="0" bIns="0" rtlCol="0">
            <a:spAutoFit/>
          </a:bodyPr>
          <a:lstStyle/>
          <a:p>
            <a:pPr marL="736092" marR="139446" indent="-586740">
              <a:lnSpc>
                <a:spcPts val="2532"/>
              </a:lnSpc>
              <a:spcBef>
                <a:spcPts val="702"/>
              </a:spcBef>
            </a:pPr>
            <a:r>
              <a:rPr sz="2160" spc="-12" dirty="0">
                <a:latin typeface="Arial"/>
                <a:cs typeface="Arial"/>
              </a:rPr>
              <a:t>Intermediate </a:t>
            </a:r>
            <a:r>
              <a:rPr sz="2160" spc="-24" dirty="0">
                <a:latin typeface="Arial"/>
                <a:cs typeface="Arial"/>
              </a:rPr>
              <a:t>file</a:t>
            </a:r>
            <a:endParaRPr sz="2160">
              <a:latin typeface="Arial"/>
              <a:cs typeface="Arial"/>
            </a:endParaRPr>
          </a:p>
        </p:txBody>
      </p:sp>
      <p:sp>
        <p:nvSpPr>
          <p:cNvPr id="16" name="object 16"/>
          <p:cNvSpPr/>
          <p:nvPr/>
        </p:nvSpPr>
        <p:spPr>
          <a:xfrm>
            <a:off x="4196816" y="4890766"/>
            <a:ext cx="2308860" cy="867918"/>
          </a:xfrm>
          <a:custGeom>
            <a:avLst/>
            <a:gdLst/>
            <a:ahLst/>
            <a:cxnLst/>
            <a:rect l="l" t="t" r="r" b="b"/>
            <a:pathLst>
              <a:path w="1924050" h="723264">
                <a:moveTo>
                  <a:pt x="1869755" y="693510"/>
                </a:moveTo>
                <a:lnTo>
                  <a:pt x="1812463" y="704015"/>
                </a:lnTo>
                <a:lnTo>
                  <a:pt x="1809038" y="708980"/>
                </a:lnTo>
                <a:lnTo>
                  <a:pt x="1810936" y="719327"/>
                </a:lnTo>
                <a:lnTo>
                  <a:pt x="1815900" y="722753"/>
                </a:lnTo>
                <a:lnTo>
                  <a:pt x="1910060" y="705487"/>
                </a:lnTo>
                <a:lnTo>
                  <a:pt x="1902901" y="705487"/>
                </a:lnTo>
                <a:lnTo>
                  <a:pt x="1869755" y="693510"/>
                </a:lnTo>
                <a:close/>
              </a:path>
              <a:path w="1924050" h="723264">
                <a:moveTo>
                  <a:pt x="1888348" y="690101"/>
                </a:moveTo>
                <a:lnTo>
                  <a:pt x="1869755" y="693510"/>
                </a:lnTo>
                <a:lnTo>
                  <a:pt x="1902901" y="705487"/>
                </a:lnTo>
                <a:lnTo>
                  <a:pt x="1903933" y="702632"/>
                </a:lnTo>
                <a:lnTo>
                  <a:pt x="1898817" y="702632"/>
                </a:lnTo>
                <a:lnTo>
                  <a:pt x="1888348" y="690101"/>
                </a:lnTo>
                <a:close/>
              </a:path>
              <a:path w="1924050" h="723264">
                <a:moveTo>
                  <a:pt x="1847496" y="618143"/>
                </a:moveTo>
                <a:lnTo>
                  <a:pt x="1839422" y="624889"/>
                </a:lnTo>
                <a:lnTo>
                  <a:pt x="1838885" y="630896"/>
                </a:lnTo>
                <a:lnTo>
                  <a:pt x="1876228" y="675594"/>
                </a:lnTo>
                <a:lnTo>
                  <a:pt x="1909375" y="687571"/>
                </a:lnTo>
                <a:lnTo>
                  <a:pt x="1902901" y="705487"/>
                </a:lnTo>
                <a:lnTo>
                  <a:pt x="1910060" y="705487"/>
                </a:lnTo>
                <a:lnTo>
                  <a:pt x="1923905" y="702948"/>
                </a:lnTo>
                <a:lnTo>
                  <a:pt x="1853504" y="618681"/>
                </a:lnTo>
                <a:lnTo>
                  <a:pt x="1847496" y="618143"/>
                </a:lnTo>
                <a:close/>
              </a:path>
              <a:path w="1924050" h="723264">
                <a:moveTo>
                  <a:pt x="1904409" y="687156"/>
                </a:moveTo>
                <a:lnTo>
                  <a:pt x="1888348" y="690101"/>
                </a:lnTo>
                <a:lnTo>
                  <a:pt x="1898817" y="702632"/>
                </a:lnTo>
                <a:lnTo>
                  <a:pt x="1904409" y="687156"/>
                </a:lnTo>
                <a:close/>
              </a:path>
              <a:path w="1924050" h="723264">
                <a:moveTo>
                  <a:pt x="1908225" y="687156"/>
                </a:moveTo>
                <a:lnTo>
                  <a:pt x="1904409" y="687156"/>
                </a:lnTo>
                <a:lnTo>
                  <a:pt x="1898817" y="702632"/>
                </a:lnTo>
                <a:lnTo>
                  <a:pt x="1903933" y="702632"/>
                </a:lnTo>
                <a:lnTo>
                  <a:pt x="1909375" y="687571"/>
                </a:lnTo>
                <a:lnTo>
                  <a:pt x="1908225" y="687156"/>
                </a:lnTo>
                <a:close/>
              </a:path>
              <a:path w="1924050" h="723264">
                <a:moveTo>
                  <a:pt x="6473" y="0"/>
                </a:moveTo>
                <a:lnTo>
                  <a:pt x="0" y="17917"/>
                </a:lnTo>
                <a:lnTo>
                  <a:pt x="1869755" y="693510"/>
                </a:lnTo>
                <a:lnTo>
                  <a:pt x="1888348" y="690101"/>
                </a:lnTo>
                <a:lnTo>
                  <a:pt x="1876228" y="675594"/>
                </a:lnTo>
                <a:lnTo>
                  <a:pt x="6473" y="0"/>
                </a:lnTo>
                <a:close/>
              </a:path>
              <a:path w="1924050" h="723264">
                <a:moveTo>
                  <a:pt x="1876228" y="675594"/>
                </a:moveTo>
                <a:lnTo>
                  <a:pt x="1888348" y="690101"/>
                </a:lnTo>
                <a:lnTo>
                  <a:pt x="1904409" y="687156"/>
                </a:lnTo>
                <a:lnTo>
                  <a:pt x="1908225" y="687156"/>
                </a:lnTo>
                <a:lnTo>
                  <a:pt x="1876228" y="675594"/>
                </a:lnTo>
                <a:close/>
              </a:path>
            </a:pathLst>
          </a:custGeom>
          <a:solidFill>
            <a:srgbClr val="000000"/>
          </a:solidFill>
        </p:spPr>
        <p:txBody>
          <a:bodyPr wrap="square" lIns="0" tIns="0" rIns="0" bIns="0" rtlCol="0"/>
          <a:lstStyle/>
          <a:p>
            <a:endParaRPr/>
          </a:p>
        </p:txBody>
      </p:sp>
      <p:sp>
        <p:nvSpPr>
          <p:cNvPr id="17" name="object 17"/>
          <p:cNvSpPr/>
          <p:nvPr/>
        </p:nvSpPr>
        <p:spPr>
          <a:xfrm>
            <a:off x="4197024" y="6237031"/>
            <a:ext cx="2308860" cy="820674"/>
          </a:xfrm>
          <a:custGeom>
            <a:avLst/>
            <a:gdLst/>
            <a:ahLst/>
            <a:cxnLst/>
            <a:rect l="l" t="t" r="r" b="b"/>
            <a:pathLst>
              <a:path w="1924050" h="683895">
                <a:moveTo>
                  <a:pt x="1869411" y="30275"/>
                </a:moveTo>
                <a:lnTo>
                  <a:pt x="0" y="665286"/>
                </a:lnTo>
                <a:lnTo>
                  <a:pt x="6127" y="683324"/>
                </a:lnTo>
                <a:lnTo>
                  <a:pt x="1875537" y="48313"/>
                </a:lnTo>
                <a:lnTo>
                  <a:pt x="1887935" y="34042"/>
                </a:lnTo>
                <a:lnTo>
                  <a:pt x="1869411" y="30275"/>
                </a:lnTo>
                <a:close/>
              </a:path>
              <a:path w="1924050" h="683895">
                <a:moveTo>
                  <a:pt x="1909307" y="18948"/>
                </a:moveTo>
                <a:lnTo>
                  <a:pt x="1902755" y="18948"/>
                </a:lnTo>
                <a:lnTo>
                  <a:pt x="1908883" y="36986"/>
                </a:lnTo>
                <a:lnTo>
                  <a:pt x="1875537" y="48313"/>
                </a:lnTo>
                <a:lnTo>
                  <a:pt x="1837339" y="92283"/>
                </a:lnTo>
                <a:lnTo>
                  <a:pt x="1837762" y="98299"/>
                </a:lnTo>
                <a:lnTo>
                  <a:pt x="1845704" y="105199"/>
                </a:lnTo>
                <a:lnTo>
                  <a:pt x="1851720" y="104776"/>
                </a:lnTo>
                <a:lnTo>
                  <a:pt x="1923733" y="21882"/>
                </a:lnTo>
                <a:lnTo>
                  <a:pt x="1909307" y="18948"/>
                </a:lnTo>
                <a:close/>
              </a:path>
              <a:path w="1924050" h="683895">
                <a:moveTo>
                  <a:pt x="1887935" y="34042"/>
                </a:moveTo>
                <a:lnTo>
                  <a:pt x="1875537" y="48313"/>
                </a:lnTo>
                <a:lnTo>
                  <a:pt x="1907971" y="37296"/>
                </a:lnTo>
                <a:lnTo>
                  <a:pt x="1903935" y="37296"/>
                </a:lnTo>
                <a:lnTo>
                  <a:pt x="1887935" y="34042"/>
                </a:lnTo>
                <a:close/>
              </a:path>
              <a:path w="1924050" h="683895">
                <a:moveTo>
                  <a:pt x="1898643" y="21715"/>
                </a:moveTo>
                <a:lnTo>
                  <a:pt x="1887935" y="34042"/>
                </a:lnTo>
                <a:lnTo>
                  <a:pt x="1903935" y="37296"/>
                </a:lnTo>
                <a:lnTo>
                  <a:pt x="1898643" y="21715"/>
                </a:lnTo>
                <a:close/>
              </a:path>
              <a:path w="1924050" h="683895">
                <a:moveTo>
                  <a:pt x="1903696" y="21715"/>
                </a:moveTo>
                <a:lnTo>
                  <a:pt x="1898643" y="21715"/>
                </a:lnTo>
                <a:lnTo>
                  <a:pt x="1903935" y="37296"/>
                </a:lnTo>
                <a:lnTo>
                  <a:pt x="1907971" y="37296"/>
                </a:lnTo>
                <a:lnTo>
                  <a:pt x="1908883" y="36986"/>
                </a:lnTo>
                <a:lnTo>
                  <a:pt x="1903696" y="21715"/>
                </a:lnTo>
                <a:close/>
              </a:path>
              <a:path w="1924050" h="683895">
                <a:moveTo>
                  <a:pt x="1902755" y="18948"/>
                </a:moveTo>
                <a:lnTo>
                  <a:pt x="1869411" y="30275"/>
                </a:lnTo>
                <a:lnTo>
                  <a:pt x="1887935" y="34042"/>
                </a:lnTo>
                <a:lnTo>
                  <a:pt x="1898643" y="21715"/>
                </a:lnTo>
                <a:lnTo>
                  <a:pt x="1903696" y="21715"/>
                </a:lnTo>
                <a:lnTo>
                  <a:pt x="1902755" y="18948"/>
                </a:lnTo>
                <a:close/>
              </a:path>
              <a:path w="1924050" h="683895">
                <a:moveTo>
                  <a:pt x="1816129" y="0"/>
                </a:moveTo>
                <a:lnTo>
                  <a:pt x="1811101" y="3329"/>
                </a:lnTo>
                <a:lnTo>
                  <a:pt x="1809004" y="13639"/>
                </a:lnTo>
                <a:lnTo>
                  <a:pt x="1812333" y="18667"/>
                </a:lnTo>
                <a:lnTo>
                  <a:pt x="1869411" y="30275"/>
                </a:lnTo>
                <a:lnTo>
                  <a:pt x="1902755" y="18948"/>
                </a:lnTo>
                <a:lnTo>
                  <a:pt x="1909307" y="18948"/>
                </a:lnTo>
                <a:lnTo>
                  <a:pt x="1816129"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22934210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1600" y="404859"/>
            <a:ext cx="15800832" cy="907941"/>
          </a:xfrm>
          <a:prstGeom prst="rect">
            <a:avLst/>
          </a:prstGeom>
        </p:spPr>
        <p:txBody>
          <a:bodyPr vert="horz" wrap="square" lIns="0" tIns="15240" rIns="0" bIns="0" rtlCol="0" anchor="ctr" anchorCtr="0">
            <a:spAutoFit/>
          </a:bodyPr>
          <a:lstStyle/>
          <a:p>
            <a:pPr marL="91440">
              <a:spcBef>
                <a:spcPts val="120"/>
              </a:spcBef>
            </a:pPr>
            <a:r>
              <a:rPr dirty="0"/>
              <a:t>Step</a:t>
            </a:r>
            <a:r>
              <a:rPr spc="-42" dirty="0"/>
              <a:t> </a:t>
            </a:r>
            <a:r>
              <a:rPr dirty="0"/>
              <a:t>7:</a:t>
            </a:r>
            <a:r>
              <a:rPr spc="-30" dirty="0"/>
              <a:t> </a:t>
            </a:r>
            <a:r>
              <a:rPr dirty="0"/>
              <a:t>Return</a:t>
            </a:r>
            <a:r>
              <a:rPr spc="-36" dirty="0"/>
              <a:t> </a:t>
            </a:r>
            <a:r>
              <a:rPr dirty="0"/>
              <a:t>to</a:t>
            </a:r>
            <a:r>
              <a:rPr spc="-36" dirty="0"/>
              <a:t> </a:t>
            </a:r>
            <a:r>
              <a:rPr spc="-24" dirty="0"/>
              <a:t>user</a:t>
            </a:r>
          </a:p>
        </p:txBody>
      </p:sp>
      <p:sp>
        <p:nvSpPr>
          <p:cNvPr id="6" name="object 6"/>
          <p:cNvSpPr txBox="1">
            <a:spLocks noGrp="1"/>
          </p:cNvSpPr>
          <p:nvPr>
            <p:ph type="sldNum" sz="quarter" idx="7"/>
          </p:nvPr>
        </p:nvSpPr>
        <p:spPr>
          <a:xfrm>
            <a:off x="8428990" y="6540658"/>
            <a:ext cx="216534" cy="138499"/>
          </a:xfrm>
          <a:prstGeom prst="rect">
            <a:avLst/>
          </a:prstGeom>
        </p:spPr>
        <p:txBody>
          <a:bodyPr vert="horz" wrap="square" lIns="0" tIns="0" rIns="0" bIns="0" rtlCol="0">
            <a:spAutoFit/>
          </a:bodyPr>
          <a:lstStyle>
            <a:defPPr>
              <a:defRPr kern="0"/>
            </a:defPPr>
            <a:lvl1pPr>
              <a:defRPr sz="900" b="0" i="0">
                <a:solidFill>
                  <a:srgbClr val="B41F34"/>
                </a:solidFill>
                <a:latin typeface="Arial"/>
                <a:cs typeface="Arial"/>
              </a:defRPr>
            </a:lvl1pPr>
          </a:lstStyle>
          <a:p>
            <a:pPr marL="101600">
              <a:spcBef>
                <a:spcPts val="15"/>
              </a:spcBef>
            </a:pPr>
            <a:endParaRPr spc="-30" dirty="0"/>
          </a:p>
        </p:txBody>
      </p:sp>
      <p:sp>
        <p:nvSpPr>
          <p:cNvPr id="3" name="object 3"/>
          <p:cNvSpPr txBox="1"/>
          <p:nvPr/>
        </p:nvSpPr>
        <p:spPr>
          <a:xfrm>
            <a:off x="2362200" y="2362200"/>
            <a:ext cx="9499854" cy="2717154"/>
          </a:xfrm>
          <a:prstGeom prst="rect">
            <a:avLst/>
          </a:prstGeom>
        </p:spPr>
        <p:txBody>
          <a:bodyPr vert="horz" wrap="square" lIns="0" tIns="11430" rIns="0" bIns="0" rtlCol="0">
            <a:spAutoFit/>
          </a:bodyPr>
          <a:lstStyle/>
          <a:p>
            <a:pPr marL="288035" marR="678180" indent="-272795">
              <a:lnSpc>
                <a:spcPct val="100800"/>
              </a:lnSpc>
              <a:spcBef>
                <a:spcPts val="90"/>
              </a:spcBef>
              <a:buChar char="•"/>
              <a:tabLst>
                <a:tab pos="289560" algn="l"/>
              </a:tabLst>
            </a:pPr>
            <a:r>
              <a:rPr sz="2880" dirty="0">
                <a:latin typeface="+mn-lt"/>
                <a:cs typeface="Arial"/>
              </a:rPr>
              <a:t>When</a:t>
            </a:r>
            <a:r>
              <a:rPr sz="2880" spc="-72" dirty="0">
                <a:latin typeface="+mn-lt"/>
                <a:cs typeface="Arial"/>
              </a:rPr>
              <a:t> </a:t>
            </a:r>
            <a:r>
              <a:rPr sz="2880" dirty="0">
                <a:latin typeface="+mn-lt"/>
                <a:cs typeface="Arial"/>
              </a:rPr>
              <a:t>all</a:t>
            </a:r>
            <a:r>
              <a:rPr sz="2880" spc="-66" dirty="0">
                <a:latin typeface="+mn-lt"/>
                <a:cs typeface="Arial"/>
              </a:rPr>
              <a:t> </a:t>
            </a:r>
            <a:r>
              <a:rPr sz="2880" i="1" dirty="0">
                <a:latin typeface="+mn-lt"/>
                <a:cs typeface="Arial"/>
              </a:rPr>
              <a:t>map</a:t>
            </a:r>
            <a:r>
              <a:rPr sz="2880" i="1" spc="-66" dirty="0">
                <a:latin typeface="+mn-lt"/>
                <a:cs typeface="Arial"/>
              </a:rPr>
              <a:t> </a:t>
            </a:r>
            <a:r>
              <a:rPr sz="2880" dirty="0">
                <a:latin typeface="+mn-lt"/>
                <a:cs typeface="Arial"/>
              </a:rPr>
              <a:t>and</a:t>
            </a:r>
            <a:r>
              <a:rPr sz="2880" spc="-72" dirty="0">
                <a:latin typeface="+mn-lt"/>
                <a:cs typeface="Arial"/>
              </a:rPr>
              <a:t> </a:t>
            </a:r>
            <a:r>
              <a:rPr sz="2880" i="1" dirty="0">
                <a:latin typeface="+mn-lt"/>
                <a:cs typeface="Arial"/>
              </a:rPr>
              <a:t>reduce</a:t>
            </a:r>
            <a:r>
              <a:rPr sz="2880" i="1" spc="-66" dirty="0">
                <a:latin typeface="+mn-lt"/>
                <a:cs typeface="Arial"/>
              </a:rPr>
              <a:t> </a:t>
            </a:r>
            <a:r>
              <a:rPr sz="2880" dirty="0">
                <a:latin typeface="+mn-lt"/>
                <a:cs typeface="Arial"/>
              </a:rPr>
              <a:t>tasks</a:t>
            </a:r>
            <a:r>
              <a:rPr sz="2880" spc="-66" dirty="0">
                <a:latin typeface="+mn-lt"/>
                <a:cs typeface="Arial"/>
              </a:rPr>
              <a:t> </a:t>
            </a:r>
            <a:r>
              <a:rPr sz="2880" dirty="0">
                <a:latin typeface="+mn-lt"/>
                <a:cs typeface="Arial"/>
              </a:rPr>
              <a:t>have</a:t>
            </a:r>
            <a:r>
              <a:rPr sz="2880" spc="-66" dirty="0">
                <a:latin typeface="+mn-lt"/>
                <a:cs typeface="Arial"/>
              </a:rPr>
              <a:t> </a:t>
            </a:r>
            <a:r>
              <a:rPr sz="2880" dirty="0">
                <a:latin typeface="+mn-lt"/>
                <a:cs typeface="Arial"/>
              </a:rPr>
              <a:t>completed,</a:t>
            </a:r>
            <a:r>
              <a:rPr sz="2880" spc="-78" dirty="0">
                <a:latin typeface="+mn-lt"/>
                <a:cs typeface="Arial"/>
              </a:rPr>
              <a:t> </a:t>
            </a:r>
            <a:r>
              <a:rPr sz="2880" spc="-30" dirty="0">
                <a:latin typeface="+mn-lt"/>
                <a:cs typeface="Arial"/>
              </a:rPr>
              <a:t>the 	</a:t>
            </a:r>
            <a:r>
              <a:rPr sz="2880" dirty="0">
                <a:latin typeface="+mn-lt"/>
                <a:cs typeface="Arial"/>
              </a:rPr>
              <a:t>master</a:t>
            </a:r>
            <a:r>
              <a:rPr sz="2880" spc="-66" dirty="0">
                <a:latin typeface="+mn-lt"/>
                <a:cs typeface="Arial"/>
              </a:rPr>
              <a:t> </a:t>
            </a:r>
            <a:r>
              <a:rPr sz="2880" dirty="0">
                <a:latin typeface="+mn-lt"/>
                <a:cs typeface="Arial"/>
              </a:rPr>
              <a:t>wakes</a:t>
            </a:r>
            <a:r>
              <a:rPr sz="2880" spc="-60" dirty="0">
                <a:latin typeface="+mn-lt"/>
                <a:cs typeface="Arial"/>
              </a:rPr>
              <a:t> </a:t>
            </a:r>
            <a:r>
              <a:rPr sz="2880" dirty="0">
                <a:latin typeface="+mn-lt"/>
                <a:cs typeface="Arial"/>
              </a:rPr>
              <a:t>up</a:t>
            </a:r>
            <a:r>
              <a:rPr sz="2880" spc="-60" dirty="0">
                <a:latin typeface="+mn-lt"/>
                <a:cs typeface="Arial"/>
              </a:rPr>
              <a:t> </a:t>
            </a:r>
            <a:r>
              <a:rPr sz="2880" dirty="0">
                <a:latin typeface="+mn-lt"/>
                <a:cs typeface="Arial"/>
              </a:rPr>
              <a:t>the</a:t>
            </a:r>
            <a:r>
              <a:rPr sz="2880" spc="-60" dirty="0">
                <a:latin typeface="+mn-lt"/>
                <a:cs typeface="Arial"/>
              </a:rPr>
              <a:t> </a:t>
            </a:r>
            <a:r>
              <a:rPr sz="2880" dirty="0">
                <a:latin typeface="+mn-lt"/>
                <a:cs typeface="Arial"/>
              </a:rPr>
              <a:t>user</a:t>
            </a:r>
            <a:r>
              <a:rPr sz="2880" spc="-66" dirty="0">
                <a:latin typeface="+mn-lt"/>
                <a:cs typeface="Arial"/>
              </a:rPr>
              <a:t> </a:t>
            </a:r>
            <a:r>
              <a:rPr sz="2880" spc="-12" dirty="0">
                <a:latin typeface="+mn-lt"/>
                <a:cs typeface="Arial"/>
              </a:rPr>
              <a:t>program</a:t>
            </a:r>
            <a:endParaRPr sz="2880" dirty="0">
              <a:latin typeface="+mn-lt"/>
              <a:cs typeface="Arial"/>
            </a:endParaRPr>
          </a:p>
          <a:p>
            <a:pPr>
              <a:spcBef>
                <a:spcPts val="288"/>
              </a:spcBef>
              <a:buFont typeface="Arial"/>
              <a:buChar char="•"/>
            </a:pPr>
            <a:endParaRPr sz="2880" dirty="0">
              <a:latin typeface="+mn-lt"/>
              <a:cs typeface="Arial"/>
            </a:endParaRPr>
          </a:p>
          <a:p>
            <a:pPr marL="288035" marR="6096" indent="-272795">
              <a:lnSpc>
                <a:spcPct val="100800"/>
              </a:lnSpc>
              <a:buChar char="•"/>
              <a:tabLst>
                <a:tab pos="289560" algn="l"/>
              </a:tabLst>
            </a:pPr>
            <a:r>
              <a:rPr sz="2880" dirty="0">
                <a:latin typeface="+mn-lt"/>
                <a:cs typeface="Arial"/>
              </a:rPr>
              <a:t>The</a:t>
            </a:r>
            <a:r>
              <a:rPr sz="2880" spc="-72" dirty="0">
                <a:latin typeface="+mn-lt"/>
                <a:cs typeface="Arial"/>
              </a:rPr>
              <a:t> </a:t>
            </a:r>
            <a:r>
              <a:rPr sz="2880" i="1" dirty="0">
                <a:latin typeface="+mn-lt"/>
                <a:cs typeface="Arial"/>
              </a:rPr>
              <a:t>MapReduce</a:t>
            </a:r>
            <a:r>
              <a:rPr sz="2880" i="1" spc="-72" dirty="0">
                <a:latin typeface="+mn-lt"/>
                <a:cs typeface="Arial"/>
              </a:rPr>
              <a:t> </a:t>
            </a:r>
            <a:r>
              <a:rPr sz="2880" dirty="0">
                <a:latin typeface="+mn-lt"/>
                <a:cs typeface="Arial"/>
              </a:rPr>
              <a:t>call</a:t>
            </a:r>
            <a:r>
              <a:rPr sz="2880" spc="-66" dirty="0">
                <a:latin typeface="+mn-lt"/>
                <a:cs typeface="Arial"/>
              </a:rPr>
              <a:t> </a:t>
            </a:r>
            <a:r>
              <a:rPr sz="2880" dirty="0">
                <a:latin typeface="+mn-lt"/>
                <a:cs typeface="Arial"/>
              </a:rPr>
              <a:t>in</a:t>
            </a:r>
            <a:r>
              <a:rPr sz="2880" spc="-72" dirty="0">
                <a:latin typeface="+mn-lt"/>
                <a:cs typeface="Arial"/>
              </a:rPr>
              <a:t> </a:t>
            </a:r>
            <a:r>
              <a:rPr sz="2880" dirty="0">
                <a:latin typeface="+mn-lt"/>
                <a:cs typeface="Arial"/>
              </a:rPr>
              <a:t>the</a:t>
            </a:r>
            <a:r>
              <a:rPr sz="2880" spc="-72" dirty="0">
                <a:latin typeface="+mn-lt"/>
                <a:cs typeface="Arial"/>
              </a:rPr>
              <a:t> </a:t>
            </a:r>
            <a:r>
              <a:rPr sz="2880" dirty="0">
                <a:latin typeface="+mn-lt"/>
                <a:cs typeface="Arial"/>
              </a:rPr>
              <a:t>user</a:t>
            </a:r>
            <a:r>
              <a:rPr sz="2880" spc="-66" dirty="0">
                <a:latin typeface="+mn-lt"/>
                <a:cs typeface="Arial"/>
              </a:rPr>
              <a:t> </a:t>
            </a:r>
            <a:r>
              <a:rPr sz="2880" dirty="0">
                <a:latin typeface="+mn-lt"/>
                <a:cs typeface="Arial"/>
              </a:rPr>
              <a:t>program</a:t>
            </a:r>
            <a:r>
              <a:rPr sz="2880" spc="-72" dirty="0">
                <a:latin typeface="+mn-lt"/>
                <a:cs typeface="Arial"/>
              </a:rPr>
              <a:t> </a:t>
            </a:r>
            <a:r>
              <a:rPr sz="2880" dirty="0">
                <a:latin typeface="+mn-lt"/>
                <a:cs typeface="Arial"/>
              </a:rPr>
              <a:t>returns</a:t>
            </a:r>
            <a:r>
              <a:rPr sz="2880" spc="-72" dirty="0">
                <a:latin typeface="+mn-lt"/>
                <a:cs typeface="Arial"/>
              </a:rPr>
              <a:t> </a:t>
            </a:r>
            <a:r>
              <a:rPr sz="2880" dirty="0">
                <a:latin typeface="+mn-lt"/>
                <a:cs typeface="Arial"/>
              </a:rPr>
              <a:t>and</a:t>
            </a:r>
            <a:r>
              <a:rPr sz="2880" spc="-72" dirty="0">
                <a:latin typeface="+mn-lt"/>
                <a:cs typeface="Arial"/>
              </a:rPr>
              <a:t> </a:t>
            </a:r>
            <a:r>
              <a:rPr sz="2880" spc="-30" dirty="0">
                <a:latin typeface="+mn-lt"/>
                <a:cs typeface="Arial"/>
              </a:rPr>
              <a:t>the 	</a:t>
            </a:r>
            <a:r>
              <a:rPr sz="2880" dirty="0">
                <a:latin typeface="+mn-lt"/>
                <a:cs typeface="Arial"/>
              </a:rPr>
              <a:t>program</a:t>
            </a:r>
            <a:r>
              <a:rPr sz="2880" spc="-96" dirty="0">
                <a:latin typeface="+mn-lt"/>
                <a:cs typeface="Arial"/>
              </a:rPr>
              <a:t> </a:t>
            </a:r>
            <a:r>
              <a:rPr sz="2880" dirty="0">
                <a:latin typeface="+mn-lt"/>
                <a:cs typeface="Arial"/>
              </a:rPr>
              <a:t>can</a:t>
            </a:r>
            <a:r>
              <a:rPr sz="2880" spc="-96" dirty="0">
                <a:latin typeface="+mn-lt"/>
                <a:cs typeface="Arial"/>
              </a:rPr>
              <a:t> </a:t>
            </a:r>
            <a:r>
              <a:rPr sz="2880" dirty="0">
                <a:latin typeface="+mn-lt"/>
                <a:cs typeface="Arial"/>
              </a:rPr>
              <a:t>resume</a:t>
            </a:r>
            <a:r>
              <a:rPr sz="2880" spc="-90" dirty="0">
                <a:latin typeface="+mn-lt"/>
                <a:cs typeface="Arial"/>
              </a:rPr>
              <a:t> </a:t>
            </a:r>
            <a:r>
              <a:rPr sz="2880" spc="-12" dirty="0">
                <a:latin typeface="+mn-lt"/>
                <a:cs typeface="Arial"/>
              </a:rPr>
              <a:t>execution.</a:t>
            </a:r>
            <a:endParaRPr sz="2880" dirty="0">
              <a:latin typeface="+mn-lt"/>
              <a:cs typeface="Arial"/>
            </a:endParaRPr>
          </a:p>
          <a:p>
            <a:pPr marL="289560">
              <a:spcBef>
                <a:spcPts val="510"/>
              </a:spcBef>
            </a:pPr>
            <a:r>
              <a:rPr sz="2400" dirty="0">
                <a:latin typeface="+mn-lt"/>
                <a:cs typeface="Arial"/>
              </a:rPr>
              <a:t>–</a:t>
            </a:r>
            <a:r>
              <a:rPr sz="2400" spc="114" dirty="0">
                <a:latin typeface="+mn-lt"/>
                <a:cs typeface="Arial"/>
              </a:rPr>
              <a:t> </a:t>
            </a:r>
            <a:r>
              <a:rPr sz="2400" dirty="0">
                <a:latin typeface="+mn-lt"/>
                <a:cs typeface="Arial"/>
              </a:rPr>
              <a:t>Output</a:t>
            </a:r>
            <a:r>
              <a:rPr sz="2400" spc="-54" dirty="0">
                <a:latin typeface="+mn-lt"/>
                <a:cs typeface="Arial"/>
              </a:rPr>
              <a:t> </a:t>
            </a:r>
            <a:r>
              <a:rPr sz="2400" dirty="0">
                <a:latin typeface="+mn-lt"/>
                <a:cs typeface="Arial"/>
              </a:rPr>
              <a:t>of</a:t>
            </a:r>
            <a:r>
              <a:rPr sz="2400" spc="-48" dirty="0">
                <a:latin typeface="+mn-lt"/>
                <a:cs typeface="Arial"/>
              </a:rPr>
              <a:t> </a:t>
            </a:r>
            <a:r>
              <a:rPr sz="2400" i="1" dirty="0">
                <a:latin typeface="+mn-lt"/>
                <a:cs typeface="Arial"/>
              </a:rPr>
              <a:t>MapReduce</a:t>
            </a:r>
            <a:r>
              <a:rPr sz="2400" i="1" spc="-42" dirty="0">
                <a:latin typeface="+mn-lt"/>
                <a:cs typeface="Arial"/>
              </a:rPr>
              <a:t> </a:t>
            </a:r>
            <a:r>
              <a:rPr sz="2400" dirty="0">
                <a:latin typeface="+mn-lt"/>
                <a:cs typeface="Arial"/>
              </a:rPr>
              <a:t>is</a:t>
            </a:r>
            <a:r>
              <a:rPr sz="2400" spc="-42" dirty="0">
                <a:latin typeface="+mn-lt"/>
                <a:cs typeface="Arial"/>
              </a:rPr>
              <a:t> </a:t>
            </a:r>
            <a:r>
              <a:rPr sz="2400" dirty="0">
                <a:latin typeface="+mn-lt"/>
                <a:cs typeface="Arial"/>
              </a:rPr>
              <a:t>available</a:t>
            </a:r>
            <a:r>
              <a:rPr sz="2400" spc="-48" dirty="0">
                <a:latin typeface="+mn-lt"/>
                <a:cs typeface="Arial"/>
              </a:rPr>
              <a:t> </a:t>
            </a:r>
            <a:r>
              <a:rPr sz="2400" dirty="0">
                <a:latin typeface="+mn-lt"/>
                <a:cs typeface="Arial"/>
              </a:rPr>
              <a:t>in</a:t>
            </a:r>
            <a:r>
              <a:rPr sz="2400" spc="-36" dirty="0">
                <a:latin typeface="+mn-lt"/>
                <a:cs typeface="Arial"/>
              </a:rPr>
              <a:t> </a:t>
            </a:r>
            <a:r>
              <a:rPr sz="2400" i="1" dirty="0">
                <a:latin typeface="+mn-lt"/>
                <a:cs typeface="Arial"/>
              </a:rPr>
              <a:t>R</a:t>
            </a:r>
            <a:r>
              <a:rPr sz="2400" i="1" spc="-36" dirty="0">
                <a:latin typeface="+mn-lt"/>
                <a:cs typeface="Arial"/>
              </a:rPr>
              <a:t> </a:t>
            </a:r>
            <a:r>
              <a:rPr sz="2400" dirty="0">
                <a:latin typeface="+mn-lt"/>
                <a:cs typeface="Arial"/>
              </a:rPr>
              <a:t>output</a:t>
            </a:r>
            <a:r>
              <a:rPr sz="2400" spc="-48" dirty="0">
                <a:latin typeface="+mn-lt"/>
                <a:cs typeface="Arial"/>
              </a:rPr>
              <a:t> </a:t>
            </a:r>
            <a:r>
              <a:rPr sz="2400" spc="-12" dirty="0">
                <a:latin typeface="+mn-lt"/>
                <a:cs typeface="Arial"/>
              </a:rPr>
              <a:t>files</a:t>
            </a:r>
            <a:endParaRPr sz="2400" dirty="0">
              <a:latin typeface="+mn-lt"/>
              <a:cs typeface="Arial"/>
            </a:endParaRPr>
          </a:p>
        </p:txBody>
      </p:sp>
    </p:spTree>
    <p:extLst>
      <p:ext uri="{BB962C8B-B14F-4D97-AF65-F5344CB8AC3E}">
        <p14:creationId xmlns:p14="http://schemas.microsoft.com/office/powerpoint/2010/main" val="16636170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60320" y="299327"/>
            <a:ext cx="15800832" cy="907941"/>
          </a:xfrm>
          <a:prstGeom prst="rect">
            <a:avLst/>
          </a:prstGeom>
        </p:spPr>
        <p:txBody>
          <a:bodyPr vert="horz" wrap="square" lIns="0" tIns="15240" rIns="0" bIns="0" rtlCol="0" anchor="ctr" anchorCtr="0">
            <a:spAutoFit/>
          </a:bodyPr>
          <a:lstStyle/>
          <a:p>
            <a:pPr marL="91440">
              <a:spcBef>
                <a:spcPts val="120"/>
              </a:spcBef>
            </a:pPr>
            <a:r>
              <a:rPr dirty="0"/>
              <a:t>MapReduce:</a:t>
            </a:r>
            <a:r>
              <a:rPr spc="-54" dirty="0"/>
              <a:t> </a:t>
            </a:r>
            <a:r>
              <a:rPr dirty="0"/>
              <a:t>the</a:t>
            </a:r>
            <a:r>
              <a:rPr spc="-54" dirty="0"/>
              <a:t> </a:t>
            </a:r>
            <a:r>
              <a:rPr dirty="0"/>
              <a:t>complete</a:t>
            </a:r>
            <a:r>
              <a:rPr spc="-60" dirty="0"/>
              <a:t> </a:t>
            </a:r>
            <a:r>
              <a:rPr spc="-12" dirty="0"/>
              <a:t>picture</a:t>
            </a:r>
          </a:p>
        </p:txBody>
      </p:sp>
      <p:pic>
        <p:nvPicPr>
          <p:cNvPr id="3" name="object 3"/>
          <p:cNvPicPr/>
          <p:nvPr/>
        </p:nvPicPr>
        <p:blipFill>
          <a:blip r:embed="rId2" cstate="print"/>
          <a:stretch>
            <a:fillRect/>
          </a:stretch>
        </p:blipFill>
        <p:spPr>
          <a:xfrm>
            <a:off x="2390949" y="1174710"/>
            <a:ext cx="9873440" cy="5942636"/>
          </a:xfrm>
          <a:prstGeom prst="rect">
            <a:avLst/>
          </a:prstGeom>
        </p:spPr>
      </p:pic>
      <p:sp>
        <p:nvSpPr>
          <p:cNvPr id="4" name="object 4"/>
          <p:cNvSpPr txBox="1"/>
          <p:nvPr/>
        </p:nvSpPr>
        <p:spPr>
          <a:xfrm>
            <a:off x="2669079" y="1981810"/>
            <a:ext cx="991362" cy="347788"/>
          </a:xfrm>
          <a:prstGeom prst="rect">
            <a:avLst/>
          </a:prstGeom>
        </p:spPr>
        <p:txBody>
          <a:bodyPr vert="horz" wrap="square" lIns="0" tIns="15240" rIns="0" bIns="0" rtlCol="0">
            <a:spAutoFit/>
          </a:bodyPr>
          <a:lstStyle/>
          <a:p>
            <a:pPr marL="15240">
              <a:spcBef>
                <a:spcPts val="120"/>
              </a:spcBef>
            </a:pPr>
            <a:r>
              <a:rPr sz="2160" dirty="0">
                <a:latin typeface="Arial"/>
                <a:cs typeface="Arial"/>
              </a:rPr>
              <a:t>Shard</a:t>
            </a:r>
            <a:r>
              <a:rPr sz="2160" spc="-24" dirty="0">
                <a:latin typeface="Arial"/>
                <a:cs typeface="Arial"/>
              </a:rPr>
              <a:t> </a:t>
            </a:r>
            <a:r>
              <a:rPr sz="2160" spc="-60" dirty="0">
                <a:latin typeface="Arial"/>
                <a:cs typeface="Arial"/>
              </a:rPr>
              <a:t>0</a:t>
            </a:r>
            <a:endParaRPr sz="2160">
              <a:latin typeface="Arial"/>
              <a:cs typeface="Arial"/>
            </a:endParaRPr>
          </a:p>
        </p:txBody>
      </p:sp>
      <p:sp>
        <p:nvSpPr>
          <p:cNvPr id="5" name="object 5"/>
          <p:cNvSpPr txBox="1"/>
          <p:nvPr/>
        </p:nvSpPr>
        <p:spPr>
          <a:xfrm>
            <a:off x="2669079" y="2786481"/>
            <a:ext cx="991362" cy="347788"/>
          </a:xfrm>
          <a:prstGeom prst="rect">
            <a:avLst/>
          </a:prstGeom>
        </p:spPr>
        <p:txBody>
          <a:bodyPr vert="horz" wrap="square" lIns="0" tIns="15240" rIns="0" bIns="0" rtlCol="0">
            <a:spAutoFit/>
          </a:bodyPr>
          <a:lstStyle/>
          <a:p>
            <a:pPr marL="15240">
              <a:spcBef>
                <a:spcPts val="120"/>
              </a:spcBef>
            </a:pPr>
            <a:r>
              <a:rPr sz="2160" dirty="0">
                <a:latin typeface="Arial"/>
                <a:cs typeface="Arial"/>
              </a:rPr>
              <a:t>Shard</a:t>
            </a:r>
            <a:r>
              <a:rPr sz="2160" spc="-24" dirty="0">
                <a:latin typeface="Arial"/>
                <a:cs typeface="Arial"/>
              </a:rPr>
              <a:t> </a:t>
            </a:r>
            <a:r>
              <a:rPr sz="2160" spc="-60" dirty="0">
                <a:latin typeface="Arial"/>
                <a:cs typeface="Arial"/>
              </a:rPr>
              <a:t>1</a:t>
            </a:r>
            <a:endParaRPr sz="2160">
              <a:latin typeface="Arial"/>
              <a:cs typeface="Arial"/>
            </a:endParaRPr>
          </a:p>
        </p:txBody>
      </p:sp>
      <p:sp>
        <p:nvSpPr>
          <p:cNvPr id="6" name="object 6"/>
          <p:cNvSpPr txBox="1"/>
          <p:nvPr/>
        </p:nvSpPr>
        <p:spPr>
          <a:xfrm>
            <a:off x="2669079" y="3587496"/>
            <a:ext cx="991362" cy="347788"/>
          </a:xfrm>
          <a:prstGeom prst="rect">
            <a:avLst/>
          </a:prstGeom>
        </p:spPr>
        <p:txBody>
          <a:bodyPr vert="horz" wrap="square" lIns="0" tIns="15240" rIns="0" bIns="0" rtlCol="0">
            <a:spAutoFit/>
          </a:bodyPr>
          <a:lstStyle/>
          <a:p>
            <a:pPr marL="15240">
              <a:spcBef>
                <a:spcPts val="120"/>
              </a:spcBef>
            </a:pPr>
            <a:r>
              <a:rPr sz="2160" dirty="0">
                <a:latin typeface="Arial"/>
                <a:cs typeface="Arial"/>
              </a:rPr>
              <a:t>Shard</a:t>
            </a:r>
            <a:r>
              <a:rPr sz="2160" spc="-24" dirty="0">
                <a:latin typeface="Arial"/>
                <a:cs typeface="Arial"/>
              </a:rPr>
              <a:t> </a:t>
            </a:r>
            <a:r>
              <a:rPr sz="2160" spc="-60" dirty="0">
                <a:latin typeface="Arial"/>
                <a:cs typeface="Arial"/>
              </a:rPr>
              <a:t>2</a:t>
            </a:r>
            <a:endParaRPr sz="2160">
              <a:latin typeface="Arial"/>
              <a:cs typeface="Arial"/>
            </a:endParaRPr>
          </a:p>
        </p:txBody>
      </p:sp>
      <p:sp>
        <p:nvSpPr>
          <p:cNvPr id="7" name="object 7"/>
          <p:cNvSpPr txBox="1"/>
          <p:nvPr/>
        </p:nvSpPr>
        <p:spPr>
          <a:xfrm>
            <a:off x="2669079" y="4362907"/>
            <a:ext cx="991362" cy="347788"/>
          </a:xfrm>
          <a:prstGeom prst="rect">
            <a:avLst/>
          </a:prstGeom>
        </p:spPr>
        <p:txBody>
          <a:bodyPr vert="horz" wrap="square" lIns="0" tIns="15240" rIns="0" bIns="0" rtlCol="0">
            <a:spAutoFit/>
          </a:bodyPr>
          <a:lstStyle/>
          <a:p>
            <a:pPr marL="15240">
              <a:spcBef>
                <a:spcPts val="120"/>
              </a:spcBef>
            </a:pPr>
            <a:r>
              <a:rPr sz="2160" dirty="0">
                <a:latin typeface="Arial"/>
                <a:cs typeface="Arial"/>
              </a:rPr>
              <a:t>Shard</a:t>
            </a:r>
            <a:r>
              <a:rPr sz="2160" spc="-24" dirty="0">
                <a:latin typeface="Arial"/>
                <a:cs typeface="Arial"/>
              </a:rPr>
              <a:t> </a:t>
            </a:r>
            <a:r>
              <a:rPr sz="2160" spc="-60" dirty="0">
                <a:latin typeface="Arial"/>
                <a:cs typeface="Arial"/>
              </a:rPr>
              <a:t>3</a:t>
            </a:r>
            <a:endParaRPr sz="2160">
              <a:latin typeface="Arial"/>
              <a:cs typeface="Arial"/>
            </a:endParaRPr>
          </a:p>
        </p:txBody>
      </p:sp>
      <p:sp>
        <p:nvSpPr>
          <p:cNvPr id="8" name="object 8"/>
          <p:cNvSpPr txBox="1"/>
          <p:nvPr/>
        </p:nvSpPr>
        <p:spPr>
          <a:xfrm>
            <a:off x="3011978" y="5167580"/>
            <a:ext cx="304800" cy="347788"/>
          </a:xfrm>
          <a:prstGeom prst="rect">
            <a:avLst/>
          </a:prstGeom>
        </p:spPr>
        <p:txBody>
          <a:bodyPr vert="horz" wrap="square" lIns="0" tIns="15240" rIns="0" bIns="0" rtlCol="0">
            <a:spAutoFit/>
          </a:bodyPr>
          <a:lstStyle/>
          <a:p>
            <a:pPr marL="15240">
              <a:spcBef>
                <a:spcPts val="120"/>
              </a:spcBef>
            </a:pPr>
            <a:r>
              <a:rPr sz="2160" spc="-60" dirty="0">
                <a:latin typeface="Arial"/>
                <a:cs typeface="Arial"/>
              </a:rPr>
              <a:t>…</a:t>
            </a:r>
            <a:endParaRPr sz="2160">
              <a:latin typeface="Arial"/>
              <a:cs typeface="Arial"/>
            </a:endParaRPr>
          </a:p>
        </p:txBody>
      </p:sp>
      <p:sp>
        <p:nvSpPr>
          <p:cNvPr id="9" name="object 9"/>
          <p:cNvSpPr txBox="1"/>
          <p:nvPr/>
        </p:nvSpPr>
        <p:spPr>
          <a:xfrm>
            <a:off x="2509059" y="5972252"/>
            <a:ext cx="1311402" cy="347788"/>
          </a:xfrm>
          <a:prstGeom prst="rect">
            <a:avLst/>
          </a:prstGeom>
        </p:spPr>
        <p:txBody>
          <a:bodyPr vert="horz" wrap="square" lIns="0" tIns="15240" rIns="0" bIns="0" rtlCol="0">
            <a:spAutoFit/>
          </a:bodyPr>
          <a:lstStyle/>
          <a:p>
            <a:pPr marL="15240">
              <a:spcBef>
                <a:spcPts val="120"/>
              </a:spcBef>
            </a:pPr>
            <a:r>
              <a:rPr sz="2160" dirty="0">
                <a:latin typeface="Arial"/>
                <a:cs typeface="Arial"/>
              </a:rPr>
              <a:t>Shard</a:t>
            </a:r>
            <a:r>
              <a:rPr sz="2160" spc="-12" dirty="0">
                <a:latin typeface="Arial"/>
                <a:cs typeface="Arial"/>
              </a:rPr>
              <a:t> </a:t>
            </a:r>
            <a:r>
              <a:rPr sz="2160" spc="-24" dirty="0">
                <a:latin typeface="Arial"/>
                <a:cs typeface="Arial"/>
              </a:rPr>
              <a:t>M-</a:t>
            </a:r>
            <a:r>
              <a:rPr sz="2160" spc="-60" dirty="0">
                <a:latin typeface="Arial"/>
                <a:cs typeface="Arial"/>
              </a:rPr>
              <a:t>1</a:t>
            </a:r>
            <a:endParaRPr sz="2160">
              <a:latin typeface="Arial"/>
              <a:cs typeface="Arial"/>
            </a:endParaRPr>
          </a:p>
        </p:txBody>
      </p:sp>
      <p:sp>
        <p:nvSpPr>
          <p:cNvPr id="10" name="object 10"/>
          <p:cNvSpPr txBox="1"/>
          <p:nvPr/>
        </p:nvSpPr>
        <p:spPr>
          <a:xfrm>
            <a:off x="7009708" y="1397813"/>
            <a:ext cx="777240" cy="310854"/>
          </a:xfrm>
          <a:prstGeom prst="rect">
            <a:avLst/>
          </a:prstGeom>
        </p:spPr>
        <p:txBody>
          <a:bodyPr vert="horz" wrap="square" lIns="0" tIns="15240" rIns="0" bIns="0" rtlCol="0">
            <a:spAutoFit/>
          </a:bodyPr>
          <a:lstStyle/>
          <a:p>
            <a:pPr marL="15240">
              <a:spcBef>
                <a:spcPts val="120"/>
              </a:spcBef>
            </a:pPr>
            <a:r>
              <a:rPr sz="1920" spc="-12" dirty="0">
                <a:solidFill>
                  <a:srgbClr val="FFFFFF"/>
                </a:solidFill>
                <a:latin typeface="Arial"/>
                <a:cs typeface="Arial"/>
              </a:rPr>
              <a:t>master</a:t>
            </a:r>
            <a:endParaRPr sz="1920">
              <a:latin typeface="Arial"/>
              <a:cs typeface="Arial"/>
            </a:endParaRPr>
          </a:p>
        </p:txBody>
      </p:sp>
      <p:sp>
        <p:nvSpPr>
          <p:cNvPr id="11" name="object 11"/>
          <p:cNvSpPr txBox="1"/>
          <p:nvPr/>
        </p:nvSpPr>
        <p:spPr>
          <a:xfrm>
            <a:off x="5349241" y="2648712"/>
            <a:ext cx="761238" cy="617605"/>
          </a:xfrm>
          <a:prstGeom prst="rect">
            <a:avLst/>
          </a:prstGeom>
        </p:spPr>
        <p:txBody>
          <a:bodyPr vert="horz" wrap="square" lIns="0" tIns="27432" rIns="0" bIns="0" rtlCol="0">
            <a:spAutoFit/>
          </a:bodyPr>
          <a:lstStyle/>
          <a:p>
            <a:pPr marL="15240" marR="6096" indent="128016">
              <a:lnSpc>
                <a:spcPts val="2280"/>
              </a:lnSpc>
              <a:spcBef>
                <a:spcPts val="216"/>
              </a:spcBef>
            </a:pPr>
            <a:r>
              <a:rPr sz="1920" spc="-30" dirty="0">
                <a:solidFill>
                  <a:srgbClr val="FFFFFF"/>
                </a:solidFill>
                <a:latin typeface="Arial"/>
                <a:cs typeface="Arial"/>
              </a:rPr>
              <a:t>Map </a:t>
            </a:r>
            <a:r>
              <a:rPr sz="1920" spc="-12" dirty="0">
                <a:solidFill>
                  <a:srgbClr val="FFFFFF"/>
                </a:solidFill>
                <a:latin typeface="Arial"/>
                <a:cs typeface="Arial"/>
              </a:rPr>
              <a:t>worker</a:t>
            </a:r>
            <a:endParaRPr sz="1920">
              <a:latin typeface="Arial"/>
              <a:cs typeface="Arial"/>
            </a:endParaRPr>
          </a:p>
        </p:txBody>
      </p:sp>
      <p:sp>
        <p:nvSpPr>
          <p:cNvPr id="12" name="object 12"/>
          <p:cNvSpPr txBox="1"/>
          <p:nvPr/>
        </p:nvSpPr>
        <p:spPr>
          <a:xfrm>
            <a:off x="5349241" y="4265372"/>
            <a:ext cx="761238" cy="606320"/>
          </a:xfrm>
          <a:prstGeom prst="rect">
            <a:avLst/>
          </a:prstGeom>
        </p:spPr>
        <p:txBody>
          <a:bodyPr vert="horz" wrap="square" lIns="0" tIns="15240" rIns="0" bIns="0" rtlCol="0">
            <a:spAutoFit/>
          </a:bodyPr>
          <a:lstStyle/>
          <a:p>
            <a:pPr marL="15240" marR="6096" indent="128016">
              <a:spcBef>
                <a:spcPts val="120"/>
              </a:spcBef>
            </a:pPr>
            <a:r>
              <a:rPr sz="1920" spc="-30" dirty="0">
                <a:solidFill>
                  <a:srgbClr val="FFFFFF"/>
                </a:solidFill>
                <a:latin typeface="Arial"/>
                <a:cs typeface="Arial"/>
              </a:rPr>
              <a:t>Map </a:t>
            </a:r>
            <a:r>
              <a:rPr sz="1920" spc="-12" dirty="0">
                <a:solidFill>
                  <a:srgbClr val="FFFFFF"/>
                </a:solidFill>
                <a:latin typeface="Arial"/>
                <a:cs typeface="Arial"/>
              </a:rPr>
              <a:t>worker</a:t>
            </a:r>
            <a:endParaRPr sz="1920">
              <a:latin typeface="Arial"/>
              <a:cs typeface="Arial"/>
            </a:endParaRPr>
          </a:p>
        </p:txBody>
      </p:sp>
      <p:sp>
        <p:nvSpPr>
          <p:cNvPr id="13" name="object 13"/>
          <p:cNvSpPr txBox="1"/>
          <p:nvPr/>
        </p:nvSpPr>
        <p:spPr>
          <a:xfrm>
            <a:off x="5349241" y="5808879"/>
            <a:ext cx="761238" cy="606320"/>
          </a:xfrm>
          <a:prstGeom prst="rect">
            <a:avLst/>
          </a:prstGeom>
        </p:spPr>
        <p:txBody>
          <a:bodyPr vert="horz" wrap="square" lIns="0" tIns="15240" rIns="0" bIns="0" rtlCol="0">
            <a:spAutoFit/>
          </a:bodyPr>
          <a:lstStyle/>
          <a:p>
            <a:pPr marL="15240" marR="6096" indent="128016">
              <a:spcBef>
                <a:spcPts val="120"/>
              </a:spcBef>
            </a:pPr>
            <a:r>
              <a:rPr sz="1920" spc="-30" dirty="0">
                <a:solidFill>
                  <a:srgbClr val="FFFFFF"/>
                </a:solidFill>
                <a:latin typeface="Arial"/>
                <a:cs typeface="Arial"/>
              </a:rPr>
              <a:t>Map </a:t>
            </a:r>
            <a:r>
              <a:rPr sz="1920" spc="-12" dirty="0">
                <a:solidFill>
                  <a:srgbClr val="FFFFFF"/>
                </a:solidFill>
                <a:latin typeface="Arial"/>
                <a:cs typeface="Arial"/>
              </a:rPr>
              <a:t>worker</a:t>
            </a:r>
            <a:endParaRPr sz="1920">
              <a:latin typeface="Arial"/>
              <a:cs typeface="Arial"/>
            </a:endParaRPr>
          </a:p>
        </p:txBody>
      </p:sp>
      <p:sp>
        <p:nvSpPr>
          <p:cNvPr id="14" name="object 14"/>
          <p:cNvSpPr txBox="1"/>
          <p:nvPr/>
        </p:nvSpPr>
        <p:spPr>
          <a:xfrm>
            <a:off x="9080963" y="3347314"/>
            <a:ext cx="869442" cy="617605"/>
          </a:xfrm>
          <a:prstGeom prst="rect">
            <a:avLst/>
          </a:prstGeom>
        </p:spPr>
        <p:txBody>
          <a:bodyPr vert="horz" wrap="square" lIns="0" tIns="27432" rIns="0" bIns="0" rtlCol="0">
            <a:spAutoFit/>
          </a:bodyPr>
          <a:lstStyle/>
          <a:p>
            <a:pPr marL="68580" marR="6096" indent="-53340">
              <a:lnSpc>
                <a:spcPts val="2280"/>
              </a:lnSpc>
              <a:spcBef>
                <a:spcPts val="216"/>
              </a:spcBef>
            </a:pPr>
            <a:r>
              <a:rPr sz="1920" spc="-12" dirty="0">
                <a:solidFill>
                  <a:srgbClr val="FFFFFF"/>
                </a:solidFill>
                <a:latin typeface="Arial"/>
                <a:cs typeface="Arial"/>
              </a:rPr>
              <a:t>Reduce worker</a:t>
            </a:r>
            <a:endParaRPr sz="1920">
              <a:latin typeface="Arial"/>
              <a:cs typeface="Arial"/>
            </a:endParaRPr>
          </a:p>
        </p:txBody>
      </p:sp>
      <p:sp>
        <p:nvSpPr>
          <p:cNvPr id="15" name="object 15"/>
          <p:cNvSpPr txBox="1"/>
          <p:nvPr/>
        </p:nvSpPr>
        <p:spPr>
          <a:xfrm>
            <a:off x="9080963" y="5106620"/>
            <a:ext cx="869442" cy="617605"/>
          </a:xfrm>
          <a:prstGeom prst="rect">
            <a:avLst/>
          </a:prstGeom>
        </p:spPr>
        <p:txBody>
          <a:bodyPr vert="horz" wrap="square" lIns="0" tIns="27432" rIns="0" bIns="0" rtlCol="0">
            <a:spAutoFit/>
          </a:bodyPr>
          <a:lstStyle/>
          <a:p>
            <a:pPr marL="68580" marR="6096" indent="-53340">
              <a:lnSpc>
                <a:spcPts val="2280"/>
              </a:lnSpc>
              <a:spcBef>
                <a:spcPts val="216"/>
              </a:spcBef>
            </a:pPr>
            <a:r>
              <a:rPr sz="1920" spc="-12" dirty="0">
                <a:solidFill>
                  <a:srgbClr val="FFFFFF"/>
                </a:solidFill>
                <a:latin typeface="Arial"/>
                <a:cs typeface="Arial"/>
              </a:rPr>
              <a:t>Reduce worker</a:t>
            </a:r>
            <a:endParaRPr sz="1920">
              <a:latin typeface="Arial"/>
              <a:cs typeface="Arial"/>
            </a:endParaRPr>
          </a:p>
        </p:txBody>
      </p:sp>
      <p:sp>
        <p:nvSpPr>
          <p:cNvPr id="16" name="object 16"/>
          <p:cNvSpPr txBox="1"/>
          <p:nvPr/>
        </p:nvSpPr>
        <p:spPr>
          <a:xfrm>
            <a:off x="11144594" y="3210762"/>
            <a:ext cx="854202" cy="675826"/>
          </a:xfrm>
          <a:prstGeom prst="rect">
            <a:avLst/>
          </a:prstGeom>
        </p:spPr>
        <p:txBody>
          <a:bodyPr vert="horz" wrap="square" lIns="0" tIns="34290" rIns="0" bIns="0" rtlCol="0">
            <a:spAutoFit/>
          </a:bodyPr>
          <a:lstStyle/>
          <a:p>
            <a:pPr marL="137160" marR="6096" indent="-121920">
              <a:lnSpc>
                <a:spcPts val="2508"/>
              </a:lnSpc>
              <a:spcBef>
                <a:spcPts val="270"/>
              </a:spcBef>
            </a:pPr>
            <a:r>
              <a:rPr sz="2160" spc="-12" dirty="0">
                <a:latin typeface="Arial"/>
                <a:cs typeface="Arial"/>
              </a:rPr>
              <a:t>Output </a:t>
            </a:r>
            <a:r>
              <a:rPr sz="2160" dirty="0">
                <a:latin typeface="Arial"/>
                <a:cs typeface="Arial"/>
              </a:rPr>
              <a:t>file</a:t>
            </a:r>
            <a:r>
              <a:rPr sz="2160" spc="-24" dirty="0">
                <a:latin typeface="Arial"/>
                <a:cs typeface="Arial"/>
              </a:rPr>
              <a:t> </a:t>
            </a:r>
            <a:r>
              <a:rPr sz="2160" spc="-60" dirty="0">
                <a:latin typeface="Arial"/>
                <a:cs typeface="Arial"/>
              </a:rPr>
              <a:t>1</a:t>
            </a:r>
            <a:endParaRPr sz="2160">
              <a:latin typeface="Arial"/>
              <a:cs typeface="Arial"/>
            </a:endParaRPr>
          </a:p>
        </p:txBody>
      </p:sp>
      <p:sp>
        <p:nvSpPr>
          <p:cNvPr id="17" name="object 17"/>
          <p:cNvSpPr txBox="1"/>
          <p:nvPr/>
        </p:nvSpPr>
        <p:spPr>
          <a:xfrm>
            <a:off x="11144596" y="5068824"/>
            <a:ext cx="854202" cy="673518"/>
          </a:xfrm>
          <a:prstGeom prst="rect">
            <a:avLst/>
          </a:prstGeom>
        </p:spPr>
        <p:txBody>
          <a:bodyPr vert="horz" wrap="square" lIns="0" tIns="32004" rIns="0" bIns="0" rtlCol="0">
            <a:spAutoFit/>
          </a:bodyPr>
          <a:lstStyle/>
          <a:p>
            <a:pPr marL="137160" marR="6096" indent="-121920">
              <a:lnSpc>
                <a:spcPts val="2532"/>
              </a:lnSpc>
              <a:spcBef>
                <a:spcPts val="252"/>
              </a:spcBef>
            </a:pPr>
            <a:r>
              <a:rPr sz="2160" spc="-12" dirty="0">
                <a:latin typeface="Arial"/>
                <a:cs typeface="Arial"/>
              </a:rPr>
              <a:t>Output </a:t>
            </a:r>
            <a:r>
              <a:rPr sz="2160" dirty="0">
                <a:latin typeface="Arial"/>
                <a:cs typeface="Arial"/>
              </a:rPr>
              <a:t>file</a:t>
            </a:r>
            <a:r>
              <a:rPr sz="2160" spc="-24" dirty="0">
                <a:latin typeface="Arial"/>
                <a:cs typeface="Arial"/>
              </a:rPr>
              <a:t> </a:t>
            </a:r>
            <a:r>
              <a:rPr sz="2160" spc="-60" dirty="0">
                <a:latin typeface="Arial"/>
                <a:cs typeface="Arial"/>
              </a:rPr>
              <a:t>2</a:t>
            </a:r>
            <a:endParaRPr sz="2160">
              <a:latin typeface="Arial"/>
              <a:cs typeface="Arial"/>
            </a:endParaRPr>
          </a:p>
        </p:txBody>
      </p:sp>
      <p:sp>
        <p:nvSpPr>
          <p:cNvPr id="18" name="object 18"/>
          <p:cNvSpPr txBox="1"/>
          <p:nvPr/>
        </p:nvSpPr>
        <p:spPr>
          <a:xfrm>
            <a:off x="8407216" y="1974494"/>
            <a:ext cx="1569720" cy="347788"/>
          </a:xfrm>
          <a:prstGeom prst="rect">
            <a:avLst/>
          </a:prstGeom>
        </p:spPr>
        <p:txBody>
          <a:bodyPr vert="horz" wrap="square" lIns="0" tIns="15240" rIns="0" bIns="0" rtlCol="0">
            <a:spAutoFit/>
          </a:bodyPr>
          <a:lstStyle/>
          <a:p>
            <a:pPr marL="15240">
              <a:spcBef>
                <a:spcPts val="120"/>
              </a:spcBef>
            </a:pPr>
            <a:r>
              <a:rPr sz="2160" i="1" dirty="0">
                <a:solidFill>
                  <a:srgbClr val="800000"/>
                </a:solidFill>
                <a:latin typeface="Arial"/>
                <a:cs typeface="Arial"/>
              </a:rPr>
              <a:t>Assign</a:t>
            </a:r>
            <a:r>
              <a:rPr sz="2160" i="1" spc="-60" dirty="0">
                <a:solidFill>
                  <a:srgbClr val="800000"/>
                </a:solidFill>
                <a:latin typeface="Arial"/>
                <a:cs typeface="Arial"/>
              </a:rPr>
              <a:t> </a:t>
            </a:r>
            <a:r>
              <a:rPr sz="2160" i="1" spc="-12" dirty="0">
                <a:solidFill>
                  <a:srgbClr val="800000"/>
                </a:solidFill>
                <a:latin typeface="Arial"/>
                <a:cs typeface="Arial"/>
              </a:rPr>
              <a:t>tasks</a:t>
            </a:r>
            <a:endParaRPr sz="2160">
              <a:latin typeface="Arial"/>
              <a:cs typeface="Arial"/>
            </a:endParaRPr>
          </a:p>
        </p:txBody>
      </p:sp>
      <p:sp>
        <p:nvSpPr>
          <p:cNvPr id="19" name="object 19"/>
          <p:cNvSpPr txBox="1"/>
          <p:nvPr/>
        </p:nvSpPr>
        <p:spPr>
          <a:xfrm>
            <a:off x="4593694" y="1397813"/>
            <a:ext cx="597408" cy="310854"/>
          </a:xfrm>
          <a:prstGeom prst="rect">
            <a:avLst/>
          </a:prstGeom>
        </p:spPr>
        <p:txBody>
          <a:bodyPr vert="horz" wrap="square" lIns="0" tIns="15240" rIns="0" bIns="0" rtlCol="0">
            <a:spAutoFit/>
          </a:bodyPr>
          <a:lstStyle/>
          <a:p>
            <a:pPr marL="15240">
              <a:spcBef>
                <a:spcPts val="120"/>
              </a:spcBef>
            </a:pPr>
            <a:r>
              <a:rPr sz="1920" spc="-12" dirty="0">
                <a:solidFill>
                  <a:srgbClr val="FFFFFF"/>
                </a:solidFill>
                <a:latin typeface="Arial"/>
                <a:cs typeface="Arial"/>
              </a:rPr>
              <a:t>client</a:t>
            </a:r>
            <a:endParaRPr sz="1920">
              <a:latin typeface="Arial"/>
              <a:cs typeface="Arial"/>
            </a:endParaRPr>
          </a:p>
        </p:txBody>
      </p:sp>
      <p:sp>
        <p:nvSpPr>
          <p:cNvPr id="20" name="object 20"/>
          <p:cNvSpPr txBox="1"/>
          <p:nvPr/>
        </p:nvSpPr>
        <p:spPr>
          <a:xfrm>
            <a:off x="5674650" y="1601419"/>
            <a:ext cx="625601" cy="347788"/>
          </a:xfrm>
          <a:prstGeom prst="rect">
            <a:avLst/>
          </a:prstGeom>
        </p:spPr>
        <p:txBody>
          <a:bodyPr vert="horz" wrap="square" lIns="0" tIns="15240" rIns="0" bIns="0" rtlCol="0">
            <a:spAutoFit/>
          </a:bodyPr>
          <a:lstStyle/>
          <a:p>
            <a:pPr marL="15240">
              <a:spcBef>
                <a:spcPts val="120"/>
              </a:spcBef>
            </a:pPr>
            <a:r>
              <a:rPr sz="2160" i="1" spc="-12" dirty="0">
                <a:solidFill>
                  <a:srgbClr val="800000"/>
                </a:solidFill>
                <a:latin typeface="Arial"/>
                <a:cs typeface="Arial"/>
              </a:rPr>
              <a:t>forks</a:t>
            </a:r>
            <a:endParaRPr sz="2160">
              <a:latin typeface="Arial"/>
              <a:cs typeface="Arial"/>
            </a:endParaRPr>
          </a:p>
        </p:txBody>
      </p:sp>
      <p:sp>
        <p:nvSpPr>
          <p:cNvPr id="21" name="object 21"/>
          <p:cNvSpPr txBox="1"/>
          <p:nvPr/>
        </p:nvSpPr>
        <p:spPr>
          <a:xfrm>
            <a:off x="8750527" y="6173420"/>
            <a:ext cx="1615440" cy="347788"/>
          </a:xfrm>
          <a:prstGeom prst="rect">
            <a:avLst/>
          </a:prstGeom>
        </p:spPr>
        <p:txBody>
          <a:bodyPr vert="horz" wrap="square" lIns="0" tIns="15240" rIns="0" bIns="0" rtlCol="0">
            <a:spAutoFit/>
          </a:bodyPr>
          <a:lstStyle/>
          <a:p>
            <a:pPr marL="15240">
              <a:spcBef>
                <a:spcPts val="120"/>
              </a:spcBef>
            </a:pPr>
            <a:r>
              <a:rPr sz="2160" i="1" dirty="0">
                <a:solidFill>
                  <a:srgbClr val="FF0000"/>
                </a:solidFill>
                <a:latin typeface="Arial"/>
                <a:cs typeface="Arial"/>
              </a:rPr>
              <a:t>R</a:t>
            </a:r>
            <a:r>
              <a:rPr sz="2160" i="1" spc="-30" dirty="0">
                <a:solidFill>
                  <a:srgbClr val="FF0000"/>
                </a:solidFill>
                <a:latin typeface="Arial"/>
                <a:cs typeface="Arial"/>
              </a:rPr>
              <a:t> </a:t>
            </a:r>
            <a:r>
              <a:rPr sz="2160" i="1" dirty="0">
                <a:solidFill>
                  <a:srgbClr val="FF0000"/>
                </a:solidFill>
                <a:latin typeface="Arial"/>
                <a:cs typeface="Arial"/>
              </a:rPr>
              <a:t>work</a:t>
            </a:r>
            <a:r>
              <a:rPr sz="2160" i="1" spc="-30" dirty="0">
                <a:solidFill>
                  <a:srgbClr val="FF0000"/>
                </a:solidFill>
                <a:latin typeface="Arial"/>
                <a:cs typeface="Arial"/>
              </a:rPr>
              <a:t> </a:t>
            </a:r>
            <a:r>
              <a:rPr sz="2160" i="1" spc="-24" dirty="0">
                <a:solidFill>
                  <a:srgbClr val="FF0000"/>
                </a:solidFill>
                <a:latin typeface="Arial"/>
                <a:cs typeface="Arial"/>
              </a:rPr>
              <a:t>items</a:t>
            </a:r>
            <a:endParaRPr sz="2160">
              <a:latin typeface="Arial"/>
              <a:cs typeface="Arial"/>
            </a:endParaRPr>
          </a:p>
        </p:txBody>
      </p:sp>
      <p:sp>
        <p:nvSpPr>
          <p:cNvPr id="22" name="object 22"/>
          <p:cNvSpPr txBox="1"/>
          <p:nvPr/>
        </p:nvSpPr>
        <p:spPr>
          <a:xfrm>
            <a:off x="4907280" y="6659881"/>
            <a:ext cx="1645920" cy="347788"/>
          </a:xfrm>
          <a:prstGeom prst="rect">
            <a:avLst/>
          </a:prstGeom>
        </p:spPr>
        <p:txBody>
          <a:bodyPr vert="horz" wrap="square" lIns="0" tIns="15240" rIns="0" bIns="0" rtlCol="0">
            <a:spAutoFit/>
          </a:bodyPr>
          <a:lstStyle/>
          <a:p>
            <a:pPr marL="15240">
              <a:spcBef>
                <a:spcPts val="120"/>
              </a:spcBef>
            </a:pPr>
            <a:r>
              <a:rPr sz="2160" i="1" dirty="0">
                <a:solidFill>
                  <a:srgbClr val="FF0000"/>
                </a:solidFill>
                <a:latin typeface="Arial"/>
                <a:cs typeface="Arial"/>
              </a:rPr>
              <a:t>M</a:t>
            </a:r>
            <a:r>
              <a:rPr sz="2160" i="1" spc="-18" dirty="0">
                <a:solidFill>
                  <a:srgbClr val="FF0000"/>
                </a:solidFill>
                <a:latin typeface="Arial"/>
                <a:cs typeface="Arial"/>
              </a:rPr>
              <a:t> </a:t>
            </a:r>
            <a:r>
              <a:rPr sz="2160" i="1" dirty="0">
                <a:solidFill>
                  <a:srgbClr val="FF0000"/>
                </a:solidFill>
                <a:latin typeface="Arial"/>
                <a:cs typeface="Arial"/>
              </a:rPr>
              <a:t>work</a:t>
            </a:r>
            <a:r>
              <a:rPr sz="2160" i="1" spc="-24" dirty="0">
                <a:solidFill>
                  <a:srgbClr val="FF0000"/>
                </a:solidFill>
                <a:latin typeface="Arial"/>
                <a:cs typeface="Arial"/>
              </a:rPr>
              <a:t> items</a:t>
            </a:r>
            <a:endParaRPr sz="2160">
              <a:latin typeface="Arial"/>
              <a:cs typeface="Arial"/>
            </a:endParaRPr>
          </a:p>
        </p:txBody>
      </p:sp>
      <p:sp>
        <p:nvSpPr>
          <p:cNvPr id="23" name="object 23"/>
          <p:cNvSpPr txBox="1"/>
          <p:nvPr/>
        </p:nvSpPr>
        <p:spPr>
          <a:xfrm>
            <a:off x="7247773" y="2621890"/>
            <a:ext cx="274320" cy="347788"/>
          </a:xfrm>
          <a:prstGeom prst="rect">
            <a:avLst/>
          </a:prstGeom>
        </p:spPr>
        <p:txBody>
          <a:bodyPr vert="horz" wrap="square" lIns="0" tIns="15240" rIns="0" bIns="0" rtlCol="0">
            <a:spAutoFit/>
          </a:bodyPr>
          <a:lstStyle/>
          <a:p>
            <a:pPr marL="15240">
              <a:spcBef>
                <a:spcPts val="120"/>
              </a:spcBef>
            </a:pPr>
            <a:r>
              <a:rPr sz="2160" spc="-30" dirty="0">
                <a:latin typeface="Arial"/>
                <a:cs typeface="Arial"/>
              </a:rPr>
              <a:t>IF</a:t>
            </a:r>
            <a:endParaRPr sz="2160">
              <a:latin typeface="Arial"/>
              <a:cs typeface="Arial"/>
            </a:endParaRPr>
          </a:p>
        </p:txBody>
      </p:sp>
      <p:sp>
        <p:nvSpPr>
          <p:cNvPr id="24" name="object 24"/>
          <p:cNvSpPr txBox="1"/>
          <p:nvPr/>
        </p:nvSpPr>
        <p:spPr>
          <a:xfrm>
            <a:off x="7247773" y="4212946"/>
            <a:ext cx="274320" cy="347788"/>
          </a:xfrm>
          <a:prstGeom prst="rect">
            <a:avLst/>
          </a:prstGeom>
        </p:spPr>
        <p:txBody>
          <a:bodyPr vert="horz" wrap="square" lIns="0" tIns="15240" rIns="0" bIns="0" rtlCol="0">
            <a:spAutoFit/>
          </a:bodyPr>
          <a:lstStyle/>
          <a:p>
            <a:pPr marL="15240">
              <a:spcBef>
                <a:spcPts val="120"/>
              </a:spcBef>
            </a:pPr>
            <a:r>
              <a:rPr sz="2160" spc="-30" dirty="0">
                <a:latin typeface="Arial"/>
                <a:cs typeface="Arial"/>
              </a:rPr>
              <a:t>IF</a:t>
            </a:r>
            <a:endParaRPr sz="2160">
              <a:latin typeface="Arial"/>
              <a:cs typeface="Arial"/>
            </a:endParaRPr>
          </a:p>
        </p:txBody>
      </p:sp>
      <p:sp>
        <p:nvSpPr>
          <p:cNvPr id="25" name="object 25"/>
          <p:cNvSpPr txBox="1"/>
          <p:nvPr/>
        </p:nvSpPr>
        <p:spPr>
          <a:xfrm>
            <a:off x="7247773" y="5756454"/>
            <a:ext cx="274320" cy="347788"/>
          </a:xfrm>
          <a:prstGeom prst="rect">
            <a:avLst/>
          </a:prstGeom>
        </p:spPr>
        <p:txBody>
          <a:bodyPr vert="horz" wrap="square" lIns="0" tIns="15240" rIns="0" bIns="0" rtlCol="0">
            <a:spAutoFit/>
          </a:bodyPr>
          <a:lstStyle/>
          <a:p>
            <a:pPr marL="15240">
              <a:spcBef>
                <a:spcPts val="120"/>
              </a:spcBef>
            </a:pPr>
            <a:r>
              <a:rPr sz="2160" spc="-30" dirty="0">
                <a:latin typeface="Arial"/>
                <a:cs typeface="Arial"/>
              </a:rPr>
              <a:t>IF</a:t>
            </a:r>
            <a:endParaRPr sz="2160">
              <a:latin typeface="Arial"/>
              <a:cs typeface="Arial"/>
            </a:endParaRPr>
          </a:p>
        </p:txBody>
      </p:sp>
      <p:sp>
        <p:nvSpPr>
          <p:cNvPr id="26" name="object 26"/>
          <p:cNvSpPr txBox="1"/>
          <p:nvPr/>
        </p:nvSpPr>
        <p:spPr>
          <a:xfrm>
            <a:off x="8053181" y="6918350"/>
            <a:ext cx="1649730" cy="273921"/>
          </a:xfrm>
          <a:prstGeom prst="rect">
            <a:avLst/>
          </a:prstGeom>
        </p:spPr>
        <p:txBody>
          <a:bodyPr vert="horz" wrap="square" lIns="0" tIns="15240" rIns="0" bIns="0" rtlCol="0">
            <a:spAutoFit/>
          </a:bodyPr>
          <a:lstStyle/>
          <a:p>
            <a:pPr marL="15240">
              <a:spcBef>
                <a:spcPts val="120"/>
              </a:spcBef>
            </a:pPr>
            <a:r>
              <a:rPr sz="1680" i="1" dirty="0">
                <a:solidFill>
                  <a:srgbClr val="FF0000"/>
                </a:solidFill>
                <a:latin typeface="Arial"/>
                <a:cs typeface="Arial"/>
              </a:rPr>
              <a:t>Intermediate</a:t>
            </a:r>
            <a:r>
              <a:rPr sz="1680" i="1" spc="-72" dirty="0">
                <a:solidFill>
                  <a:srgbClr val="FF0000"/>
                </a:solidFill>
                <a:latin typeface="Arial"/>
                <a:cs typeface="Arial"/>
              </a:rPr>
              <a:t> </a:t>
            </a:r>
            <a:r>
              <a:rPr sz="1680" i="1" spc="-24" dirty="0">
                <a:solidFill>
                  <a:srgbClr val="FF0000"/>
                </a:solidFill>
                <a:latin typeface="Arial"/>
                <a:cs typeface="Arial"/>
              </a:rPr>
              <a:t>files</a:t>
            </a:r>
            <a:endParaRPr sz="1680">
              <a:latin typeface="Arial"/>
              <a:cs typeface="Arial"/>
            </a:endParaRPr>
          </a:p>
        </p:txBody>
      </p:sp>
      <p:sp>
        <p:nvSpPr>
          <p:cNvPr id="27" name="object 27"/>
          <p:cNvSpPr txBox="1"/>
          <p:nvPr/>
        </p:nvSpPr>
        <p:spPr>
          <a:xfrm>
            <a:off x="5309171" y="7245096"/>
            <a:ext cx="640842" cy="347788"/>
          </a:xfrm>
          <a:prstGeom prst="rect">
            <a:avLst/>
          </a:prstGeom>
        </p:spPr>
        <p:txBody>
          <a:bodyPr vert="horz" wrap="square" lIns="0" tIns="15240" rIns="0" bIns="0" rtlCol="0">
            <a:spAutoFit/>
          </a:bodyPr>
          <a:lstStyle/>
          <a:p>
            <a:pPr marL="15240">
              <a:spcBef>
                <a:spcPts val="120"/>
              </a:spcBef>
            </a:pPr>
            <a:r>
              <a:rPr sz="2160" b="1" spc="-30" dirty="0">
                <a:latin typeface="Arial"/>
                <a:cs typeface="Arial"/>
              </a:rPr>
              <a:t>MAP</a:t>
            </a:r>
            <a:endParaRPr sz="2160">
              <a:latin typeface="Arial"/>
              <a:cs typeface="Arial"/>
            </a:endParaRPr>
          </a:p>
        </p:txBody>
      </p:sp>
      <p:sp>
        <p:nvSpPr>
          <p:cNvPr id="28" name="object 28"/>
          <p:cNvSpPr txBox="1"/>
          <p:nvPr/>
        </p:nvSpPr>
        <p:spPr>
          <a:xfrm>
            <a:off x="6795397" y="7245096"/>
            <a:ext cx="1295400" cy="347788"/>
          </a:xfrm>
          <a:prstGeom prst="rect">
            <a:avLst/>
          </a:prstGeom>
        </p:spPr>
        <p:txBody>
          <a:bodyPr vert="horz" wrap="square" lIns="0" tIns="15240" rIns="0" bIns="0" rtlCol="0">
            <a:spAutoFit/>
          </a:bodyPr>
          <a:lstStyle/>
          <a:p>
            <a:pPr marL="15240">
              <a:spcBef>
                <a:spcPts val="120"/>
              </a:spcBef>
            </a:pPr>
            <a:r>
              <a:rPr sz="2160" b="1" spc="-12" dirty="0">
                <a:latin typeface="Arial"/>
                <a:cs typeface="Arial"/>
              </a:rPr>
              <a:t>SHUFFLE</a:t>
            </a:r>
            <a:endParaRPr sz="2160">
              <a:latin typeface="Arial"/>
              <a:cs typeface="Arial"/>
            </a:endParaRPr>
          </a:p>
        </p:txBody>
      </p:sp>
      <p:sp>
        <p:nvSpPr>
          <p:cNvPr id="29" name="object 29"/>
          <p:cNvSpPr txBox="1"/>
          <p:nvPr/>
        </p:nvSpPr>
        <p:spPr>
          <a:xfrm>
            <a:off x="9013523" y="7234123"/>
            <a:ext cx="1189482" cy="347788"/>
          </a:xfrm>
          <a:prstGeom prst="rect">
            <a:avLst/>
          </a:prstGeom>
        </p:spPr>
        <p:txBody>
          <a:bodyPr vert="horz" wrap="square" lIns="0" tIns="15240" rIns="0" bIns="0" rtlCol="0">
            <a:spAutoFit/>
          </a:bodyPr>
          <a:lstStyle/>
          <a:p>
            <a:pPr marL="15240">
              <a:spcBef>
                <a:spcPts val="120"/>
              </a:spcBef>
            </a:pPr>
            <a:r>
              <a:rPr sz="2160" b="1" spc="-12" dirty="0">
                <a:latin typeface="Arial"/>
                <a:cs typeface="Arial"/>
              </a:rPr>
              <a:t>REDUCE</a:t>
            </a:r>
            <a:endParaRPr sz="2160">
              <a:latin typeface="Arial"/>
              <a:cs typeface="Arial"/>
            </a:endParaRPr>
          </a:p>
        </p:txBody>
      </p:sp>
      <p:sp>
        <p:nvSpPr>
          <p:cNvPr id="30" name="object 30"/>
          <p:cNvSpPr/>
          <p:nvPr/>
        </p:nvSpPr>
        <p:spPr>
          <a:xfrm>
            <a:off x="6051836" y="7380316"/>
            <a:ext cx="642366" cy="91440"/>
          </a:xfrm>
          <a:custGeom>
            <a:avLst/>
            <a:gdLst/>
            <a:ahLst/>
            <a:cxnLst/>
            <a:rect l="l" t="t" r="r" b="b"/>
            <a:pathLst>
              <a:path w="535304" h="76200">
                <a:moveTo>
                  <a:pt x="458654" y="0"/>
                </a:moveTo>
                <a:lnTo>
                  <a:pt x="458654" y="76200"/>
                </a:lnTo>
                <a:lnTo>
                  <a:pt x="522156" y="44450"/>
                </a:lnTo>
                <a:lnTo>
                  <a:pt x="471354" y="44450"/>
                </a:lnTo>
                <a:lnTo>
                  <a:pt x="471354" y="31750"/>
                </a:lnTo>
                <a:lnTo>
                  <a:pt x="522152" y="31750"/>
                </a:lnTo>
                <a:lnTo>
                  <a:pt x="458654" y="0"/>
                </a:lnTo>
                <a:close/>
              </a:path>
              <a:path w="535304" h="76200">
                <a:moveTo>
                  <a:pt x="458654" y="31750"/>
                </a:moveTo>
                <a:lnTo>
                  <a:pt x="0" y="31750"/>
                </a:lnTo>
                <a:lnTo>
                  <a:pt x="0" y="44450"/>
                </a:lnTo>
                <a:lnTo>
                  <a:pt x="458654" y="44450"/>
                </a:lnTo>
                <a:lnTo>
                  <a:pt x="458654" y="31750"/>
                </a:lnTo>
                <a:close/>
              </a:path>
              <a:path w="535304" h="76200">
                <a:moveTo>
                  <a:pt x="522152" y="31750"/>
                </a:moveTo>
                <a:lnTo>
                  <a:pt x="471354" y="31750"/>
                </a:lnTo>
                <a:lnTo>
                  <a:pt x="471354" y="44450"/>
                </a:lnTo>
                <a:lnTo>
                  <a:pt x="522156" y="44450"/>
                </a:lnTo>
                <a:lnTo>
                  <a:pt x="534854" y="38101"/>
                </a:lnTo>
                <a:lnTo>
                  <a:pt x="522152" y="31750"/>
                </a:lnTo>
                <a:close/>
              </a:path>
            </a:pathLst>
          </a:custGeom>
          <a:solidFill>
            <a:srgbClr val="000000"/>
          </a:solidFill>
        </p:spPr>
        <p:txBody>
          <a:bodyPr wrap="square" lIns="0" tIns="0" rIns="0" bIns="0" rtlCol="0"/>
          <a:lstStyle/>
          <a:p>
            <a:endParaRPr/>
          </a:p>
        </p:txBody>
      </p:sp>
      <p:sp>
        <p:nvSpPr>
          <p:cNvPr id="31" name="object 31"/>
          <p:cNvSpPr/>
          <p:nvPr/>
        </p:nvSpPr>
        <p:spPr>
          <a:xfrm>
            <a:off x="8174107" y="7370136"/>
            <a:ext cx="738378" cy="91440"/>
          </a:xfrm>
          <a:custGeom>
            <a:avLst/>
            <a:gdLst/>
            <a:ahLst/>
            <a:cxnLst/>
            <a:rect l="l" t="t" r="r" b="b"/>
            <a:pathLst>
              <a:path w="615314" h="76200">
                <a:moveTo>
                  <a:pt x="538967" y="44449"/>
                </a:moveTo>
                <a:lnTo>
                  <a:pt x="538967" y="76199"/>
                </a:lnTo>
                <a:lnTo>
                  <a:pt x="602467" y="44449"/>
                </a:lnTo>
                <a:lnTo>
                  <a:pt x="538967" y="44449"/>
                </a:lnTo>
                <a:close/>
              </a:path>
              <a:path w="615314" h="76200">
                <a:moveTo>
                  <a:pt x="538967" y="31749"/>
                </a:moveTo>
                <a:lnTo>
                  <a:pt x="538967" y="44449"/>
                </a:lnTo>
                <a:lnTo>
                  <a:pt x="551667" y="44449"/>
                </a:lnTo>
                <a:lnTo>
                  <a:pt x="551667" y="31749"/>
                </a:lnTo>
                <a:lnTo>
                  <a:pt x="538967" y="31749"/>
                </a:lnTo>
                <a:close/>
              </a:path>
              <a:path w="615314" h="76200">
                <a:moveTo>
                  <a:pt x="538967" y="0"/>
                </a:moveTo>
                <a:lnTo>
                  <a:pt x="538967" y="31749"/>
                </a:lnTo>
                <a:lnTo>
                  <a:pt x="551667" y="31749"/>
                </a:lnTo>
                <a:lnTo>
                  <a:pt x="551667" y="44449"/>
                </a:lnTo>
                <a:lnTo>
                  <a:pt x="602470" y="44448"/>
                </a:lnTo>
                <a:lnTo>
                  <a:pt x="615167" y="38099"/>
                </a:lnTo>
                <a:lnTo>
                  <a:pt x="538967" y="0"/>
                </a:lnTo>
                <a:close/>
              </a:path>
              <a:path w="615314" h="76200">
                <a:moveTo>
                  <a:pt x="0" y="31748"/>
                </a:moveTo>
                <a:lnTo>
                  <a:pt x="0" y="44448"/>
                </a:lnTo>
                <a:lnTo>
                  <a:pt x="538967" y="44449"/>
                </a:lnTo>
                <a:lnTo>
                  <a:pt x="538967" y="31749"/>
                </a:lnTo>
                <a:lnTo>
                  <a:pt x="0" y="31748"/>
                </a:lnTo>
                <a:close/>
              </a:path>
            </a:pathLst>
          </a:custGeom>
          <a:solidFill>
            <a:srgbClr val="000000"/>
          </a:solidFill>
        </p:spPr>
        <p:txBody>
          <a:bodyPr wrap="square" lIns="0" tIns="0" rIns="0" bIns="0" rtlCol="0"/>
          <a:lstStyle/>
          <a:p>
            <a:endParaRPr/>
          </a:p>
        </p:txBody>
      </p:sp>
      <p:sp>
        <p:nvSpPr>
          <p:cNvPr id="34" name="object 34"/>
          <p:cNvSpPr txBox="1">
            <a:spLocks noGrp="1"/>
          </p:cNvSpPr>
          <p:nvPr>
            <p:ph type="sldNum" sz="quarter" idx="7"/>
          </p:nvPr>
        </p:nvSpPr>
        <p:spPr>
          <a:xfrm>
            <a:off x="8428990" y="6540658"/>
            <a:ext cx="216534" cy="153670"/>
          </a:xfrm>
          <a:prstGeom prst="rect">
            <a:avLst/>
          </a:prstGeom>
        </p:spPr>
        <p:txBody>
          <a:bodyPr vert="horz" wrap="square" lIns="0" tIns="0" rIns="0" bIns="0" rtlCol="0">
            <a:spAutoFit/>
          </a:bodyPr>
          <a:lstStyle>
            <a:defPPr>
              <a:defRPr kern="0"/>
            </a:defPPr>
            <a:lvl1pPr>
              <a:defRPr sz="900" b="0" i="0">
                <a:solidFill>
                  <a:srgbClr val="B41F34"/>
                </a:solidFill>
                <a:latin typeface="Arial"/>
                <a:cs typeface="Arial"/>
              </a:defRPr>
            </a:lvl1pPr>
          </a:lstStyle>
          <a:p>
            <a:pPr marL="101600">
              <a:spcBef>
                <a:spcPts val="15"/>
              </a:spcBef>
            </a:pPr>
            <a:fld id="{81D60167-4931-47E6-BA6A-407CBD079E47}" type="slidenum">
              <a:rPr lang="en-IN" spc="-50" smtClean="0"/>
              <a:pPr marL="101600">
                <a:spcBef>
                  <a:spcPts val="15"/>
                </a:spcBef>
              </a:pPr>
              <a:t>77</a:t>
            </a:fld>
            <a:endParaRPr spc="-30" dirty="0"/>
          </a:p>
        </p:txBody>
      </p:sp>
    </p:spTree>
    <p:extLst>
      <p:ext uri="{BB962C8B-B14F-4D97-AF65-F5344CB8AC3E}">
        <p14:creationId xmlns:p14="http://schemas.microsoft.com/office/powerpoint/2010/main" val="42799877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3000" y="533400"/>
            <a:ext cx="9906000" cy="907941"/>
          </a:xfrm>
          <a:prstGeom prst="rect">
            <a:avLst/>
          </a:prstGeom>
        </p:spPr>
        <p:txBody>
          <a:bodyPr vert="horz" wrap="square" lIns="0" tIns="15240" rIns="0" bIns="0" rtlCol="0" anchor="ctr" anchorCtr="0">
            <a:spAutoFit/>
          </a:bodyPr>
          <a:lstStyle/>
          <a:p>
            <a:pPr marL="15240">
              <a:spcBef>
                <a:spcPts val="120"/>
              </a:spcBef>
            </a:pPr>
            <a:r>
              <a:rPr dirty="0"/>
              <a:t>Fault</a:t>
            </a:r>
            <a:r>
              <a:rPr spc="-36" dirty="0"/>
              <a:t> </a:t>
            </a:r>
            <a:r>
              <a:rPr spc="-12" dirty="0"/>
              <a:t>tolerance</a:t>
            </a:r>
          </a:p>
        </p:txBody>
      </p:sp>
      <p:sp>
        <p:nvSpPr>
          <p:cNvPr id="3" name="object 3"/>
          <p:cNvSpPr txBox="1"/>
          <p:nvPr/>
        </p:nvSpPr>
        <p:spPr>
          <a:xfrm>
            <a:off x="1676400" y="1600200"/>
            <a:ext cx="9678161" cy="2185983"/>
          </a:xfrm>
          <a:prstGeom prst="rect">
            <a:avLst/>
          </a:prstGeom>
        </p:spPr>
        <p:txBody>
          <a:bodyPr vert="horz" wrap="square" lIns="0" tIns="110490" rIns="0" bIns="0" rtlCol="0">
            <a:spAutoFit/>
          </a:bodyPr>
          <a:lstStyle/>
          <a:p>
            <a:pPr marL="288035" indent="-272795">
              <a:spcBef>
                <a:spcPts val="870"/>
              </a:spcBef>
              <a:buChar char="•"/>
              <a:tabLst>
                <a:tab pos="288035" algn="l"/>
              </a:tabLst>
            </a:pPr>
            <a:r>
              <a:rPr sz="2880" dirty="0">
                <a:latin typeface="+mn-lt"/>
                <a:cs typeface="Arial"/>
              </a:rPr>
              <a:t>Master</a:t>
            </a:r>
            <a:r>
              <a:rPr sz="2880" spc="-78" dirty="0">
                <a:latin typeface="+mn-lt"/>
                <a:cs typeface="Arial"/>
              </a:rPr>
              <a:t> </a:t>
            </a:r>
            <a:r>
              <a:rPr sz="2880" dirty="0">
                <a:latin typeface="+mn-lt"/>
                <a:cs typeface="Arial"/>
              </a:rPr>
              <a:t>pings</a:t>
            </a:r>
            <a:r>
              <a:rPr sz="2880" spc="-78" dirty="0">
                <a:latin typeface="+mn-lt"/>
                <a:cs typeface="Arial"/>
              </a:rPr>
              <a:t> </a:t>
            </a:r>
            <a:r>
              <a:rPr sz="2880" dirty="0">
                <a:latin typeface="+mn-lt"/>
                <a:cs typeface="Arial"/>
              </a:rPr>
              <a:t>each</a:t>
            </a:r>
            <a:r>
              <a:rPr sz="2880" spc="-78" dirty="0">
                <a:latin typeface="+mn-lt"/>
                <a:cs typeface="Arial"/>
              </a:rPr>
              <a:t> </a:t>
            </a:r>
            <a:r>
              <a:rPr sz="2880" dirty="0">
                <a:latin typeface="+mn-lt"/>
                <a:cs typeface="Arial"/>
              </a:rPr>
              <a:t>worker</a:t>
            </a:r>
            <a:r>
              <a:rPr sz="2880" spc="-78" dirty="0">
                <a:latin typeface="+mn-lt"/>
                <a:cs typeface="Arial"/>
              </a:rPr>
              <a:t> </a:t>
            </a:r>
            <a:r>
              <a:rPr sz="2880" spc="-12" dirty="0">
                <a:latin typeface="+mn-lt"/>
                <a:cs typeface="Arial"/>
              </a:rPr>
              <a:t>periodically</a:t>
            </a:r>
            <a:endParaRPr sz="2880" dirty="0">
              <a:latin typeface="+mn-lt"/>
              <a:cs typeface="Arial"/>
            </a:endParaRPr>
          </a:p>
          <a:p>
            <a:pPr marL="562356" marR="966978" lvl="1" indent="-272795">
              <a:spcBef>
                <a:spcPts val="624"/>
              </a:spcBef>
              <a:buChar char="–"/>
              <a:tabLst>
                <a:tab pos="563880" algn="l"/>
              </a:tabLst>
            </a:pPr>
            <a:r>
              <a:rPr sz="2400" dirty="0">
                <a:latin typeface="+mn-lt"/>
                <a:cs typeface="Arial"/>
              </a:rPr>
              <a:t>If</a:t>
            </a:r>
            <a:r>
              <a:rPr sz="2400" spc="-66" dirty="0">
                <a:latin typeface="+mn-lt"/>
                <a:cs typeface="Arial"/>
              </a:rPr>
              <a:t> </a:t>
            </a:r>
            <a:r>
              <a:rPr sz="2400" dirty="0">
                <a:latin typeface="+mn-lt"/>
                <a:cs typeface="Arial"/>
              </a:rPr>
              <a:t>no</a:t>
            </a:r>
            <a:r>
              <a:rPr sz="2400" spc="-54" dirty="0">
                <a:latin typeface="+mn-lt"/>
                <a:cs typeface="Arial"/>
              </a:rPr>
              <a:t> </a:t>
            </a:r>
            <a:r>
              <a:rPr sz="2400" dirty="0">
                <a:latin typeface="+mn-lt"/>
                <a:cs typeface="Arial"/>
              </a:rPr>
              <a:t>response</a:t>
            </a:r>
            <a:r>
              <a:rPr sz="2400" spc="-54" dirty="0">
                <a:latin typeface="+mn-lt"/>
                <a:cs typeface="Arial"/>
              </a:rPr>
              <a:t> </a:t>
            </a:r>
            <a:r>
              <a:rPr sz="2400" dirty="0">
                <a:latin typeface="+mn-lt"/>
                <a:cs typeface="Arial"/>
              </a:rPr>
              <a:t>is</a:t>
            </a:r>
            <a:r>
              <a:rPr sz="2400" spc="-54" dirty="0">
                <a:latin typeface="+mn-lt"/>
                <a:cs typeface="Arial"/>
              </a:rPr>
              <a:t> </a:t>
            </a:r>
            <a:r>
              <a:rPr sz="2400" dirty="0">
                <a:latin typeface="+mn-lt"/>
                <a:cs typeface="Arial"/>
              </a:rPr>
              <a:t>received</a:t>
            </a:r>
            <a:r>
              <a:rPr sz="2400" spc="-66" dirty="0">
                <a:latin typeface="+mn-lt"/>
                <a:cs typeface="Arial"/>
              </a:rPr>
              <a:t> </a:t>
            </a:r>
            <a:r>
              <a:rPr sz="2400" dirty="0">
                <a:latin typeface="+mn-lt"/>
                <a:cs typeface="Arial"/>
              </a:rPr>
              <a:t>within</a:t>
            </a:r>
            <a:r>
              <a:rPr sz="2400" spc="-54" dirty="0">
                <a:latin typeface="+mn-lt"/>
                <a:cs typeface="Arial"/>
              </a:rPr>
              <a:t> </a:t>
            </a:r>
            <a:r>
              <a:rPr sz="2400" dirty="0">
                <a:latin typeface="+mn-lt"/>
                <a:cs typeface="Arial"/>
              </a:rPr>
              <a:t>a</a:t>
            </a:r>
            <a:r>
              <a:rPr sz="2400" spc="-54" dirty="0">
                <a:latin typeface="+mn-lt"/>
                <a:cs typeface="Arial"/>
              </a:rPr>
              <a:t> </a:t>
            </a:r>
            <a:r>
              <a:rPr sz="2400" dirty="0">
                <a:latin typeface="+mn-lt"/>
                <a:cs typeface="Arial"/>
              </a:rPr>
              <a:t>certain</a:t>
            </a:r>
            <a:r>
              <a:rPr sz="2400" spc="-54" dirty="0">
                <a:latin typeface="+mn-lt"/>
                <a:cs typeface="Arial"/>
              </a:rPr>
              <a:t> </a:t>
            </a:r>
            <a:r>
              <a:rPr sz="2400" dirty="0">
                <a:latin typeface="+mn-lt"/>
                <a:cs typeface="Arial"/>
              </a:rPr>
              <a:t>time,</a:t>
            </a:r>
            <a:r>
              <a:rPr sz="2400" spc="-60" dirty="0">
                <a:latin typeface="+mn-lt"/>
                <a:cs typeface="Arial"/>
              </a:rPr>
              <a:t> </a:t>
            </a:r>
            <a:r>
              <a:rPr sz="2400" dirty="0">
                <a:latin typeface="+mn-lt"/>
                <a:cs typeface="Arial"/>
              </a:rPr>
              <a:t>the</a:t>
            </a:r>
            <a:r>
              <a:rPr sz="2400" spc="-54" dirty="0">
                <a:latin typeface="+mn-lt"/>
                <a:cs typeface="Arial"/>
              </a:rPr>
              <a:t> </a:t>
            </a:r>
            <a:r>
              <a:rPr sz="2400" dirty="0">
                <a:latin typeface="+mn-lt"/>
                <a:cs typeface="Arial"/>
              </a:rPr>
              <a:t>worker</a:t>
            </a:r>
            <a:r>
              <a:rPr sz="2400" spc="-54" dirty="0">
                <a:latin typeface="+mn-lt"/>
                <a:cs typeface="Arial"/>
              </a:rPr>
              <a:t> </a:t>
            </a:r>
            <a:r>
              <a:rPr sz="2400" spc="-30" dirty="0">
                <a:latin typeface="+mn-lt"/>
                <a:cs typeface="Arial"/>
              </a:rPr>
              <a:t>is 	</a:t>
            </a:r>
            <a:r>
              <a:rPr sz="2400" dirty="0">
                <a:latin typeface="+mn-lt"/>
                <a:cs typeface="Arial"/>
              </a:rPr>
              <a:t>marked</a:t>
            </a:r>
            <a:r>
              <a:rPr sz="2400" spc="-72" dirty="0">
                <a:latin typeface="+mn-lt"/>
                <a:cs typeface="Arial"/>
              </a:rPr>
              <a:t> </a:t>
            </a:r>
            <a:r>
              <a:rPr sz="2400" dirty="0">
                <a:latin typeface="+mn-lt"/>
                <a:cs typeface="Arial"/>
              </a:rPr>
              <a:t>as</a:t>
            </a:r>
            <a:r>
              <a:rPr sz="2400" spc="-60" dirty="0">
                <a:latin typeface="+mn-lt"/>
                <a:cs typeface="Arial"/>
              </a:rPr>
              <a:t> </a:t>
            </a:r>
            <a:r>
              <a:rPr sz="2400" i="1" spc="-12" dirty="0">
                <a:solidFill>
                  <a:srgbClr val="FF0000"/>
                </a:solidFill>
                <a:latin typeface="+mn-lt"/>
                <a:cs typeface="Arial"/>
              </a:rPr>
              <a:t>failed</a:t>
            </a:r>
            <a:endParaRPr sz="2400" dirty="0">
              <a:latin typeface="+mn-lt"/>
              <a:cs typeface="Arial"/>
            </a:endParaRPr>
          </a:p>
          <a:p>
            <a:pPr marL="562356" marR="6096" lvl="1" indent="-272795">
              <a:spcBef>
                <a:spcPts val="600"/>
              </a:spcBef>
              <a:buFont typeface="Arial"/>
              <a:buChar char="–"/>
              <a:tabLst>
                <a:tab pos="563880" algn="l"/>
              </a:tabLst>
            </a:pPr>
            <a:r>
              <a:rPr sz="2400" i="1" dirty="0">
                <a:latin typeface="+mn-lt"/>
                <a:cs typeface="Arial"/>
              </a:rPr>
              <a:t>Map</a:t>
            </a:r>
            <a:r>
              <a:rPr sz="2400" i="1" spc="-42" dirty="0">
                <a:latin typeface="+mn-lt"/>
                <a:cs typeface="Arial"/>
              </a:rPr>
              <a:t> </a:t>
            </a:r>
            <a:r>
              <a:rPr sz="2400" dirty="0">
                <a:latin typeface="+mn-lt"/>
                <a:cs typeface="Arial"/>
              </a:rPr>
              <a:t>or</a:t>
            </a:r>
            <a:r>
              <a:rPr sz="2400" spc="-48" dirty="0">
                <a:latin typeface="+mn-lt"/>
                <a:cs typeface="Arial"/>
              </a:rPr>
              <a:t> </a:t>
            </a:r>
            <a:r>
              <a:rPr sz="2400" i="1" dirty="0">
                <a:latin typeface="+mn-lt"/>
                <a:cs typeface="Arial"/>
              </a:rPr>
              <a:t>reduce</a:t>
            </a:r>
            <a:r>
              <a:rPr sz="2400" i="1" spc="-42" dirty="0">
                <a:latin typeface="+mn-lt"/>
                <a:cs typeface="Arial"/>
              </a:rPr>
              <a:t> </a:t>
            </a:r>
            <a:r>
              <a:rPr sz="2400" dirty="0">
                <a:latin typeface="+mn-lt"/>
                <a:cs typeface="Arial"/>
              </a:rPr>
              <a:t>tasks</a:t>
            </a:r>
            <a:r>
              <a:rPr sz="2400" spc="-48" dirty="0">
                <a:latin typeface="+mn-lt"/>
                <a:cs typeface="Arial"/>
              </a:rPr>
              <a:t> </a:t>
            </a:r>
            <a:r>
              <a:rPr sz="2400" dirty="0">
                <a:latin typeface="+mn-lt"/>
                <a:cs typeface="Arial"/>
              </a:rPr>
              <a:t>given</a:t>
            </a:r>
            <a:r>
              <a:rPr sz="2400" spc="-54" dirty="0">
                <a:latin typeface="+mn-lt"/>
                <a:cs typeface="Arial"/>
              </a:rPr>
              <a:t> </a:t>
            </a:r>
            <a:r>
              <a:rPr sz="2400" dirty="0">
                <a:latin typeface="+mn-lt"/>
                <a:cs typeface="Arial"/>
              </a:rPr>
              <a:t>to</a:t>
            </a:r>
            <a:r>
              <a:rPr sz="2400" spc="-48" dirty="0">
                <a:latin typeface="+mn-lt"/>
                <a:cs typeface="Arial"/>
              </a:rPr>
              <a:t> </a:t>
            </a:r>
            <a:r>
              <a:rPr sz="2400" dirty="0">
                <a:latin typeface="+mn-lt"/>
                <a:cs typeface="Arial"/>
              </a:rPr>
              <a:t>this</a:t>
            </a:r>
            <a:r>
              <a:rPr sz="2400" spc="-42" dirty="0">
                <a:latin typeface="+mn-lt"/>
                <a:cs typeface="Arial"/>
              </a:rPr>
              <a:t> </a:t>
            </a:r>
            <a:r>
              <a:rPr sz="2400" dirty="0">
                <a:latin typeface="+mn-lt"/>
                <a:cs typeface="Arial"/>
              </a:rPr>
              <a:t>worker</a:t>
            </a:r>
            <a:r>
              <a:rPr sz="2400" spc="-48" dirty="0">
                <a:latin typeface="+mn-lt"/>
                <a:cs typeface="Arial"/>
              </a:rPr>
              <a:t> </a:t>
            </a:r>
            <a:r>
              <a:rPr sz="2400" dirty="0">
                <a:latin typeface="+mn-lt"/>
                <a:cs typeface="Arial"/>
              </a:rPr>
              <a:t>are</a:t>
            </a:r>
            <a:r>
              <a:rPr sz="2400" spc="-42" dirty="0">
                <a:latin typeface="+mn-lt"/>
                <a:cs typeface="Arial"/>
              </a:rPr>
              <a:t> </a:t>
            </a:r>
            <a:r>
              <a:rPr sz="2400" dirty="0">
                <a:latin typeface="+mn-lt"/>
                <a:cs typeface="Arial"/>
              </a:rPr>
              <a:t>reset</a:t>
            </a:r>
            <a:r>
              <a:rPr sz="2400" spc="-54" dirty="0">
                <a:latin typeface="+mn-lt"/>
                <a:cs typeface="Arial"/>
              </a:rPr>
              <a:t> </a:t>
            </a:r>
            <a:r>
              <a:rPr sz="2400" dirty="0">
                <a:latin typeface="+mn-lt"/>
                <a:cs typeface="Arial"/>
              </a:rPr>
              <a:t>back</a:t>
            </a:r>
            <a:r>
              <a:rPr sz="2400" spc="-42" dirty="0">
                <a:latin typeface="+mn-lt"/>
                <a:cs typeface="Arial"/>
              </a:rPr>
              <a:t> </a:t>
            </a:r>
            <a:r>
              <a:rPr sz="2400" dirty="0">
                <a:latin typeface="+mn-lt"/>
                <a:cs typeface="Arial"/>
              </a:rPr>
              <a:t>to</a:t>
            </a:r>
            <a:r>
              <a:rPr sz="2400" spc="-48" dirty="0">
                <a:latin typeface="+mn-lt"/>
                <a:cs typeface="Arial"/>
              </a:rPr>
              <a:t> </a:t>
            </a:r>
            <a:r>
              <a:rPr sz="2400" dirty="0">
                <a:latin typeface="+mn-lt"/>
                <a:cs typeface="Arial"/>
              </a:rPr>
              <a:t>the</a:t>
            </a:r>
            <a:r>
              <a:rPr sz="2400" spc="-42" dirty="0">
                <a:latin typeface="+mn-lt"/>
                <a:cs typeface="Arial"/>
              </a:rPr>
              <a:t> </a:t>
            </a:r>
            <a:r>
              <a:rPr sz="2400" spc="-12" dirty="0">
                <a:latin typeface="+mn-lt"/>
                <a:cs typeface="Arial"/>
              </a:rPr>
              <a:t>initial 	</a:t>
            </a:r>
            <a:r>
              <a:rPr sz="2400" dirty="0">
                <a:latin typeface="+mn-lt"/>
                <a:cs typeface="Arial"/>
              </a:rPr>
              <a:t>state</a:t>
            </a:r>
            <a:r>
              <a:rPr sz="2400" spc="-72" dirty="0">
                <a:latin typeface="+mn-lt"/>
                <a:cs typeface="Arial"/>
              </a:rPr>
              <a:t> </a:t>
            </a:r>
            <a:r>
              <a:rPr sz="2400" dirty="0">
                <a:latin typeface="+mn-lt"/>
                <a:cs typeface="Arial"/>
              </a:rPr>
              <a:t>and</a:t>
            </a:r>
            <a:r>
              <a:rPr sz="2400" spc="-72" dirty="0">
                <a:latin typeface="+mn-lt"/>
                <a:cs typeface="Arial"/>
              </a:rPr>
              <a:t> </a:t>
            </a:r>
            <a:r>
              <a:rPr sz="2400" dirty="0">
                <a:latin typeface="+mn-lt"/>
                <a:cs typeface="Arial"/>
              </a:rPr>
              <a:t>rescheduled</a:t>
            </a:r>
            <a:r>
              <a:rPr sz="2400" spc="-66" dirty="0">
                <a:latin typeface="+mn-lt"/>
                <a:cs typeface="Arial"/>
              </a:rPr>
              <a:t> </a:t>
            </a:r>
            <a:r>
              <a:rPr sz="2400" dirty="0">
                <a:latin typeface="+mn-lt"/>
                <a:cs typeface="Arial"/>
              </a:rPr>
              <a:t>for</a:t>
            </a:r>
            <a:r>
              <a:rPr sz="2400" spc="-72" dirty="0">
                <a:latin typeface="+mn-lt"/>
                <a:cs typeface="Arial"/>
              </a:rPr>
              <a:t> </a:t>
            </a:r>
            <a:r>
              <a:rPr sz="2400" dirty="0">
                <a:latin typeface="+mn-lt"/>
                <a:cs typeface="Arial"/>
              </a:rPr>
              <a:t>other</a:t>
            </a:r>
            <a:r>
              <a:rPr sz="2400" spc="-72" dirty="0">
                <a:latin typeface="+mn-lt"/>
                <a:cs typeface="Arial"/>
              </a:rPr>
              <a:t> </a:t>
            </a:r>
            <a:r>
              <a:rPr sz="2400" spc="-12" dirty="0">
                <a:latin typeface="+mn-lt"/>
                <a:cs typeface="Arial"/>
              </a:rPr>
              <a:t>workers.</a:t>
            </a:r>
            <a:endParaRPr sz="2400" dirty="0">
              <a:latin typeface="+mn-lt"/>
              <a:cs typeface="Arial"/>
            </a:endParaRPr>
          </a:p>
        </p:txBody>
      </p:sp>
    </p:spTree>
    <p:extLst>
      <p:ext uri="{BB962C8B-B14F-4D97-AF65-F5344CB8AC3E}">
        <p14:creationId xmlns:p14="http://schemas.microsoft.com/office/powerpoint/2010/main" val="16729772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60320" y="299327"/>
            <a:ext cx="15800832" cy="907941"/>
          </a:xfrm>
          <a:prstGeom prst="rect">
            <a:avLst/>
          </a:prstGeom>
        </p:spPr>
        <p:txBody>
          <a:bodyPr vert="horz" wrap="square" lIns="0" tIns="15240" rIns="0" bIns="0" rtlCol="0" anchor="ctr" anchorCtr="0">
            <a:spAutoFit/>
          </a:bodyPr>
          <a:lstStyle/>
          <a:p>
            <a:pPr marL="91440">
              <a:spcBef>
                <a:spcPts val="120"/>
              </a:spcBef>
            </a:pPr>
            <a:r>
              <a:rPr spc="-12" dirty="0"/>
              <a:t>Locality</a:t>
            </a:r>
          </a:p>
        </p:txBody>
      </p:sp>
      <p:sp>
        <p:nvSpPr>
          <p:cNvPr id="3" name="object 3"/>
          <p:cNvSpPr txBox="1"/>
          <p:nvPr/>
        </p:nvSpPr>
        <p:spPr>
          <a:xfrm>
            <a:off x="2471929" y="1078383"/>
            <a:ext cx="8927591" cy="4528227"/>
          </a:xfrm>
          <a:prstGeom prst="rect">
            <a:avLst/>
          </a:prstGeom>
        </p:spPr>
        <p:txBody>
          <a:bodyPr vert="horz" wrap="square" lIns="0" tIns="220218" rIns="0" bIns="0" rtlCol="0">
            <a:spAutoFit/>
          </a:bodyPr>
          <a:lstStyle/>
          <a:p>
            <a:pPr marL="288035" indent="-272795">
              <a:spcBef>
                <a:spcPts val="1734"/>
              </a:spcBef>
              <a:buFont typeface="Arial"/>
              <a:buChar char="•"/>
              <a:tabLst>
                <a:tab pos="288035" algn="l"/>
                <a:tab pos="289560" algn="l"/>
              </a:tabLst>
            </a:pPr>
            <a:r>
              <a:rPr sz="2880" b="1" dirty="0">
                <a:latin typeface="Arial"/>
                <a:cs typeface="Arial"/>
              </a:rPr>
              <a:t>Input</a:t>
            </a:r>
            <a:r>
              <a:rPr sz="2880" b="1" spc="-36" dirty="0">
                <a:latin typeface="Arial"/>
                <a:cs typeface="Arial"/>
              </a:rPr>
              <a:t> </a:t>
            </a:r>
            <a:r>
              <a:rPr sz="2880" b="1" dirty="0">
                <a:latin typeface="Arial"/>
                <a:cs typeface="Arial"/>
              </a:rPr>
              <a:t>and</a:t>
            </a:r>
            <a:r>
              <a:rPr sz="2880" b="1" spc="-42" dirty="0">
                <a:latin typeface="Arial"/>
                <a:cs typeface="Arial"/>
              </a:rPr>
              <a:t> </a:t>
            </a:r>
            <a:r>
              <a:rPr sz="2880" b="1" dirty="0">
                <a:latin typeface="Arial"/>
                <a:cs typeface="Arial"/>
              </a:rPr>
              <a:t>Output</a:t>
            </a:r>
            <a:r>
              <a:rPr sz="2880" b="1" spc="-36" dirty="0">
                <a:latin typeface="Arial"/>
                <a:cs typeface="Arial"/>
              </a:rPr>
              <a:t> </a:t>
            </a:r>
            <a:r>
              <a:rPr sz="2880" b="1" spc="-24" dirty="0">
                <a:latin typeface="Arial"/>
                <a:cs typeface="Arial"/>
              </a:rPr>
              <a:t>files</a:t>
            </a:r>
            <a:endParaRPr sz="2880">
              <a:latin typeface="Arial"/>
              <a:cs typeface="Arial"/>
            </a:endParaRPr>
          </a:p>
          <a:p>
            <a:pPr marL="562356" lvl="1" indent="-272795">
              <a:spcBef>
                <a:spcPts val="1344"/>
              </a:spcBef>
              <a:buChar char="–"/>
              <a:tabLst>
                <a:tab pos="562356" algn="l"/>
              </a:tabLst>
            </a:pPr>
            <a:r>
              <a:rPr sz="2400" dirty="0">
                <a:latin typeface="Arial"/>
                <a:cs typeface="Arial"/>
              </a:rPr>
              <a:t>GFS</a:t>
            </a:r>
            <a:r>
              <a:rPr sz="2400" spc="-60" dirty="0">
                <a:latin typeface="Arial"/>
                <a:cs typeface="Arial"/>
              </a:rPr>
              <a:t> </a:t>
            </a:r>
            <a:r>
              <a:rPr sz="2400" dirty="0">
                <a:latin typeface="Arial"/>
                <a:cs typeface="Arial"/>
              </a:rPr>
              <a:t>(Google</a:t>
            </a:r>
            <a:r>
              <a:rPr sz="2400" spc="-66" dirty="0">
                <a:latin typeface="Arial"/>
                <a:cs typeface="Arial"/>
              </a:rPr>
              <a:t> </a:t>
            </a:r>
            <a:r>
              <a:rPr sz="2400" dirty="0">
                <a:latin typeface="Arial"/>
                <a:cs typeface="Arial"/>
              </a:rPr>
              <a:t>File</a:t>
            </a:r>
            <a:r>
              <a:rPr sz="2400" spc="-66" dirty="0">
                <a:latin typeface="Arial"/>
                <a:cs typeface="Arial"/>
              </a:rPr>
              <a:t> </a:t>
            </a:r>
            <a:r>
              <a:rPr sz="2400" spc="-12" dirty="0">
                <a:latin typeface="Arial"/>
                <a:cs typeface="Arial"/>
              </a:rPr>
              <a:t>System)</a:t>
            </a:r>
            <a:endParaRPr sz="2400">
              <a:latin typeface="Arial"/>
              <a:cs typeface="Arial"/>
            </a:endParaRPr>
          </a:p>
          <a:p>
            <a:pPr marL="562356" lvl="1" indent="-272795">
              <a:spcBef>
                <a:spcPts val="1320"/>
              </a:spcBef>
              <a:buChar char="–"/>
              <a:tabLst>
                <a:tab pos="562356" algn="l"/>
              </a:tabLst>
            </a:pPr>
            <a:r>
              <a:rPr sz="2400" spc="-12" dirty="0">
                <a:latin typeface="Arial"/>
                <a:cs typeface="Arial"/>
              </a:rPr>
              <a:t>Bigtable</a:t>
            </a:r>
            <a:endParaRPr sz="2400">
              <a:latin typeface="Arial"/>
              <a:cs typeface="Arial"/>
            </a:endParaRPr>
          </a:p>
          <a:p>
            <a:pPr lvl="1">
              <a:spcBef>
                <a:spcPts val="852"/>
              </a:spcBef>
              <a:buFont typeface="Arial"/>
              <a:buChar char="–"/>
            </a:pPr>
            <a:endParaRPr sz="2400">
              <a:latin typeface="Arial"/>
              <a:cs typeface="Arial"/>
            </a:endParaRPr>
          </a:p>
          <a:p>
            <a:pPr marL="288035" indent="-272795">
              <a:buChar char="•"/>
              <a:tabLst>
                <a:tab pos="288035" algn="l"/>
              </a:tabLst>
            </a:pPr>
            <a:r>
              <a:rPr sz="2880" dirty="0">
                <a:latin typeface="Arial"/>
                <a:cs typeface="Arial"/>
              </a:rPr>
              <a:t>MapReduce</a:t>
            </a:r>
            <a:r>
              <a:rPr sz="2880" spc="-66" dirty="0">
                <a:latin typeface="Arial"/>
                <a:cs typeface="Arial"/>
              </a:rPr>
              <a:t> </a:t>
            </a:r>
            <a:r>
              <a:rPr sz="2880" dirty="0">
                <a:latin typeface="Arial"/>
                <a:cs typeface="Arial"/>
              </a:rPr>
              <a:t>(often)</a:t>
            </a:r>
            <a:r>
              <a:rPr sz="2880" spc="-66" dirty="0">
                <a:latin typeface="Arial"/>
                <a:cs typeface="Arial"/>
              </a:rPr>
              <a:t> </a:t>
            </a:r>
            <a:r>
              <a:rPr sz="2880" b="1" dirty="0">
                <a:solidFill>
                  <a:srgbClr val="007F00"/>
                </a:solidFill>
                <a:latin typeface="Arial"/>
                <a:cs typeface="Arial"/>
              </a:rPr>
              <a:t>runs</a:t>
            </a:r>
            <a:r>
              <a:rPr sz="2880" b="1" spc="-60" dirty="0">
                <a:solidFill>
                  <a:srgbClr val="007F00"/>
                </a:solidFill>
                <a:latin typeface="Arial"/>
                <a:cs typeface="Arial"/>
              </a:rPr>
              <a:t> </a:t>
            </a:r>
            <a:r>
              <a:rPr sz="2880" b="1" dirty="0">
                <a:solidFill>
                  <a:srgbClr val="007F00"/>
                </a:solidFill>
                <a:latin typeface="Arial"/>
                <a:cs typeface="Arial"/>
              </a:rPr>
              <a:t>on</a:t>
            </a:r>
            <a:r>
              <a:rPr sz="2880" b="1" spc="-72" dirty="0">
                <a:solidFill>
                  <a:srgbClr val="007F00"/>
                </a:solidFill>
                <a:latin typeface="Arial"/>
                <a:cs typeface="Arial"/>
              </a:rPr>
              <a:t> </a:t>
            </a:r>
            <a:r>
              <a:rPr sz="2880" dirty="0">
                <a:latin typeface="Arial"/>
                <a:cs typeface="Arial"/>
              </a:rPr>
              <a:t>GFS</a:t>
            </a:r>
            <a:r>
              <a:rPr sz="2880" spc="-60" dirty="0">
                <a:latin typeface="Arial"/>
                <a:cs typeface="Arial"/>
              </a:rPr>
              <a:t> </a:t>
            </a:r>
            <a:r>
              <a:rPr sz="2880" spc="-12" dirty="0">
                <a:latin typeface="Arial"/>
                <a:cs typeface="Arial"/>
              </a:rPr>
              <a:t>chunkservers</a:t>
            </a:r>
            <a:endParaRPr sz="2880">
              <a:latin typeface="Arial"/>
              <a:cs typeface="Arial"/>
            </a:endParaRPr>
          </a:p>
          <a:p>
            <a:pPr marL="562356" lvl="1" indent="-272795">
              <a:spcBef>
                <a:spcPts val="1230"/>
              </a:spcBef>
              <a:buChar char="–"/>
              <a:tabLst>
                <a:tab pos="562356" algn="l"/>
              </a:tabLst>
            </a:pPr>
            <a:r>
              <a:rPr sz="2400" dirty="0">
                <a:latin typeface="Arial"/>
                <a:cs typeface="Arial"/>
              </a:rPr>
              <a:t>Keep</a:t>
            </a:r>
            <a:r>
              <a:rPr sz="2400" spc="-54" dirty="0">
                <a:latin typeface="Arial"/>
                <a:cs typeface="Arial"/>
              </a:rPr>
              <a:t> </a:t>
            </a:r>
            <a:r>
              <a:rPr sz="2400" dirty="0">
                <a:latin typeface="Arial"/>
                <a:cs typeface="Arial"/>
              </a:rPr>
              <a:t>computation</a:t>
            </a:r>
            <a:r>
              <a:rPr sz="2400" spc="-54" dirty="0">
                <a:latin typeface="Arial"/>
                <a:cs typeface="Arial"/>
              </a:rPr>
              <a:t> </a:t>
            </a:r>
            <a:r>
              <a:rPr sz="2400" dirty="0">
                <a:latin typeface="Arial"/>
                <a:cs typeface="Arial"/>
              </a:rPr>
              <a:t>close</a:t>
            </a:r>
            <a:r>
              <a:rPr sz="2400" spc="-54" dirty="0">
                <a:latin typeface="Arial"/>
                <a:cs typeface="Arial"/>
              </a:rPr>
              <a:t> </a:t>
            </a:r>
            <a:r>
              <a:rPr sz="2400" dirty="0">
                <a:latin typeface="Arial"/>
                <a:cs typeface="Arial"/>
              </a:rPr>
              <a:t>to</a:t>
            </a:r>
            <a:r>
              <a:rPr sz="2400" spc="-54" dirty="0">
                <a:latin typeface="Arial"/>
                <a:cs typeface="Arial"/>
              </a:rPr>
              <a:t> </a:t>
            </a:r>
            <a:r>
              <a:rPr sz="2400" dirty="0">
                <a:latin typeface="Arial"/>
                <a:cs typeface="Arial"/>
              </a:rPr>
              <a:t>the</a:t>
            </a:r>
            <a:r>
              <a:rPr sz="2400" spc="-54" dirty="0">
                <a:latin typeface="Arial"/>
                <a:cs typeface="Arial"/>
              </a:rPr>
              <a:t> </a:t>
            </a:r>
            <a:r>
              <a:rPr sz="2400" dirty="0">
                <a:latin typeface="Arial"/>
                <a:cs typeface="Arial"/>
              </a:rPr>
              <a:t>files</a:t>
            </a:r>
            <a:r>
              <a:rPr sz="2400" spc="-54" dirty="0">
                <a:latin typeface="Arial"/>
                <a:cs typeface="Arial"/>
              </a:rPr>
              <a:t> </a:t>
            </a:r>
            <a:r>
              <a:rPr sz="2400" dirty="0">
                <a:latin typeface="Arial"/>
                <a:cs typeface="Arial"/>
              </a:rPr>
              <a:t>if</a:t>
            </a:r>
            <a:r>
              <a:rPr sz="2400" spc="-60" dirty="0">
                <a:latin typeface="Arial"/>
                <a:cs typeface="Arial"/>
              </a:rPr>
              <a:t> </a:t>
            </a:r>
            <a:r>
              <a:rPr sz="2400" spc="-12" dirty="0">
                <a:latin typeface="Arial"/>
                <a:cs typeface="Arial"/>
              </a:rPr>
              <a:t>possible</a:t>
            </a:r>
            <a:endParaRPr sz="2400">
              <a:latin typeface="Arial"/>
              <a:cs typeface="Arial"/>
            </a:endParaRPr>
          </a:p>
          <a:p>
            <a:pPr lvl="1">
              <a:spcBef>
                <a:spcPts val="792"/>
              </a:spcBef>
              <a:buFont typeface="Arial"/>
              <a:buChar char="–"/>
            </a:pPr>
            <a:endParaRPr sz="2400">
              <a:latin typeface="Arial"/>
              <a:cs typeface="Arial"/>
            </a:endParaRPr>
          </a:p>
          <a:p>
            <a:pPr marL="288035" marR="6096" indent="-272795">
              <a:lnSpc>
                <a:spcPct val="100800"/>
              </a:lnSpc>
              <a:buChar char="•"/>
              <a:tabLst>
                <a:tab pos="289560" algn="l"/>
              </a:tabLst>
            </a:pPr>
            <a:r>
              <a:rPr sz="2880" dirty="0">
                <a:latin typeface="Arial"/>
                <a:cs typeface="Arial"/>
              </a:rPr>
              <a:t>Master</a:t>
            </a:r>
            <a:r>
              <a:rPr sz="2880" spc="-66" dirty="0">
                <a:latin typeface="Arial"/>
                <a:cs typeface="Arial"/>
              </a:rPr>
              <a:t> </a:t>
            </a:r>
            <a:r>
              <a:rPr sz="2880" dirty="0">
                <a:latin typeface="Arial"/>
                <a:cs typeface="Arial"/>
              </a:rPr>
              <a:t>tries</a:t>
            </a:r>
            <a:r>
              <a:rPr sz="2880" spc="-60" dirty="0">
                <a:latin typeface="Arial"/>
                <a:cs typeface="Arial"/>
              </a:rPr>
              <a:t> </a:t>
            </a:r>
            <a:r>
              <a:rPr sz="2880" dirty="0">
                <a:latin typeface="Arial"/>
                <a:cs typeface="Arial"/>
              </a:rPr>
              <a:t>to</a:t>
            </a:r>
            <a:r>
              <a:rPr sz="2880" spc="-66" dirty="0">
                <a:latin typeface="Arial"/>
                <a:cs typeface="Arial"/>
              </a:rPr>
              <a:t> </a:t>
            </a:r>
            <a:r>
              <a:rPr sz="2880" dirty="0">
                <a:latin typeface="Arial"/>
                <a:cs typeface="Arial"/>
              </a:rPr>
              <a:t>schedule</a:t>
            </a:r>
            <a:r>
              <a:rPr sz="2880" spc="-60" dirty="0">
                <a:latin typeface="Arial"/>
                <a:cs typeface="Arial"/>
              </a:rPr>
              <a:t> </a:t>
            </a:r>
            <a:r>
              <a:rPr sz="2880" i="1" dirty="0">
                <a:latin typeface="Arial"/>
                <a:cs typeface="Arial"/>
              </a:rPr>
              <a:t>map</a:t>
            </a:r>
            <a:r>
              <a:rPr sz="2880" i="1" spc="-60" dirty="0">
                <a:latin typeface="Arial"/>
                <a:cs typeface="Arial"/>
              </a:rPr>
              <a:t> </a:t>
            </a:r>
            <a:r>
              <a:rPr sz="2880" dirty="0">
                <a:latin typeface="Arial"/>
                <a:cs typeface="Arial"/>
              </a:rPr>
              <a:t>worker</a:t>
            </a:r>
            <a:r>
              <a:rPr sz="2880" spc="-66" dirty="0">
                <a:latin typeface="Arial"/>
                <a:cs typeface="Arial"/>
              </a:rPr>
              <a:t> </a:t>
            </a:r>
            <a:r>
              <a:rPr sz="2880" dirty="0">
                <a:latin typeface="Arial"/>
                <a:cs typeface="Arial"/>
              </a:rPr>
              <a:t>on</a:t>
            </a:r>
            <a:r>
              <a:rPr sz="2880" spc="-60" dirty="0">
                <a:latin typeface="Arial"/>
                <a:cs typeface="Arial"/>
              </a:rPr>
              <a:t> </a:t>
            </a:r>
            <a:r>
              <a:rPr sz="2880" dirty="0">
                <a:latin typeface="Arial"/>
                <a:cs typeface="Arial"/>
              </a:rPr>
              <a:t>one</a:t>
            </a:r>
            <a:r>
              <a:rPr sz="2880" spc="-60" dirty="0">
                <a:latin typeface="Arial"/>
                <a:cs typeface="Arial"/>
              </a:rPr>
              <a:t> </a:t>
            </a:r>
            <a:r>
              <a:rPr sz="2880" dirty="0">
                <a:latin typeface="Arial"/>
                <a:cs typeface="Arial"/>
              </a:rPr>
              <a:t>of</a:t>
            </a:r>
            <a:r>
              <a:rPr sz="2880" spc="-72" dirty="0">
                <a:latin typeface="Arial"/>
                <a:cs typeface="Arial"/>
              </a:rPr>
              <a:t> </a:t>
            </a:r>
            <a:r>
              <a:rPr sz="2880" spc="-30" dirty="0">
                <a:latin typeface="Arial"/>
                <a:cs typeface="Arial"/>
              </a:rPr>
              <a:t>the 	</a:t>
            </a:r>
            <a:r>
              <a:rPr sz="2880" dirty="0">
                <a:latin typeface="Arial"/>
                <a:cs typeface="Arial"/>
              </a:rPr>
              <a:t>machines</a:t>
            </a:r>
            <a:r>
              <a:rPr sz="2880" spc="-54" dirty="0">
                <a:latin typeface="Arial"/>
                <a:cs typeface="Arial"/>
              </a:rPr>
              <a:t> </a:t>
            </a:r>
            <a:r>
              <a:rPr sz="2880" dirty="0">
                <a:latin typeface="Arial"/>
                <a:cs typeface="Arial"/>
              </a:rPr>
              <a:t>that</a:t>
            </a:r>
            <a:r>
              <a:rPr sz="2880" spc="-54" dirty="0">
                <a:latin typeface="Arial"/>
                <a:cs typeface="Arial"/>
              </a:rPr>
              <a:t> </a:t>
            </a:r>
            <a:r>
              <a:rPr sz="2880" dirty="0">
                <a:latin typeface="Arial"/>
                <a:cs typeface="Arial"/>
              </a:rPr>
              <a:t>has</a:t>
            </a:r>
            <a:r>
              <a:rPr sz="2880" spc="-48" dirty="0">
                <a:latin typeface="Arial"/>
                <a:cs typeface="Arial"/>
              </a:rPr>
              <a:t> </a:t>
            </a:r>
            <a:r>
              <a:rPr sz="2880" dirty="0">
                <a:latin typeface="Arial"/>
                <a:cs typeface="Arial"/>
              </a:rPr>
              <a:t>a</a:t>
            </a:r>
            <a:r>
              <a:rPr sz="2880" spc="-54" dirty="0">
                <a:latin typeface="Arial"/>
                <a:cs typeface="Arial"/>
              </a:rPr>
              <a:t> </a:t>
            </a:r>
            <a:r>
              <a:rPr sz="2880" dirty="0">
                <a:latin typeface="Arial"/>
                <a:cs typeface="Arial"/>
              </a:rPr>
              <a:t>copy</a:t>
            </a:r>
            <a:r>
              <a:rPr sz="2880" spc="-48" dirty="0">
                <a:latin typeface="Arial"/>
                <a:cs typeface="Arial"/>
              </a:rPr>
              <a:t> </a:t>
            </a:r>
            <a:r>
              <a:rPr sz="2880" dirty="0">
                <a:latin typeface="Arial"/>
                <a:cs typeface="Arial"/>
              </a:rPr>
              <a:t>of</a:t>
            </a:r>
            <a:r>
              <a:rPr sz="2880" spc="-54" dirty="0">
                <a:latin typeface="Arial"/>
                <a:cs typeface="Arial"/>
              </a:rPr>
              <a:t> </a:t>
            </a:r>
            <a:r>
              <a:rPr sz="2880" dirty="0">
                <a:latin typeface="Arial"/>
                <a:cs typeface="Arial"/>
              </a:rPr>
              <a:t>the</a:t>
            </a:r>
            <a:r>
              <a:rPr sz="2880" spc="-54" dirty="0">
                <a:latin typeface="Arial"/>
                <a:cs typeface="Arial"/>
              </a:rPr>
              <a:t> </a:t>
            </a:r>
            <a:r>
              <a:rPr sz="2880" dirty="0">
                <a:latin typeface="Arial"/>
                <a:cs typeface="Arial"/>
              </a:rPr>
              <a:t>input</a:t>
            </a:r>
            <a:r>
              <a:rPr sz="2880" spc="-54" dirty="0">
                <a:latin typeface="Arial"/>
                <a:cs typeface="Arial"/>
              </a:rPr>
              <a:t> </a:t>
            </a:r>
            <a:r>
              <a:rPr sz="2880" dirty="0">
                <a:latin typeface="Arial"/>
                <a:cs typeface="Arial"/>
              </a:rPr>
              <a:t>chunk</a:t>
            </a:r>
            <a:r>
              <a:rPr sz="2880" spc="-48" dirty="0">
                <a:latin typeface="Arial"/>
                <a:cs typeface="Arial"/>
              </a:rPr>
              <a:t> </a:t>
            </a:r>
            <a:r>
              <a:rPr sz="2880" dirty="0">
                <a:latin typeface="Arial"/>
                <a:cs typeface="Arial"/>
              </a:rPr>
              <a:t>it</a:t>
            </a:r>
            <a:r>
              <a:rPr sz="2880" spc="-54" dirty="0">
                <a:latin typeface="Arial"/>
                <a:cs typeface="Arial"/>
              </a:rPr>
              <a:t> </a:t>
            </a:r>
            <a:r>
              <a:rPr sz="2880" spc="-12" dirty="0">
                <a:latin typeface="Arial"/>
                <a:cs typeface="Arial"/>
              </a:rPr>
              <a:t>needs.</a:t>
            </a:r>
            <a:endParaRPr sz="2880">
              <a:latin typeface="Arial"/>
              <a:cs typeface="Arial"/>
            </a:endParaRPr>
          </a:p>
        </p:txBody>
      </p:sp>
    </p:spTree>
    <p:extLst>
      <p:ext uri="{BB962C8B-B14F-4D97-AF65-F5344CB8AC3E}">
        <p14:creationId xmlns:p14="http://schemas.microsoft.com/office/powerpoint/2010/main" val="3640792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Content Placeholder 2"/>
          <p:cNvSpPr>
            <a:spLocks noGrp="1"/>
          </p:cNvSpPr>
          <p:nvPr>
            <p:ph idx="1"/>
          </p:nvPr>
        </p:nvSpPr>
        <p:spPr>
          <a:xfrm>
            <a:off x="1402080" y="1638300"/>
            <a:ext cx="5913120" cy="6362700"/>
          </a:xfrm>
        </p:spPr>
        <p:txBody>
          <a:bodyPr>
            <a:normAutofit fontScale="47500" lnSpcReduction="20000"/>
          </a:bodyPr>
          <a:lstStyle/>
          <a:p>
            <a:pPr marL="489834" indent="-489834" defTabSz="1306221">
              <a:lnSpc>
                <a:spcPct val="150000"/>
              </a:lnSpc>
              <a:buFont typeface="Wingdings" pitchFamily="2" charset="2"/>
              <a:buChar char="Ø"/>
              <a:defRPr/>
            </a:pPr>
            <a:r>
              <a:rPr lang="en-US" altLang="en-US" b="0" dirty="0"/>
              <a:t>Retail and E-commerce:</a:t>
            </a:r>
          </a:p>
          <a:p>
            <a:pPr marL="489834" indent="-489834" defTabSz="1306221">
              <a:lnSpc>
                <a:spcPct val="150000"/>
              </a:lnSpc>
              <a:buFont typeface="Wingdings" pitchFamily="2" charset="2"/>
              <a:buChar char="Ø"/>
              <a:defRPr/>
            </a:pPr>
            <a:r>
              <a:rPr lang="en-US" altLang="en-US" b="0" dirty="0"/>
              <a:t>Customer Analytics: </a:t>
            </a:r>
          </a:p>
          <a:p>
            <a:pPr marL="489834" indent="-489834" defTabSz="1306221">
              <a:lnSpc>
                <a:spcPct val="150000"/>
              </a:lnSpc>
              <a:buFont typeface="Wingdings" pitchFamily="2" charset="2"/>
              <a:buChar char="Ø"/>
              <a:defRPr/>
            </a:pPr>
            <a:r>
              <a:rPr lang="en-US" altLang="en-US" b="0" dirty="0"/>
              <a:t>Fraud Detection: </a:t>
            </a:r>
          </a:p>
          <a:p>
            <a:pPr marL="489834" indent="-489834" defTabSz="1306221">
              <a:lnSpc>
                <a:spcPct val="150000"/>
              </a:lnSpc>
              <a:buFont typeface="Wingdings" pitchFamily="2" charset="2"/>
              <a:buChar char="Ø"/>
              <a:defRPr/>
            </a:pPr>
            <a:r>
              <a:rPr lang="en-US" altLang="en-US" b="0" dirty="0"/>
              <a:t>Genomics and Drug Discovery: </a:t>
            </a:r>
          </a:p>
          <a:p>
            <a:pPr marL="489834" indent="-489834" defTabSz="1306221">
              <a:lnSpc>
                <a:spcPct val="150000"/>
              </a:lnSpc>
              <a:buFont typeface="Wingdings" pitchFamily="2" charset="2"/>
              <a:buChar char="Ø"/>
              <a:defRPr/>
            </a:pPr>
            <a:r>
              <a:rPr lang="en-US" altLang="en-US" b="0" dirty="0"/>
              <a:t>Healthcare Analytics: </a:t>
            </a:r>
          </a:p>
          <a:p>
            <a:pPr marL="489834" indent="-489834" defTabSz="1306221">
              <a:lnSpc>
                <a:spcPct val="150000"/>
              </a:lnSpc>
              <a:buFont typeface="Wingdings" pitchFamily="2" charset="2"/>
              <a:buChar char="Ø"/>
              <a:defRPr/>
            </a:pPr>
            <a:r>
              <a:rPr lang="en-US" altLang="en-US" b="0" dirty="0"/>
              <a:t>Telecommunications:</a:t>
            </a:r>
          </a:p>
          <a:p>
            <a:pPr marL="489834" indent="-489834" defTabSz="1306221">
              <a:lnSpc>
                <a:spcPct val="150000"/>
              </a:lnSpc>
              <a:buFont typeface="Wingdings" pitchFamily="2" charset="2"/>
              <a:buChar char="Ø"/>
              <a:defRPr/>
            </a:pPr>
            <a:r>
              <a:rPr lang="en-US" altLang="en-US" b="0" dirty="0"/>
              <a:t>Network Optimization: .</a:t>
            </a:r>
          </a:p>
          <a:p>
            <a:pPr marL="489834" indent="-489834" defTabSz="1306221">
              <a:lnSpc>
                <a:spcPct val="150000"/>
              </a:lnSpc>
              <a:buFont typeface="Wingdings" pitchFamily="2" charset="2"/>
              <a:buChar char="Ø"/>
              <a:defRPr/>
            </a:pPr>
            <a:r>
              <a:rPr lang="en-US" altLang="en-US" b="0" dirty="0"/>
              <a:t>Manufacturing:</a:t>
            </a:r>
          </a:p>
          <a:p>
            <a:pPr marL="489834" indent="-489834" defTabSz="1306221">
              <a:lnSpc>
                <a:spcPct val="150000"/>
              </a:lnSpc>
              <a:buFont typeface="Wingdings" pitchFamily="2" charset="2"/>
              <a:buChar char="Ø"/>
              <a:defRPr/>
            </a:pPr>
            <a:r>
              <a:rPr lang="en-US" altLang="en-US" b="0" dirty="0"/>
              <a:t>Quality Control: </a:t>
            </a:r>
          </a:p>
          <a:p>
            <a:pPr marL="489834" indent="-489834" defTabSz="1306221">
              <a:lnSpc>
                <a:spcPct val="150000"/>
              </a:lnSpc>
              <a:buFont typeface="Wingdings" pitchFamily="2" charset="2"/>
              <a:buChar char="Ø"/>
              <a:defRPr/>
            </a:pPr>
            <a:r>
              <a:rPr lang="en-US" altLang="en-US" b="0" dirty="0"/>
              <a:t>Supply Chain Optimization: </a:t>
            </a:r>
          </a:p>
          <a:p>
            <a:pPr marL="489834" indent="-489834" defTabSz="1306221">
              <a:lnSpc>
                <a:spcPct val="150000"/>
              </a:lnSpc>
              <a:buFont typeface="Wingdings" pitchFamily="2" charset="2"/>
              <a:buChar char="Ø"/>
              <a:defRPr/>
            </a:pPr>
            <a:r>
              <a:rPr lang="en-US" altLang="en-US" b="0" dirty="0"/>
              <a:t>Energy and Utilities:</a:t>
            </a:r>
          </a:p>
          <a:p>
            <a:pPr marL="489834" indent="-489834" defTabSz="1306221">
              <a:lnSpc>
                <a:spcPct val="150000"/>
              </a:lnSpc>
              <a:buFont typeface="Wingdings" pitchFamily="2" charset="2"/>
              <a:buChar char="Ø"/>
              <a:defRPr/>
            </a:pPr>
            <a:endParaRPr lang="en-US" altLang="en-US" sz="2900" b="0" dirty="0"/>
          </a:p>
        </p:txBody>
      </p:sp>
      <p:sp>
        <p:nvSpPr>
          <p:cNvPr id="4" name="Title 3">
            <a:extLst>
              <a:ext uri="{FF2B5EF4-FFF2-40B4-BE49-F238E27FC236}">
                <a16:creationId xmlns:a16="http://schemas.microsoft.com/office/drawing/2014/main" id="{2B2AA62F-B365-D299-D454-6726EC2BD302}"/>
              </a:ext>
            </a:extLst>
          </p:cNvPr>
          <p:cNvSpPr>
            <a:spLocks noGrp="1"/>
          </p:cNvSpPr>
          <p:nvPr>
            <p:ph type="title"/>
          </p:nvPr>
        </p:nvSpPr>
        <p:spPr/>
        <p:txBody>
          <a:bodyPr/>
          <a:lstStyle/>
          <a:p>
            <a:r>
              <a:rPr lang="en-IN" dirty="0"/>
              <a:t>Hadoop </a:t>
            </a:r>
            <a:r>
              <a:rPr lang="en-IN" dirty="0" err="1"/>
              <a:t>Usecase</a:t>
            </a:r>
            <a:r>
              <a:rPr lang="en-IN" dirty="0"/>
              <a:t> examples</a:t>
            </a:r>
          </a:p>
        </p:txBody>
      </p:sp>
      <p:sp>
        <p:nvSpPr>
          <p:cNvPr id="2" name="Content Placeholder 2">
            <a:extLst>
              <a:ext uri="{FF2B5EF4-FFF2-40B4-BE49-F238E27FC236}">
                <a16:creationId xmlns:a16="http://schemas.microsoft.com/office/drawing/2014/main" id="{D69A1724-39DB-E12F-D5A7-D86DF7C0219E}"/>
              </a:ext>
            </a:extLst>
          </p:cNvPr>
          <p:cNvSpPr txBox="1">
            <a:spLocks/>
          </p:cNvSpPr>
          <p:nvPr/>
        </p:nvSpPr>
        <p:spPr>
          <a:xfrm>
            <a:off x="7543800" y="1276350"/>
            <a:ext cx="5913120" cy="7086600"/>
          </a:xfrm>
          <a:prstGeom prst="rect">
            <a:avLst/>
          </a:prstGeom>
        </p:spPr>
        <p:txBody>
          <a:bodyPr lIns="146304" tIns="73152" rIns="146304" bIns="73152">
            <a:normAutofit fontScale="62500" lnSpcReduction="20000"/>
          </a:bodyPr>
          <a:lstStyle>
            <a:lvl1pPr marL="731520" indent="-731520" algn="l" defTabSz="1463040" rtl="0" eaLnBrk="1" latinLnBrk="0" hangingPunct="1">
              <a:spcBef>
                <a:spcPct val="20000"/>
              </a:spcBef>
              <a:buClr>
                <a:schemeClr val="accent5">
                  <a:lumMod val="75000"/>
                </a:schemeClr>
              </a:buClr>
              <a:buFont typeface="Arial" pitchFamily="34" charset="0"/>
              <a:buChar char="•"/>
              <a:defRPr sz="5100" b="1" kern="1200">
                <a:solidFill>
                  <a:schemeClr val="accent1">
                    <a:lumMod val="50000"/>
                  </a:schemeClr>
                </a:solidFill>
                <a:latin typeface="+mn-lt"/>
                <a:ea typeface="+mn-ea"/>
                <a:cs typeface="+mn-cs"/>
              </a:defRPr>
            </a:lvl1pPr>
            <a:lvl2pPr marL="1188720" indent="-457200" algn="l" defTabSz="1463040" rtl="0" eaLnBrk="1" latinLnBrk="0" hangingPunct="1">
              <a:spcBef>
                <a:spcPct val="20000"/>
              </a:spcBef>
              <a:buFont typeface="Arial" pitchFamily="34" charset="0"/>
              <a:buChar char="–"/>
              <a:defRPr sz="4500" b="1" kern="1200">
                <a:solidFill>
                  <a:schemeClr val="accent1">
                    <a:lumMod val="50000"/>
                  </a:schemeClr>
                </a:solidFill>
                <a:latin typeface="+mn-lt"/>
                <a:ea typeface="+mn-ea"/>
                <a:cs typeface="+mn-cs"/>
              </a:defRPr>
            </a:lvl2pPr>
            <a:lvl3pPr marL="1828800" indent="-365760" algn="l" defTabSz="1463040" rtl="0" eaLnBrk="1" latinLnBrk="0" hangingPunct="1">
              <a:spcBef>
                <a:spcPct val="20000"/>
              </a:spcBef>
              <a:buFont typeface="Arial" pitchFamily="34" charset="0"/>
              <a:buChar char="•"/>
              <a:defRPr sz="3800" b="1" kern="1200">
                <a:solidFill>
                  <a:schemeClr val="accent1">
                    <a:lumMod val="50000"/>
                  </a:schemeClr>
                </a:solidFill>
                <a:latin typeface="+mn-lt"/>
                <a:ea typeface="+mn-ea"/>
                <a:cs typeface="+mn-cs"/>
              </a:defRPr>
            </a:lvl3pPr>
            <a:lvl4pPr marL="2560320" indent="-365760" algn="l" defTabSz="1463040" rtl="0" eaLnBrk="1" latinLnBrk="0" hangingPunct="1">
              <a:spcBef>
                <a:spcPct val="20000"/>
              </a:spcBef>
              <a:buFont typeface="Arial" pitchFamily="34" charset="0"/>
              <a:buChar char="–"/>
              <a:defRPr sz="3200" b="1" kern="1200">
                <a:solidFill>
                  <a:schemeClr val="accent1">
                    <a:lumMod val="50000"/>
                  </a:schemeClr>
                </a:solidFill>
                <a:latin typeface="+mn-lt"/>
                <a:ea typeface="+mn-ea"/>
                <a:cs typeface="+mn-cs"/>
              </a:defRPr>
            </a:lvl4pPr>
            <a:lvl5pPr marL="3291840" indent="-365760" algn="l" defTabSz="1463040" rtl="0" eaLnBrk="1" latinLnBrk="0" hangingPunct="1">
              <a:spcBef>
                <a:spcPct val="20000"/>
              </a:spcBef>
              <a:buFont typeface="Arial" pitchFamily="34" charset="0"/>
              <a:buChar char="»"/>
              <a:defRPr sz="3200" b="1" kern="1200">
                <a:solidFill>
                  <a:schemeClr val="accent1">
                    <a:lumMod val="50000"/>
                  </a:schemeClr>
                </a:solidFill>
                <a:latin typeface="+mn-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marL="0" indent="0" defTabSz="1306221" fontAlgn="auto">
              <a:lnSpc>
                <a:spcPct val="150000"/>
              </a:lnSpc>
              <a:spcAft>
                <a:spcPts val="0"/>
              </a:spcAft>
              <a:buNone/>
              <a:defRPr/>
            </a:pPr>
            <a:endParaRPr lang="en-US" altLang="en-US" sz="2900" b="0" dirty="0"/>
          </a:p>
          <a:p>
            <a:pPr marL="489834" indent="-489834" defTabSz="1306221" fontAlgn="auto">
              <a:lnSpc>
                <a:spcPct val="150000"/>
              </a:lnSpc>
              <a:spcAft>
                <a:spcPts val="0"/>
              </a:spcAft>
              <a:buFont typeface="Wingdings" pitchFamily="2" charset="2"/>
              <a:buChar char="Ø"/>
              <a:defRPr/>
            </a:pPr>
            <a:r>
              <a:rPr lang="en-US" altLang="en-US" sz="3800" b="0" dirty="0"/>
              <a:t>Smart Grid Analytics: </a:t>
            </a:r>
          </a:p>
          <a:p>
            <a:pPr marL="489834" indent="-489834" defTabSz="1306221" fontAlgn="auto">
              <a:lnSpc>
                <a:spcPct val="150000"/>
              </a:lnSpc>
              <a:spcAft>
                <a:spcPts val="0"/>
              </a:spcAft>
              <a:buFont typeface="Wingdings" pitchFamily="2" charset="2"/>
              <a:buChar char="Ø"/>
              <a:defRPr/>
            </a:pPr>
            <a:r>
              <a:rPr lang="en-US" altLang="en-US" sz="3800" b="0" dirty="0"/>
              <a:t>Predictive Maintenance: </a:t>
            </a:r>
          </a:p>
          <a:p>
            <a:pPr marL="489834" indent="-489834" defTabSz="1306221" fontAlgn="auto">
              <a:lnSpc>
                <a:spcPct val="150000"/>
              </a:lnSpc>
              <a:spcAft>
                <a:spcPts val="0"/>
              </a:spcAft>
              <a:buFont typeface="Wingdings" pitchFamily="2" charset="2"/>
              <a:buChar char="Ø"/>
              <a:defRPr/>
            </a:pPr>
            <a:r>
              <a:rPr lang="en-US" altLang="en-US" sz="3800" b="0" dirty="0"/>
              <a:t>Media and Entertainment:</a:t>
            </a:r>
          </a:p>
          <a:p>
            <a:pPr marL="489834" indent="-489834" defTabSz="1306221" fontAlgn="auto">
              <a:lnSpc>
                <a:spcPct val="150000"/>
              </a:lnSpc>
              <a:spcAft>
                <a:spcPts val="0"/>
              </a:spcAft>
              <a:buFont typeface="Wingdings" pitchFamily="2" charset="2"/>
              <a:buChar char="Ø"/>
              <a:defRPr/>
            </a:pPr>
            <a:r>
              <a:rPr lang="en-US" altLang="en-US" sz="3800" b="0" dirty="0"/>
              <a:t>Content Recommendation: </a:t>
            </a:r>
          </a:p>
          <a:p>
            <a:pPr marL="489834" indent="-489834" defTabSz="1306221" fontAlgn="auto">
              <a:lnSpc>
                <a:spcPct val="150000"/>
              </a:lnSpc>
              <a:spcAft>
                <a:spcPts val="0"/>
              </a:spcAft>
              <a:buFont typeface="Wingdings" pitchFamily="2" charset="2"/>
              <a:buChar char="Ø"/>
              <a:defRPr/>
            </a:pPr>
            <a:r>
              <a:rPr lang="en-US" altLang="en-US" sz="3800" b="0" dirty="0"/>
              <a:t>Ad Targeting: </a:t>
            </a:r>
          </a:p>
          <a:p>
            <a:pPr marL="489834" indent="-489834" defTabSz="1306221" fontAlgn="auto">
              <a:lnSpc>
                <a:spcPct val="150000"/>
              </a:lnSpc>
              <a:spcAft>
                <a:spcPts val="0"/>
              </a:spcAft>
              <a:buFont typeface="Wingdings" pitchFamily="2" charset="2"/>
              <a:buChar char="Ø"/>
              <a:defRPr/>
            </a:pPr>
            <a:r>
              <a:rPr lang="en-US" altLang="en-US" sz="3800" b="0" dirty="0"/>
              <a:t>Security and Intelligence: G</a:t>
            </a:r>
          </a:p>
          <a:p>
            <a:pPr marL="489834" indent="-489834" defTabSz="1306221" fontAlgn="auto">
              <a:lnSpc>
                <a:spcPct val="150000"/>
              </a:lnSpc>
              <a:spcAft>
                <a:spcPts val="0"/>
              </a:spcAft>
              <a:buFont typeface="Wingdings" pitchFamily="2" charset="2"/>
              <a:buChar char="Ø"/>
              <a:defRPr/>
            </a:pPr>
            <a:r>
              <a:rPr lang="en-US" altLang="en-US" sz="3800" b="0" dirty="0"/>
              <a:t>Healthcare Management: </a:t>
            </a:r>
          </a:p>
          <a:p>
            <a:pPr marL="489834" indent="-489834" defTabSz="1306221" fontAlgn="auto">
              <a:lnSpc>
                <a:spcPct val="150000"/>
              </a:lnSpc>
              <a:spcAft>
                <a:spcPts val="0"/>
              </a:spcAft>
              <a:buFont typeface="Wingdings" pitchFamily="2" charset="2"/>
              <a:buChar char="Ø"/>
              <a:defRPr/>
            </a:pPr>
            <a:r>
              <a:rPr lang="en-US" altLang="en-US" sz="3800" b="0" dirty="0"/>
              <a:t>Transportation and Logistics:</a:t>
            </a:r>
          </a:p>
          <a:p>
            <a:pPr marL="489834" indent="-489834" defTabSz="1306221" fontAlgn="auto">
              <a:lnSpc>
                <a:spcPct val="150000"/>
              </a:lnSpc>
              <a:spcAft>
                <a:spcPts val="0"/>
              </a:spcAft>
              <a:buFont typeface="Wingdings" pitchFamily="2" charset="2"/>
              <a:buChar char="Ø"/>
              <a:defRPr/>
            </a:pPr>
            <a:r>
              <a:rPr lang="en-US" altLang="en-US" sz="3800" b="0" dirty="0"/>
              <a:t>Route Optimization: </a:t>
            </a:r>
          </a:p>
          <a:p>
            <a:pPr marL="489834" indent="-489834" defTabSz="1306221" fontAlgn="auto">
              <a:lnSpc>
                <a:spcPct val="150000"/>
              </a:lnSpc>
              <a:spcAft>
                <a:spcPts val="0"/>
              </a:spcAft>
              <a:buFont typeface="Wingdings" pitchFamily="2" charset="2"/>
              <a:buChar char="Ø"/>
              <a:defRPr/>
            </a:pPr>
            <a:r>
              <a:rPr lang="en-US" altLang="en-US" sz="3800" b="0" dirty="0"/>
              <a:t>Agriculture:</a:t>
            </a:r>
          </a:p>
          <a:p>
            <a:pPr marL="489834" indent="-489834" defTabSz="1306221" fontAlgn="auto">
              <a:lnSpc>
                <a:spcPct val="150000"/>
              </a:lnSpc>
              <a:spcAft>
                <a:spcPts val="0"/>
              </a:spcAft>
              <a:buFont typeface="Wingdings" pitchFamily="2" charset="2"/>
              <a:buChar char="Ø"/>
              <a:defRPr/>
            </a:pPr>
            <a:r>
              <a:rPr lang="en-US" altLang="en-US" sz="3800" b="0" dirty="0"/>
              <a:t>Precision Agriculture:</a:t>
            </a:r>
          </a:p>
        </p:txBody>
      </p:sp>
      <p:sp>
        <p:nvSpPr>
          <p:cNvPr id="3" name="TextBox 2">
            <a:extLst>
              <a:ext uri="{FF2B5EF4-FFF2-40B4-BE49-F238E27FC236}">
                <a16:creationId xmlns:a16="http://schemas.microsoft.com/office/drawing/2014/main" id="{E21849AA-D4F9-88F4-2353-821A40B58421}"/>
              </a:ext>
            </a:extLst>
          </p:cNvPr>
          <p:cNvSpPr txBox="1"/>
          <p:nvPr/>
        </p:nvSpPr>
        <p:spPr>
          <a:xfrm>
            <a:off x="457200" y="7620000"/>
            <a:ext cx="312906" cy="369332"/>
          </a:xfrm>
          <a:prstGeom prst="rect">
            <a:avLst/>
          </a:prstGeom>
          <a:noFill/>
        </p:spPr>
        <p:txBody>
          <a:bodyPr wrap="none" rtlCol="0">
            <a:spAutoFit/>
          </a:bodyPr>
          <a:lstStyle/>
          <a:p>
            <a:fld id="{D6921B60-5932-4444-96F9-C59B9A75E9CC}" type="slidenum">
              <a:rPr lang="en-IN" smtClean="0"/>
              <a:t>8</a:t>
            </a:fld>
            <a:endParaRPr lang="en-IN" dirty="0"/>
          </a:p>
        </p:txBody>
      </p:sp>
    </p:spTree>
    <p:extLst>
      <p:ext uri="{BB962C8B-B14F-4D97-AF65-F5344CB8AC3E}">
        <p14:creationId xmlns:p14="http://schemas.microsoft.com/office/powerpoint/2010/main" val="3212813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animEffect transition="in" filter="fade">
                                      <p:cBhvr>
                                        <p:cTn id="7" dur="1000"/>
                                        <p:tgtEl>
                                          <p:spTgt spid="16387">
                                            <p:txEl>
                                              <p:pRg st="0" end="0"/>
                                            </p:txEl>
                                          </p:spTgt>
                                        </p:tgtEl>
                                      </p:cBhvr>
                                    </p:animEffect>
                                    <p:anim calcmode="lin" valueType="num">
                                      <p:cBhvr>
                                        <p:cTn id="8" dur="1000" fill="hold"/>
                                        <p:tgtEl>
                                          <p:spTgt spid="1638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38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387">
                                            <p:txEl>
                                              <p:pRg st="1" end="1"/>
                                            </p:txEl>
                                          </p:spTgt>
                                        </p:tgtEl>
                                        <p:attrNameLst>
                                          <p:attrName>style.visibility</p:attrName>
                                        </p:attrNameLst>
                                      </p:cBhvr>
                                      <p:to>
                                        <p:strVal val="visible"/>
                                      </p:to>
                                    </p:set>
                                    <p:animEffect transition="in" filter="fade">
                                      <p:cBhvr>
                                        <p:cTn id="12" dur="1000"/>
                                        <p:tgtEl>
                                          <p:spTgt spid="16387">
                                            <p:txEl>
                                              <p:pRg st="1" end="1"/>
                                            </p:txEl>
                                          </p:spTgt>
                                        </p:tgtEl>
                                      </p:cBhvr>
                                    </p:animEffect>
                                    <p:anim calcmode="lin" valueType="num">
                                      <p:cBhvr>
                                        <p:cTn id="13" dur="1000" fill="hold"/>
                                        <p:tgtEl>
                                          <p:spTgt spid="1638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6387">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6387">
                                            <p:txEl>
                                              <p:pRg st="2" end="2"/>
                                            </p:txEl>
                                          </p:spTgt>
                                        </p:tgtEl>
                                        <p:attrNameLst>
                                          <p:attrName>style.visibility</p:attrName>
                                        </p:attrNameLst>
                                      </p:cBhvr>
                                      <p:to>
                                        <p:strVal val="visible"/>
                                      </p:to>
                                    </p:set>
                                    <p:animEffect transition="in" filter="fade">
                                      <p:cBhvr>
                                        <p:cTn id="17" dur="1000"/>
                                        <p:tgtEl>
                                          <p:spTgt spid="16387">
                                            <p:txEl>
                                              <p:pRg st="2" end="2"/>
                                            </p:txEl>
                                          </p:spTgt>
                                        </p:tgtEl>
                                      </p:cBhvr>
                                    </p:animEffect>
                                    <p:anim calcmode="lin" valueType="num">
                                      <p:cBhvr>
                                        <p:cTn id="18" dur="1000" fill="hold"/>
                                        <p:tgtEl>
                                          <p:spTgt spid="16387">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6387">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6387">
                                            <p:txEl>
                                              <p:pRg st="3" end="3"/>
                                            </p:txEl>
                                          </p:spTgt>
                                        </p:tgtEl>
                                        <p:attrNameLst>
                                          <p:attrName>style.visibility</p:attrName>
                                        </p:attrNameLst>
                                      </p:cBhvr>
                                      <p:to>
                                        <p:strVal val="visible"/>
                                      </p:to>
                                    </p:set>
                                    <p:animEffect transition="in" filter="fade">
                                      <p:cBhvr>
                                        <p:cTn id="22" dur="1000"/>
                                        <p:tgtEl>
                                          <p:spTgt spid="16387">
                                            <p:txEl>
                                              <p:pRg st="3" end="3"/>
                                            </p:txEl>
                                          </p:spTgt>
                                        </p:tgtEl>
                                      </p:cBhvr>
                                    </p:animEffect>
                                    <p:anim calcmode="lin" valueType="num">
                                      <p:cBhvr>
                                        <p:cTn id="23" dur="1000" fill="hold"/>
                                        <p:tgtEl>
                                          <p:spTgt spid="16387">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16387">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6387">
                                            <p:txEl>
                                              <p:pRg st="4" end="4"/>
                                            </p:txEl>
                                          </p:spTgt>
                                        </p:tgtEl>
                                        <p:attrNameLst>
                                          <p:attrName>style.visibility</p:attrName>
                                        </p:attrNameLst>
                                      </p:cBhvr>
                                      <p:to>
                                        <p:strVal val="visible"/>
                                      </p:to>
                                    </p:set>
                                    <p:animEffect transition="in" filter="fade">
                                      <p:cBhvr>
                                        <p:cTn id="27" dur="1000"/>
                                        <p:tgtEl>
                                          <p:spTgt spid="16387">
                                            <p:txEl>
                                              <p:pRg st="4" end="4"/>
                                            </p:txEl>
                                          </p:spTgt>
                                        </p:tgtEl>
                                      </p:cBhvr>
                                    </p:animEffect>
                                    <p:anim calcmode="lin" valueType="num">
                                      <p:cBhvr>
                                        <p:cTn id="28" dur="1000" fill="hold"/>
                                        <p:tgtEl>
                                          <p:spTgt spid="16387">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16387">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6387">
                                            <p:txEl>
                                              <p:pRg st="5" end="5"/>
                                            </p:txEl>
                                          </p:spTgt>
                                        </p:tgtEl>
                                        <p:attrNameLst>
                                          <p:attrName>style.visibility</p:attrName>
                                        </p:attrNameLst>
                                      </p:cBhvr>
                                      <p:to>
                                        <p:strVal val="visible"/>
                                      </p:to>
                                    </p:set>
                                    <p:animEffect transition="in" filter="fade">
                                      <p:cBhvr>
                                        <p:cTn id="32" dur="1000"/>
                                        <p:tgtEl>
                                          <p:spTgt spid="16387">
                                            <p:txEl>
                                              <p:pRg st="5" end="5"/>
                                            </p:txEl>
                                          </p:spTgt>
                                        </p:tgtEl>
                                      </p:cBhvr>
                                    </p:animEffect>
                                    <p:anim calcmode="lin" valueType="num">
                                      <p:cBhvr>
                                        <p:cTn id="33" dur="1000" fill="hold"/>
                                        <p:tgtEl>
                                          <p:spTgt spid="16387">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16387">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6387">
                                            <p:txEl>
                                              <p:pRg st="6" end="6"/>
                                            </p:txEl>
                                          </p:spTgt>
                                        </p:tgtEl>
                                        <p:attrNameLst>
                                          <p:attrName>style.visibility</p:attrName>
                                        </p:attrNameLst>
                                      </p:cBhvr>
                                      <p:to>
                                        <p:strVal val="visible"/>
                                      </p:to>
                                    </p:set>
                                    <p:animEffect transition="in" filter="fade">
                                      <p:cBhvr>
                                        <p:cTn id="37" dur="1000"/>
                                        <p:tgtEl>
                                          <p:spTgt spid="16387">
                                            <p:txEl>
                                              <p:pRg st="6" end="6"/>
                                            </p:txEl>
                                          </p:spTgt>
                                        </p:tgtEl>
                                      </p:cBhvr>
                                    </p:animEffect>
                                    <p:anim calcmode="lin" valueType="num">
                                      <p:cBhvr>
                                        <p:cTn id="38" dur="1000" fill="hold"/>
                                        <p:tgtEl>
                                          <p:spTgt spid="16387">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16387">
                                            <p:txEl>
                                              <p:pRg st="6" end="6"/>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6387">
                                            <p:txEl>
                                              <p:pRg st="7" end="7"/>
                                            </p:txEl>
                                          </p:spTgt>
                                        </p:tgtEl>
                                        <p:attrNameLst>
                                          <p:attrName>style.visibility</p:attrName>
                                        </p:attrNameLst>
                                      </p:cBhvr>
                                      <p:to>
                                        <p:strVal val="visible"/>
                                      </p:to>
                                    </p:set>
                                    <p:animEffect transition="in" filter="fade">
                                      <p:cBhvr>
                                        <p:cTn id="42" dur="1000"/>
                                        <p:tgtEl>
                                          <p:spTgt spid="16387">
                                            <p:txEl>
                                              <p:pRg st="7" end="7"/>
                                            </p:txEl>
                                          </p:spTgt>
                                        </p:tgtEl>
                                      </p:cBhvr>
                                    </p:animEffect>
                                    <p:anim calcmode="lin" valueType="num">
                                      <p:cBhvr>
                                        <p:cTn id="43" dur="1000" fill="hold"/>
                                        <p:tgtEl>
                                          <p:spTgt spid="16387">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16387">
                                            <p:txEl>
                                              <p:pRg st="7" end="7"/>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6387">
                                            <p:txEl>
                                              <p:pRg st="8" end="8"/>
                                            </p:txEl>
                                          </p:spTgt>
                                        </p:tgtEl>
                                        <p:attrNameLst>
                                          <p:attrName>style.visibility</p:attrName>
                                        </p:attrNameLst>
                                      </p:cBhvr>
                                      <p:to>
                                        <p:strVal val="visible"/>
                                      </p:to>
                                    </p:set>
                                    <p:animEffect transition="in" filter="fade">
                                      <p:cBhvr>
                                        <p:cTn id="47" dur="1000"/>
                                        <p:tgtEl>
                                          <p:spTgt spid="16387">
                                            <p:txEl>
                                              <p:pRg st="8" end="8"/>
                                            </p:txEl>
                                          </p:spTgt>
                                        </p:tgtEl>
                                      </p:cBhvr>
                                    </p:animEffect>
                                    <p:anim calcmode="lin" valueType="num">
                                      <p:cBhvr>
                                        <p:cTn id="48" dur="1000" fill="hold"/>
                                        <p:tgtEl>
                                          <p:spTgt spid="16387">
                                            <p:txEl>
                                              <p:pRg st="8" end="8"/>
                                            </p:txEl>
                                          </p:spTgt>
                                        </p:tgtEl>
                                        <p:attrNameLst>
                                          <p:attrName>ppt_x</p:attrName>
                                        </p:attrNameLst>
                                      </p:cBhvr>
                                      <p:tavLst>
                                        <p:tav tm="0">
                                          <p:val>
                                            <p:strVal val="#ppt_x"/>
                                          </p:val>
                                        </p:tav>
                                        <p:tav tm="100000">
                                          <p:val>
                                            <p:strVal val="#ppt_x"/>
                                          </p:val>
                                        </p:tav>
                                      </p:tavLst>
                                    </p:anim>
                                    <p:anim calcmode="lin" valueType="num">
                                      <p:cBhvr>
                                        <p:cTn id="49" dur="1000" fill="hold"/>
                                        <p:tgtEl>
                                          <p:spTgt spid="16387">
                                            <p:txEl>
                                              <p:pRg st="8" end="8"/>
                                            </p:tx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6387">
                                            <p:txEl>
                                              <p:pRg st="9" end="9"/>
                                            </p:txEl>
                                          </p:spTgt>
                                        </p:tgtEl>
                                        <p:attrNameLst>
                                          <p:attrName>style.visibility</p:attrName>
                                        </p:attrNameLst>
                                      </p:cBhvr>
                                      <p:to>
                                        <p:strVal val="visible"/>
                                      </p:to>
                                    </p:set>
                                    <p:animEffect transition="in" filter="fade">
                                      <p:cBhvr>
                                        <p:cTn id="52" dur="1000"/>
                                        <p:tgtEl>
                                          <p:spTgt spid="16387">
                                            <p:txEl>
                                              <p:pRg st="9" end="9"/>
                                            </p:txEl>
                                          </p:spTgt>
                                        </p:tgtEl>
                                      </p:cBhvr>
                                    </p:animEffect>
                                    <p:anim calcmode="lin" valueType="num">
                                      <p:cBhvr>
                                        <p:cTn id="53" dur="1000" fill="hold"/>
                                        <p:tgtEl>
                                          <p:spTgt spid="16387">
                                            <p:txEl>
                                              <p:pRg st="9" end="9"/>
                                            </p:txEl>
                                          </p:spTgt>
                                        </p:tgtEl>
                                        <p:attrNameLst>
                                          <p:attrName>ppt_x</p:attrName>
                                        </p:attrNameLst>
                                      </p:cBhvr>
                                      <p:tavLst>
                                        <p:tav tm="0">
                                          <p:val>
                                            <p:strVal val="#ppt_x"/>
                                          </p:val>
                                        </p:tav>
                                        <p:tav tm="100000">
                                          <p:val>
                                            <p:strVal val="#ppt_x"/>
                                          </p:val>
                                        </p:tav>
                                      </p:tavLst>
                                    </p:anim>
                                    <p:anim calcmode="lin" valueType="num">
                                      <p:cBhvr>
                                        <p:cTn id="54" dur="1000" fill="hold"/>
                                        <p:tgtEl>
                                          <p:spTgt spid="16387">
                                            <p:txEl>
                                              <p:pRg st="9" end="9"/>
                                            </p:txEl>
                                          </p:spTgt>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6387">
                                            <p:txEl>
                                              <p:pRg st="10" end="10"/>
                                            </p:txEl>
                                          </p:spTgt>
                                        </p:tgtEl>
                                        <p:attrNameLst>
                                          <p:attrName>style.visibility</p:attrName>
                                        </p:attrNameLst>
                                      </p:cBhvr>
                                      <p:to>
                                        <p:strVal val="visible"/>
                                      </p:to>
                                    </p:set>
                                    <p:animEffect transition="in" filter="fade">
                                      <p:cBhvr>
                                        <p:cTn id="57" dur="1000"/>
                                        <p:tgtEl>
                                          <p:spTgt spid="16387">
                                            <p:txEl>
                                              <p:pRg st="10" end="10"/>
                                            </p:txEl>
                                          </p:spTgt>
                                        </p:tgtEl>
                                      </p:cBhvr>
                                    </p:animEffect>
                                    <p:anim calcmode="lin" valueType="num">
                                      <p:cBhvr>
                                        <p:cTn id="58" dur="1000" fill="hold"/>
                                        <p:tgtEl>
                                          <p:spTgt spid="16387">
                                            <p:txEl>
                                              <p:pRg st="10" end="10"/>
                                            </p:txEl>
                                          </p:spTgt>
                                        </p:tgtEl>
                                        <p:attrNameLst>
                                          <p:attrName>ppt_x</p:attrName>
                                        </p:attrNameLst>
                                      </p:cBhvr>
                                      <p:tavLst>
                                        <p:tav tm="0">
                                          <p:val>
                                            <p:strVal val="#ppt_x"/>
                                          </p:val>
                                        </p:tav>
                                        <p:tav tm="100000">
                                          <p:val>
                                            <p:strVal val="#ppt_x"/>
                                          </p:val>
                                        </p:tav>
                                      </p:tavLst>
                                    </p:anim>
                                    <p:anim calcmode="lin" valueType="num">
                                      <p:cBhvr>
                                        <p:cTn id="59" dur="1000" fill="hold"/>
                                        <p:tgtEl>
                                          <p:spTgt spid="16387">
                                            <p:txEl>
                                              <p:pRg st="10" end="10"/>
                                            </p:txEl>
                                          </p:spTgt>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
                                            <p:txEl>
                                              <p:pRg st="1" end="1"/>
                                            </p:txEl>
                                          </p:spTgt>
                                        </p:tgtEl>
                                        <p:attrNameLst>
                                          <p:attrName>style.visibility</p:attrName>
                                        </p:attrNameLst>
                                      </p:cBhvr>
                                      <p:to>
                                        <p:strVal val="visible"/>
                                      </p:to>
                                    </p:set>
                                    <p:animEffect transition="in" filter="fade">
                                      <p:cBhvr>
                                        <p:cTn id="62" dur="1000"/>
                                        <p:tgtEl>
                                          <p:spTgt spid="2">
                                            <p:txEl>
                                              <p:pRg st="1" end="1"/>
                                            </p:txEl>
                                          </p:spTgt>
                                        </p:tgtEl>
                                      </p:cBhvr>
                                    </p:animEffect>
                                    <p:anim calcmode="lin" valueType="num">
                                      <p:cBhvr>
                                        <p:cTn id="6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64" dur="1000" fill="hold"/>
                                        <p:tgtEl>
                                          <p:spTgt spid="2">
                                            <p:txEl>
                                              <p:pRg st="1" end="1"/>
                                            </p:tx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
                                            <p:txEl>
                                              <p:pRg st="2" end="2"/>
                                            </p:txEl>
                                          </p:spTgt>
                                        </p:tgtEl>
                                        <p:attrNameLst>
                                          <p:attrName>style.visibility</p:attrName>
                                        </p:attrNameLst>
                                      </p:cBhvr>
                                      <p:to>
                                        <p:strVal val="visible"/>
                                      </p:to>
                                    </p:set>
                                    <p:animEffect transition="in" filter="fade">
                                      <p:cBhvr>
                                        <p:cTn id="67" dur="1000"/>
                                        <p:tgtEl>
                                          <p:spTgt spid="2">
                                            <p:txEl>
                                              <p:pRg st="2" end="2"/>
                                            </p:txEl>
                                          </p:spTgt>
                                        </p:tgtEl>
                                      </p:cBhvr>
                                    </p:animEffect>
                                    <p:anim calcmode="lin" valueType="num">
                                      <p:cBhvr>
                                        <p:cTn id="6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69" dur="1000" fill="hold"/>
                                        <p:tgtEl>
                                          <p:spTgt spid="2">
                                            <p:txEl>
                                              <p:pRg st="2" end="2"/>
                                            </p:txEl>
                                          </p:spTgt>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2">
                                            <p:txEl>
                                              <p:pRg st="3" end="3"/>
                                            </p:txEl>
                                          </p:spTgt>
                                        </p:tgtEl>
                                        <p:attrNameLst>
                                          <p:attrName>style.visibility</p:attrName>
                                        </p:attrNameLst>
                                      </p:cBhvr>
                                      <p:to>
                                        <p:strVal val="visible"/>
                                      </p:to>
                                    </p:set>
                                    <p:animEffect transition="in" filter="fade">
                                      <p:cBhvr>
                                        <p:cTn id="72" dur="1000"/>
                                        <p:tgtEl>
                                          <p:spTgt spid="2">
                                            <p:txEl>
                                              <p:pRg st="3" end="3"/>
                                            </p:txEl>
                                          </p:spTgt>
                                        </p:tgtEl>
                                      </p:cBhvr>
                                    </p:animEffect>
                                    <p:anim calcmode="lin" valueType="num">
                                      <p:cBhvr>
                                        <p:cTn id="73"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74" dur="1000" fill="hold"/>
                                        <p:tgtEl>
                                          <p:spTgt spid="2">
                                            <p:txEl>
                                              <p:pRg st="3" end="3"/>
                                            </p:txEl>
                                          </p:spTgt>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2">
                                            <p:txEl>
                                              <p:pRg st="4" end="4"/>
                                            </p:txEl>
                                          </p:spTgt>
                                        </p:tgtEl>
                                        <p:attrNameLst>
                                          <p:attrName>style.visibility</p:attrName>
                                        </p:attrNameLst>
                                      </p:cBhvr>
                                      <p:to>
                                        <p:strVal val="visible"/>
                                      </p:to>
                                    </p:set>
                                    <p:animEffect transition="in" filter="fade">
                                      <p:cBhvr>
                                        <p:cTn id="77" dur="1000"/>
                                        <p:tgtEl>
                                          <p:spTgt spid="2">
                                            <p:txEl>
                                              <p:pRg st="4" end="4"/>
                                            </p:txEl>
                                          </p:spTgt>
                                        </p:tgtEl>
                                      </p:cBhvr>
                                    </p:animEffect>
                                    <p:anim calcmode="lin" valueType="num">
                                      <p:cBhvr>
                                        <p:cTn id="78"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79" dur="1000" fill="hold"/>
                                        <p:tgtEl>
                                          <p:spTgt spid="2">
                                            <p:txEl>
                                              <p:pRg st="4" end="4"/>
                                            </p:txEl>
                                          </p:spTgt>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2">
                                            <p:txEl>
                                              <p:pRg st="5" end="5"/>
                                            </p:txEl>
                                          </p:spTgt>
                                        </p:tgtEl>
                                        <p:attrNameLst>
                                          <p:attrName>style.visibility</p:attrName>
                                        </p:attrNameLst>
                                      </p:cBhvr>
                                      <p:to>
                                        <p:strVal val="visible"/>
                                      </p:to>
                                    </p:set>
                                    <p:animEffect transition="in" filter="fade">
                                      <p:cBhvr>
                                        <p:cTn id="82" dur="1000"/>
                                        <p:tgtEl>
                                          <p:spTgt spid="2">
                                            <p:txEl>
                                              <p:pRg st="5" end="5"/>
                                            </p:txEl>
                                          </p:spTgt>
                                        </p:tgtEl>
                                      </p:cBhvr>
                                    </p:animEffect>
                                    <p:anim calcmode="lin" valueType="num">
                                      <p:cBhvr>
                                        <p:cTn id="83"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84" dur="1000" fill="hold"/>
                                        <p:tgtEl>
                                          <p:spTgt spid="2">
                                            <p:txEl>
                                              <p:pRg st="5" end="5"/>
                                            </p:txEl>
                                          </p:spTgt>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2">
                                            <p:txEl>
                                              <p:pRg st="6" end="6"/>
                                            </p:txEl>
                                          </p:spTgt>
                                        </p:tgtEl>
                                        <p:attrNameLst>
                                          <p:attrName>style.visibility</p:attrName>
                                        </p:attrNameLst>
                                      </p:cBhvr>
                                      <p:to>
                                        <p:strVal val="visible"/>
                                      </p:to>
                                    </p:set>
                                    <p:animEffect transition="in" filter="fade">
                                      <p:cBhvr>
                                        <p:cTn id="87" dur="1000"/>
                                        <p:tgtEl>
                                          <p:spTgt spid="2">
                                            <p:txEl>
                                              <p:pRg st="6" end="6"/>
                                            </p:txEl>
                                          </p:spTgt>
                                        </p:tgtEl>
                                      </p:cBhvr>
                                    </p:animEffect>
                                    <p:anim calcmode="lin" valueType="num">
                                      <p:cBhvr>
                                        <p:cTn id="88"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89" dur="1000" fill="hold"/>
                                        <p:tgtEl>
                                          <p:spTgt spid="2">
                                            <p:txEl>
                                              <p:pRg st="6" end="6"/>
                                            </p:txEl>
                                          </p:spTgt>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2">
                                            <p:txEl>
                                              <p:pRg st="7" end="7"/>
                                            </p:txEl>
                                          </p:spTgt>
                                        </p:tgtEl>
                                        <p:attrNameLst>
                                          <p:attrName>style.visibility</p:attrName>
                                        </p:attrNameLst>
                                      </p:cBhvr>
                                      <p:to>
                                        <p:strVal val="visible"/>
                                      </p:to>
                                    </p:set>
                                    <p:animEffect transition="in" filter="fade">
                                      <p:cBhvr>
                                        <p:cTn id="92" dur="1000"/>
                                        <p:tgtEl>
                                          <p:spTgt spid="2">
                                            <p:txEl>
                                              <p:pRg st="7" end="7"/>
                                            </p:txEl>
                                          </p:spTgt>
                                        </p:tgtEl>
                                      </p:cBhvr>
                                    </p:animEffect>
                                    <p:anim calcmode="lin" valueType="num">
                                      <p:cBhvr>
                                        <p:cTn id="93"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94" dur="1000" fill="hold"/>
                                        <p:tgtEl>
                                          <p:spTgt spid="2">
                                            <p:txEl>
                                              <p:pRg st="7" end="7"/>
                                            </p:txEl>
                                          </p:spTgt>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2">
                                            <p:txEl>
                                              <p:pRg st="8" end="8"/>
                                            </p:txEl>
                                          </p:spTgt>
                                        </p:tgtEl>
                                        <p:attrNameLst>
                                          <p:attrName>style.visibility</p:attrName>
                                        </p:attrNameLst>
                                      </p:cBhvr>
                                      <p:to>
                                        <p:strVal val="visible"/>
                                      </p:to>
                                    </p:set>
                                    <p:animEffect transition="in" filter="fade">
                                      <p:cBhvr>
                                        <p:cTn id="97" dur="1000"/>
                                        <p:tgtEl>
                                          <p:spTgt spid="2">
                                            <p:txEl>
                                              <p:pRg st="8" end="8"/>
                                            </p:txEl>
                                          </p:spTgt>
                                        </p:tgtEl>
                                      </p:cBhvr>
                                    </p:animEffect>
                                    <p:anim calcmode="lin" valueType="num">
                                      <p:cBhvr>
                                        <p:cTn id="98"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99" dur="1000" fill="hold"/>
                                        <p:tgtEl>
                                          <p:spTgt spid="2">
                                            <p:txEl>
                                              <p:pRg st="8" end="8"/>
                                            </p:txEl>
                                          </p:spTgt>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2">
                                            <p:txEl>
                                              <p:pRg st="9" end="9"/>
                                            </p:txEl>
                                          </p:spTgt>
                                        </p:tgtEl>
                                        <p:attrNameLst>
                                          <p:attrName>style.visibility</p:attrName>
                                        </p:attrNameLst>
                                      </p:cBhvr>
                                      <p:to>
                                        <p:strVal val="visible"/>
                                      </p:to>
                                    </p:set>
                                    <p:animEffect transition="in" filter="fade">
                                      <p:cBhvr>
                                        <p:cTn id="102" dur="1000"/>
                                        <p:tgtEl>
                                          <p:spTgt spid="2">
                                            <p:txEl>
                                              <p:pRg st="9" end="9"/>
                                            </p:txEl>
                                          </p:spTgt>
                                        </p:tgtEl>
                                      </p:cBhvr>
                                    </p:animEffect>
                                    <p:anim calcmode="lin" valueType="num">
                                      <p:cBhvr>
                                        <p:cTn id="103" dur="1000" fill="hold"/>
                                        <p:tgtEl>
                                          <p:spTgt spid="2">
                                            <p:txEl>
                                              <p:pRg st="9" end="9"/>
                                            </p:txEl>
                                          </p:spTgt>
                                        </p:tgtEl>
                                        <p:attrNameLst>
                                          <p:attrName>ppt_x</p:attrName>
                                        </p:attrNameLst>
                                      </p:cBhvr>
                                      <p:tavLst>
                                        <p:tav tm="0">
                                          <p:val>
                                            <p:strVal val="#ppt_x"/>
                                          </p:val>
                                        </p:tav>
                                        <p:tav tm="100000">
                                          <p:val>
                                            <p:strVal val="#ppt_x"/>
                                          </p:val>
                                        </p:tav>
                                      </p:tavLst>
                                    </p:anim>
                                    <p:anim calcmode="lin" valueType="num">
                                      <p:cBhvr>
                                        <p:cTn id="104" dur="1000" fill="hold"/>
                                        <p:tgtEl>
                                          <p:spTgt spid="2">
                                            <p:txEl>
                                              <p:pRg st="9" end="9"/>
                                            </p:txEl>
                                          </p:spTgt>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2">
                                            <p:txEl>
                                              <p:pRg st="10" end="10"/>
                                            </p:txEl>
                                          </p:spTgt>
                                        </p:tgtEl>
                                        <p:attrNameLst>
                                          <p:attrName>style.visibility</p:attrName>
                                        </p:attrNameLst>
                                      </p:cBhvr>
                                      <p:to>
                                        <p:strVal val="visible"/>
                                      </p:to>
                                    </p:set>
                                    <p:animEffect transition="in" filter="fade">
                                      <p:cBhvr>
                                        <p:cTn id="107" dur="1000"/>
                                        <p:tgtEl>
                                          <p:spTgt spid="2">
                                            <p:txEl>
                                              <p:pRg st="10" end="10"/>
                                            </p:txEl>
                                          </p:spTgt>
                                        </p:tgtEl>
                                      </p:cBhvr>
                                    </p:animEffect>
                                    <p:anim calcmode="lin" valueType="num">
                                      <p:cBhvr>
                                        <p:cTn id="108" dur="1000" fill="hold"/>
                                        <p:tgtEl>
                                          <p:spTgt spid="2">
                                            <p:txEl>
                                              <p:pRg st="10" end="10"/>
                                            </p:txEl>
                                          </p:spTgt>
                                        </p:tgtEl>
                                        <p:attrNameLst>
                                          <p:attrName>ppt_x</p:attrName>
                                        </p:attrNameLst>
                                      </p:cBhvr>
                                      <p:tavLst>
                                        <p:tav tm="0">
                                          <p:val>
                                            <p:strVal val="#ppt_x"/>
                                          </p:val>
                                        </p:tav>
                                        <p:tav tm="100000">
                                          <p:val>
                                            <p:strVal val="#ppt_x"/>
                                          </p:val>
                                        </p:tav>
                                      </p:tavLst>
                                    </p:anim>
                                    <p:anim calcmode="lin" valueType="num">
                                      <p:cBhvr>
                                        <p:cTn id="109" dur="1000" fill="hold"/>
                                        <p:tgtEl>
                                          <p:spTgt spid="2">
                                            <p:txEl>
                                              <p:pRg st="10" end="10"/>
                                            </p:txEl>
                                          </p:spTgt>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2">
                                            <p:txEl>
                                              <p:pRg st="11" end="11"/>
                                            </p:txEl>
                                          </p:spTgt>
                                        </p:tgtEl>
                                        <p:attrNameLst>
                                          <p:attrName>style.visibility</p:attrName>
                                        </p:attrNameLst>
                                      </p:cBhvr>
                                      <p:to>
                                        <p:strVal val="visible"/>
                                      </p:to>
                                    </p:set>
                                    <p:animEffect transition="in" filter="fade">
                                      <p:cBhvr>
                                        <p:cTn id="112" dur="1000"/>
                                        <p:tgtEl>
                                          <p:spTgt spid="2">
                                            <p:txEl>
                                              <p:pRg st="11" end="11"/>
                                            </p:txEl>
                                          </p:spTgt>
                                        </p:tgtEl>
                                      </p:cBhvr>
                                    </p:animEffect>
                                    <p:anim calcmode="lin" valueType="num">
                                      <p:cBhvr>
                                        <p:cTn id="113" dur="1000" fill="hold"/>
                                        <p:tgtEl>
                                          <p:spTgt spid="2">
                                            <p:txEl>
                                              <p:pRg st="11" end="11"/>
                                            </p:txEl>
                                          </p:spTgt>
                                        </p:tgtEl>
                                        <p:attrNameLst>
                                          <p:attrName>ppt_x</p:attrName>
                                        </p:attrNameLst>
                                      </p:cBhvr>
                                      <p:tavLst>
                                        <p:tav tm="0">
                                          <p:val>
                                            <p:strVal val="#ppt_x"/>
                                          </p:val>
                                        </p:tav>
                                        <p:tav tm="100000">
                                          <p:val>
                                            <p:strVal val="#ppt_x"/>
                                          </p:val>
                                        </p:tav>
                                      </p:tavLst>
                                    </p:anim>
                                    <p:anim calcmode="lin" valueType="num">
                                      <p:cBhvr>
                                        <p:cTn id="114" dur="1000" fill="hold"/>
                                        <p:tgtEl>
                                          <p:spTgt spid="2">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uiExpand="1" build="p"/>
      <p:bldP spid="2"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60320" y="299327"/>
            <a:ext cx="15800832" cy="907941"/>
          </a:xfrm>
          <a:prstGeom prst="rect">
            <a:avLst/>
          </a:prstGeom>
        </p:spPr>
        <p:txBody>
          <a:bodyPr vert="horz" wrap="square" lIns="0" tIns="15240" rIns="0" bIns="0" rtlCol="0" anchor="ctr" anchorCtr="0">
            <a:spAutoFit/>
          </a:bodyPr>
          <a:lstStyle/>
          <a:p>
            <a:pPr marL="91440">
              <a:spcBef>
                <a:spcPts val="120"/>
              </a:spcBef>
            </a:pPr>
            <a:r>
              <a:rPr dirty="0"/>
              <a:t>Other</a:t>
            </a:r>
            <a:r>
              <a:rPr spc="-30" dirty="0"/>
              <a:t> </a:t>
            </a:r>
            <a:r>
              <a:rPr spc="-12" dirty="0"/>
              <a:t>Examples</a:t>
            </a:r>
          </a:p>
        </p:txBody>
      </p:sp>
      <p:sp>
        <p:nvSpPr>
          <p:cNvPr id="3" name="object 3"/>
          <p:cNvSpPr txBox="1"/>
          <p:nvPr/>
        </p:nvSpPr>
        <p:spPr>
          <a:xfrm>
            <a:off x="2471929" y="1170067"/>
            <a:ext cx="7718298" cy="1973874"/>
          </a:xfrm>
          <a:prstGeom prst="rect">
            <a:avLst/>
          </a:prstGeom>
        </p:spPr>
        <p:txBody>
          <a:bodyPr vert="horz" wrap="square" lIns="0" tIns="129540" rIns="0" bIns="0" rtlCol="0">
            <a:spAutoFit/>
          </a:bodyPr>
          <a:lstStyle/>
          <a:p>
            <a:pPr marL="288798" indent="-273558">
              <a:spcBef>
                <a:spcPts val="1020"/>
              </a:spcBef>
              <a:buChar char="•"/>
              <a:tabLst>
                <a:tab pos="288798" algn="l"/>
              </a:tabLst>
            </a:pPr>
            <a:r>
              <a:rPr sz="3360" dirty="0">
                <a:solidFill>
                  <a:srgbClr val="800000"/>
                </a:solidFill>
                <a:latin typeface="Arial"/>
                <a:cs typeface="Arial"/>
              </a:rPr>
              <a:t>Distributed</a:t>
            </a:r>
            <a:r>
              <a:rPr sz="3360" spc="-78" dirty="0">
                <a:solidFill>
                  <a:srgbClr val="800000"/>
                </a:solidFill>
                <a:latin typeface="Arial"/>
                <a:cs typeface="Arial"/>
              </a:rPr>
              <a:t> </a:t>
            </a:r>
            <a:r>
              <a:rPr sz="3360" dirty="0">
                <a:solidFill>
                  <a:srgbClr val="800000"/>
                </a:solidFill>
                <a:latin typeface="Arial"/>
                <a:cs typeface="Arial"/>
              </a:rPr>
              <a:t>grep</a:t>
            </a:r>
            <a:r>
              <a:rPr sz="3360" spc="-72" dirty="0">
                <a:solidFill>
                  <a:srgbClr val="800000"/>
                </a:solidFill>
                <a:latin typeface="Arial"/>
                <a:cs typeface="Arial"/>
              </a:rPr>
              <a:t> </a:t>
            </a:r>
            <a:r>
              <a:rPr sz="3360" dirty="0">
                <a:solidFill>
                  <a:srgbClr val="800000"/>
                </a:solidFill>
                <a:latin typeface="Arial"/>
                <a:cs typeface="Arial"/>
              </a:rPr>
              <a:t>(search</a:t>
            </a:r>
            <a:r>
              <a:rPr sz="3360" spc="-72" dirty="0">
                <a:solidFill>
                  <a:srgbClr val="800000"/>
                </a:solidFill>
                <a:latin typeface="Arial"/>
                <a:cs typeface="Arial"/>
              </a:rPr>
              <a:t> </a:t>
            </a:r>
            <a:r>
              <a:rPr sz="3360" dirty="0">
                <a:solidFill>
                  <a:srgbClr val="800000"/>
                </a:solidFill>
                <a:latin typeface="Arial"/>
                <a:cs typeface="Arial"/>
              </a:rPr>
              <a:t>for</a:t>
            </a:r>
            <a:r>
              <a:rPr sz="3360" spc="-72" dirty="0">
                <a:solidFill>
                  <a:srgbClr val="800000"/>
                </a:solidFill>
                <a:latin typeface="Arial"/>
                <a:cs typeface="Arial"/>
              </a:rPr>
              <a:t> </a:t>
            </a:r>
            <a:r>
              <a:rPr sz="3360" spc="-12" dirty="0">
                <a:solidFill>
                  <a:srgbClr val="800000"/>
                </a:solidFill>
                <a:latin typeface="Arial"/>
                <a:cs typeface="Arial"/>
              </a:rPr>
              <a:t>words)</a:t>
            </a:r>
            <a:endParaRPr sz="3360">
              <a:latin typeface="Arial"/>
              <a:cs typeface="Arial"/>
            </a:endParaRPr>
          </a:p>
          <a:p>
            <a:pPr marL="562356" lvl="1" indent="-272795">
              <a:spcBef>
                <a:spcPts val="642"/>
              </a:spcBef>
              <a:buFont typeface="Arial"/>
              <a:buChar char="–"/>
              <a:tabLst>
                <a:tab pos="562356" algn="l"/>
              </a:tabLst>
            </a:pPr>
            <a:r>
              <a:rPr sz="2400" i="1" dirty="0">
                <a:solidFill>
                  <a:srgbClr val="FF0000"/>
                </a:solidFill>
                <a:latin typeface="Arial"/>
                <a:cs typeface="Arial"/>
              </a:rPr>
              <a:t>Search</a:t>
            </a:r>
            <a:r>
              <a:rPr sz="2400" i="1" spc="-72" dirty="0">
                <a:solidFill>
                  <a:srgbClr val="FF0000"/>
                </a:solidFill>
                <a:latin typeface="Arial"/>
                <a:cs typeface="Arial"/>
              </a:rPr>
              <a:t> </a:t>
            </a:r>
            <a:r>
              <a:rPr sz="2400" i="1" dirty="0">
                <a:solidFill>
                  <a:srgbClr val="FF0000"/>
                </a:solidFill>
                <a:latin typeface="Arial"/>
                <a:cs typeface="Arial"/>
              </a:rPr>
              <a:t>for</a:t>
            </a:r>
            <a:r>
              <a:rPr sz="2400" i="1" spc="-42" dirty="0">
                <a:solidFill>
                  <a:srgbClr val="FF0000"/>
                </a:solidFill>
                <a:latin typeface="Arial"/>
                <a:cs typeface="Arial"/>
              </a:rPr>
              <a:t> </a:t>
            </a:r>
            <a:r>
              <a:rPr sz="2400" i="1" dirty="0">
                <a:solidFill>
                  <a:srgbClr val="FF0000"/>
                </a:solidFill>
                <a:latin typeface="Arial"/>
                <a:cs typeface="Arial"/>
              </a:rPr>
              <a:t>words</a:t>
            </a:r>
            <a:r>
              <a:rPr sz="2400" i="1" spc="-42" dirty="0">
                <a:solidFill>
                  <a:srgbClr val="FF0000"/>
                </a:solidFill>
                <a:latin typeface="Arial"/>
                <a:cs typeface="Arial"/>
              </a:rPr>
              <a:t> </a:t>
            </a:r>
            <a:r>
              <a:rPr sz="2400" i="1" dirty="0">
                <a:solidFill>
                  <a:srgbClr val="FF0000"/>
                </a:solidFill>
                <a:latin typeface="Arial"/>
                <a:cs typeface="Arial"/>
              </a:rPr>
              <a:t>in</a:t>
            </a:r>
            <a:r>
              <a:rPr sz="2400" i="1" spc="-42" dirty="0">
                <a:solidFill>
                  <a:srgbClr val="FF0000"/>
                </a:solidFill>
                <a:latin typeface="Arial"/>
                <a:cs typeface="Arial"/>
              </a:rPr>
              <a:t> </a:t>
            </a:r>
            <a:r>
              <a:rPr sz="2400" i="1" dirty="0">
                <a:solidFill>
                  <a:srgbClr val="FF0000"/>
                </a:solidFill>
                <a:latin typeface="Arial"/>
                <a:cs typeface="Arial"/>
              </a:rPr>
              <a:t>lots</a:t>
            </a:r>
            <a:r>
              <a:rPr sz="2400" i="1" spc="-42" dirty="0">
                <a:solidFill>
                  <a:srgbClr val="FF0000"/>
                </a:solidFill>
                <a:latin typeface="Arial"/>
                <a:cs typeface="Arial"/>
              </a:rPr>
              <a:t> </a:t>
            </a:r>
            <a:r>
              <a:rPr sz="2400" i="1" dirty="0">
                <a:solidFill>
                  <a:srgbClr val="FF0000"/>
                </a:solidFill>
                <a:latin typeface="Arial"/>
                <a:cs typeface="Arial"/>
              </a:rPr>
              <a:t>of</a:t>
            </a:r>
            <a:r>
              <a:rPr sz="2400" i="1" spc="-48" dirty="0">
                <a:solidFill>
                  <a:srgbClr val="FF0000"/>
                </a:solidFill>
                <a:latin typeface="Arial"/>
                <a:cs typeface="Arial"/>
              </a:rPr>
              <a:t> </a:t>
            </a:r>
            <a:r>
              <a:rPr sz="2400" i="1" spc="-12" dirty="0">
                <a:solidFill>
                  <a:srgbClr val="FF0000"/>
                </a:solidFill>
                <a:latin typeface="Arial"/>
                <a:cs typeface="Arial"/>
              </a:rPr>
              <a:t>documents</a:t>
            </a:r>
            <a:endParaRPr sz="2400">
              <a:latin typeface="Arial"/>
              <a:cs typeface="Arial"/>
            </a:endParaRPr>
          </a:p>
          <a:p>
            <a:pPr marL="562356" lvl="1" indent="-272795">
              <a:spcBef>
                <a:spcPts val="606"/>
              </a:spcBef>
              <a:buChar char="–"/>
              <a:tabLst>
                <a:tab pos="562356" algn="l"/>
              </a:tabLst>
            </a:pPr>
            <a:r>
              <a:rPr sz="2400" dirty="0">
                <a:latin typeface="Arial"/>
                <a:cs typeface="Arial"/>
              </a:rPr>
              <a:t>Map:</a:t>
            </a:r>
            <a:r>
              <a:rPr sz="2400" spc="-48" dirty="0">
                <a:latin typeface="Arial"/>
                <a:cs typeface="Arial"/>
              </a:rPr>
              <a:t> </a:t>
            </a:r>
            <a:r>
              <a:rPr sz="2400" dirty="0">
                <a:latin typeface="Arial"/>
                <a:cs typeface="Arial"/>
              </a:rPr>
              <a:t>emit</a:t>
            </a:r>
            <a:r>
              <a:rPr sz="2400" spc="-42" dirty="0">
                <a:latin typeface="Arial"/>
                <a:cs typeface="Arial"/>
              </a:rPr>
              <a:t> </a:t>
            </a:r>
            <a:r>
              <a:rPr sz="2400" dirty="0">
                <a:latin typeface="Arial"/>
                <a:cs typeface="Arial"/>
              </a:rPr>
              <a:t>a</a:t>
            </a:r>
            <a:r>
              <a:rPr sz="2400" spc="-36" dirty="0">
                <a:latin typeface="Arial"/>
                <a:cs typeface="Arial"/>
              </a:rPr>
              <a:t> </a:t>
            </a:r>
            <a:r>
              <a:rPr sz="2400" dirty="0">
                <a:latin typeface="Arial"/>
                <a:cs typeface="Arial"/>
              </a:rPr>
              <a:t>line</a:t>
            </a:r>
            <a:r>
              <a:rPr sz="2400" spc="-42" dirty="0">
                <a:latin typeface="Arial"/>
                <a:cs typeface="Arial"/>
              </a:rPr>
              <a:t> </a:t>
            </a:r>
            <a:r>
              <a:rPr sz="2400" dirty="0">
                <a:latin typeface="Arial"/>
                <a:cs typeface="Arial"/>
              </a:rPr>
              <a:t>if</a:t>
            </a:r>
            <a:r>
              <a:rPr sz="2400" spc="-42" dirty="0">
                <a:latin typeface="Arial"/>
                <a:cs typeface="Arial"/>
              </a:rPr>
              <a:t> </a:t>
            </a:r>
            <a:r>
              <a:rPr sz="2400" dirty="0">
                <a:latin typeface="Arial"/>
                <a:cs typeface="Arial"/>
              </a:rPr>
              <a:t>it</a:t>
            </a:r>
            <a:r>
              <a:rPr sz="2400" spc="-42" dirty="0">
                <a:latin typeface="Arial"/>
                <a:cs typeface="Arial"/>
              </a:rPr>
              <a:t> </a:t>
            </a:r>
            <a:r>
              <a:rPr sz="2400" dirty="0">
                <a:latin typeface="Arial"/>
                <a:cs typeface="Arial"/>
              </a:rPr>
              <a:t>matches</a:t>
            </a:r>
            <a:r>
              <a:rPr sz="2400" spc="-54" dirty="0">
                <a:latin typeface="Arial"/>
                <a:cs typeface="Arial"/>
              </a:rPr>
              <a:t> </a:t>
            </a:r>
            <a:r>
              <a:rPr sz="2400" dirty="0">
                <a:latin typeface="Arial"/>
                <a:cs typeface="Arial"/>
              </a:rPr>
              <a:t>a</a:t>
            </a:r>
            <a:r>
              <a:rPr sz="2400" spc="-48" dirty="0">
                <a:latin typeface="Arial"/>
                <a:cs typeface="Arial"/>
              </a:rPr>
              <a:t> </a:t>
            </a:r>
            <a:r>
              <a:rPr sz="2400" dirty="0">
                <a:latin typeface="Arial"/>
                <a:cs typeface="Arial"/>
              </a:rPr>
              <a:t>given</a:t>
            </a:r>
            <a:r>
              <a:rPr sz="2400" spc="-48" dirty="0">
                <a:latin typeface="Arial"/>
                <a:cs typeface="Arial"/>
              </a:rPr>
              <a:t> </a:t>
            </a:r>
            <a:r>
              <a:rPr sz="2400" spc="-12" dirty="0">
                <a:latin typeface="Arial"/>
                <a:cs typeface="Arial"/>
              </a:rPr>
              <a:t>pattern</a:t>
            </a:r>
            <a:endParaRPr sz="2400">
              <a:latin typeface="Arial"/>
              <a:cs typeface="Arial"/>
            </a:endParaRPr>
          </a:p>
          <a:p>
            <a:pPr marL="562356" lvl="1" indent="-272795">
              <a:spcBef>
                <a:spcPts val="486"/>
              </a:spcBef>
              <a:buChar char="–"/>
              <a:tabLst>
                <a:tab pos="562356" algn="l"/>
              </a:tabLst>
            </a:pPr>
            <a:r>
              <a:rPr sz="2400" dirty="0">
                <a:latin typeface="Arial"/>
                <a:cs typeface="Arial"/>
              </a:rPr>
              <a:t>Reduce:</a:t>
            </a:r>
            <a:r>
              <a:rPr sz="2400" spc="-66" dirty="0">
                <a:latin typeface="Arial"/>
                <a:cs typeface="Arial"/>
              </a:rPr>
              <a:t> </a:t>
            </a:r>
            <a:r>
              <a:rPr sz="2400" dirty="0">
                <a:latin typeface="Arial"/>
                <a:cs typeface="Arial"/>
              </a:rPr>
              <a:t>just</a:t>
            </a:r>
            <a:r>
              <a:rPr sz="2400" spc="-60" dirty="0">
                <a:latin typeface="Arial"/>
                <a:cs typeface="Arial"/>
              </a:rPr>
              <a:t> </a:t>
            </a:r>
            <a:r>
              <a:rPr sz="2400" dirty="0">
                <a:latin typeface="Arial"/>
                <a:cs typeface="Arial"/>
              </a:rPr>
              <a:t>copy</a:t>
            </a:r>
            <a:r>
              <a:rPr sz="2400" spc="-60" dirty="0">
                <a:latin typeface="Arial"/>
                <a:cs typeface="Arial"/>
              </a:rPr>
              <a:t> </a:t>
            </a:r>
            <a:r>
              <a:rPr sz="2400" dirty="0">
                <a:latin typeface="Arial"/>
                <a:cs typeface="Arial"/>
              </a:rPr>
              <a:t>the</a:t>
            </a:r>
            <a:r>
              <a:rPr sz="2400" spc="-54" dirty="0">
                <a:latin typeface="Arial"/>
                <a:cs typeface="Arial"/>
              </a:rPr>
              <a:t> </a:t>
            </a:r>
            <a:r>
              <a:rPr sz="2400" dirty="0">
                <a:latin typeface="Arial"/>
                <a:cs typeface="Arial"/>
              </a:rPr>
              <a:t>intermediate</a:t>
            </a:r>
            <a:r>
              <a:rPr sz="2400" spc="-54" dirty="0">
                <a:latin typeface="Arial"/>
                <a:cs typeface="Arial"/>
              </a:rPr>
              <a:t> </a:t>
            </a:r>
            <a:r>
              <a:rPr sz="2400" dirty="0">
                <a:latin typeface="Arial"/>
                <a:cs typeface="Arial"/>
              </a:rPr>
              <a:t>data</a:t>
            </a:r>
            <a:r>
              <a:rPr sz="2400" spc="-60" dirty="0">
                <a:latin typeface="Arial"/>
                <a:cs typeface="Arial"/>
              </a:rPr>
              <a:t> </a:t>
            </a:r>
            <a:r>
              <a:rPr sz="2400" dirty="0">
                <a:latin typeface="Arial"/>
                <a:cs typeface="Arial"/>
              </a:rPr>
              <a:t>to</a:t>
            </a:r>
            <a:r>
              <a:rPr sz="2400" spc="-54" dirty="0">
                <a:latin typeface="Arial"/>
                <a:cs typeface="Arial"/>
              </a:rPr>
              <a:t> </a:t>
            </a:r>
            <a:r>
              <a:rPr sz="2400" dirty="0">
                <a:latin typeface="Arial"/>
                <a:cs typeface="Arial"/>
              </a:rPr>
              <a:t>the</a:t>
            </a:r>
            <a:r>
              <a:rPr sz="2400" spc="-60" dirty="0">
                <a:latin typeface="Arial"/>
                <a:cs typeface="Arial"/>
              </a:rPr>
              <a:t> </a:t>
            </a:r>
            <a:r>
              <a:rPr sz="2400" spc="-12" dirty="0">
                <a:latin typeface="Arial"/>
                <a:cs typeface="Arial"/>
              </a:rPr>
              <a:t>output</a:t>
            </a:r>
            <a:endParaRPr sz="2400">
              <a:latin typeface="Arial"/>
              <a:cs typeface="Arial"/>
            </a:endParaRPr>
          </a:p>
        </p:txBody>
      </p:sp>
      <p:grpSp>
        <p:nvGrpSpPr>
          <p:cNvPr id="4" name="object 4"/>
          <p:cNvGrpSpPr/>
          <p:nvPr/>
        </p:nvGrpSpPr>
        <p:grpSpPr>
          <a:xfrm>
            <a:off x="3899000" y="3653942"/>
            <a:ext cx="2842260" cy="1620774"/>
            <a:chOff x="1725167" y="3044951"/>
            <a:chExt cx="2368550" cy="1350645"/>
          </a:xfrm>
        </p:grpSpPr>
        <p:pic>
          <p:nvPicPr>
            <p:cNvPr id="5" name="object 5"/>
            <p:cNvPicPr/>
            <p:nvPr/>
          </p:nvPicPr>
          <p:blipFill>
            <a:blip r:embed="rId2" cstate="print"/>
            <a:stretch>
              <a:fillRect/>
            </a:stretch>
          </p:blipFill>
          <p:spPr>
            <a:xfrm>
              <a:off x="1725167" y="3044951"/>
              <a:ext cx="2368296" cy="1319784"/>
            </a:xfrm>
            <a:prstGeom prst="rect">
              <a:avLst/>
            </a:prstGeom>
          </p:spPr>
        </p:pic>
        <p:pic>
          <p:nvPicPr>
            <p:cNvPr id="6" name="object 6"/>
            <p:cNvPicPr/>
            <p:nvPr/>
          </p:nvPicPr>
          <p:blipFill>
            <a:blip r:embed="rId3" cstate="print"/>
            <a:stretch>
              <a:fillRect/>
            </a:stretch>
          </p:blipFill>
          <p:spPr>
            <a:xfrm>
              <a:off x="1731263" y="3078479"/>
              <a:ext cx="1978152" cy="1316736"/>
            </a:xfrm>
            <a:prstGeom prst="rect">
              <a:avLst/>
            </a:prstGeom>
          </p:spPr>
        </p:pic>
        <p:sp>
          <p:nvSpPr>
            <p:cNvPr id="7" name="object 7"/>
            <p:cNvSpPr/>
            <p:nvPr/>
          </p:nvSpPr>
          <p:spPr>
            <a:xfrm>
              <a:off x="1772093" y="3069264"/>
              <a:ext cx="2275840" cy="1226820"/>
            </a:xfrm>
            <a:custGeom>
              <a:avLst/>
              <a:gdLst/>
              <a:ahLst/>
              <a:cxnLst/>
              <a:rect l="l" t="t" r="r" b="b"/>
              <a:pathLst>
                <a:path w="2275840" h="1226820">
                  <a:moveTo>
                    <a:pt x="2177300" y="0"/>
                  </a:moveTo>
                  <a:lnTo>
                    <a:pt x="98066" y="0"/>
                  </a:lnTo>
                  <a:lnTo>
                    <a:pt x="59894" y="7706"/>
                  </a:lnTo>
                  <a:lnTo>
                    <a:pt x="28722" y="28723"/>
                  </a:lnTo>
                  <a:lnTo>
                    <a:pt x="7706" y="59894"/>
                  </a:lnTo>
                  <a:lnTo>
                    <a:pt x="0" y="98066"/>
                  </a:lnTo>
                  <a:lnTo>
                    <a:pt x="0" y="1128222"/>
                  </a:lnTo>
                  <a:lnTo>
                    <a:pt x="7706" y="1166394"/>
                  </a:lnTo>
                  <a:lnTo>
                    <a:pt x="28722" y="1197565"/>
                  </a:lnTo>
                  <a:lnTo>
                    <a:pt x="59894" y="1218582"/>
                  </a:lnTo>
                  <a:lnTo>
                    <a:pt x="98066" y="1226289"/>
                  </a:lnTo>
                  <a:lnTo>
                    <a:pt x="2177300" y="1226289"/>
                  </a:lnTo>
                  <a:lnTo>
                    <a:pt x="2215473" y="1218582"/>
                  </a:lnTo>
                  <a:lnTo>
                    <a:pt x="2246644" y="1197565"/>
                  </a:lnTo>
                  <a:lnTo>
                    <a:pt x="2267661" y="1166394"/>
                  </a:lnTo>
                  <a:lnTo>
                    <a:pt x="2275367" y="1128222"/>
                  </a:lnTo>
                  <a:lnTo>
                    <a:pt x="2275367" y="98066"/>
                  </a:lnTo>
                  <a:lnTo>
                    <a:pt x="2267661" y="59894"/>
                  </a:lnTo>
                  <a:lnTo>
                    <a:pt x="2246644" y="28723"/>
                  </a:lnTo>
                  <a:lnTo>
                    <a:pt x="2215473" y="7706"/>
                  </a:lnTo>
                  <a:lnTo>
                    <a:pt x="2177300" y="0"/>
                  </a:lnTo>
                  <a:close/>
                </a:path>
              </a:pathLst>
            </a:custGeom>
            <a:solidFill>
              <a:srgbClr val="AAE5E5"/>
            </a:solidFill>
          </p:spPr>
          <p:txBody>
            <a:bodyPr wrap="square" lIns="0" tIns="0" rIns="0" bIns="0" rtlCol="0"/>
            <a:lstStyle/>
            <a:p>
              <a:endParaRPr/>
            </a:p>
          </p:txBody>
        </p:sp>
        <p:sp>
          <p:nvSpPr>
            <p:cNvPr id="8" name="object 8"/>
            <p:cNvSpPr/>
            <p:nvPr/>
          </p:nvSpPr>
          <p:spPr>
            <a:xfrm>
              <a:off x="1772093" y="3069264"/>
              <a:ext cx="2275840" cy="1226820"/>
            </a:xfrm>
            <a:custGeom>
              <a:avLst/>
              <a:gdLst/>
              <a:ahLst/>
              <a:cxnLst/>
              <a:rect l="l" t="t" r="r" b="b"/>
              <a:pathLst>
                <a:path w="2275840" h="1226820">
                  <a:moveTo>
                    <a:pt x="0" y="98066"/>
                  </a:moveTo>
                  <a:lnTo>
                    <a:pt x="7706" y="59894"/>
                  </a:lnTo>
                  <a:lnTo>
                    <a:pt x="28723" y="28723"/>
                  </a:lnTo>
                  <a:lnTo>
                    <a:pt x="59894" y="7706"/>
                  </a:lnTo>
                  <a:lnTo>
                    <a:pt x="98066" y="0"/>
                  </a:lnTo>
                  <a:lnTo>
                    <a:pt x="2177301" y="0"/>
                  </a:lnTo>
                  <a:lnTo>
                    <a:pt x="2215473" y="7706"/>
                  </a:lnTo>
                  <a:lnTo>
                    <a:pt x="2246644" y="28723"/>
                  </a:lnTo>
                  <a:lnTo>
                    <a:pt x="2267661" y="59894"/>
                  </a:lnTo>
                  <a:lnTo>
                    <a:pt x="2275368" y="98066"/>
                  </a:lnTo>
                  <a:lnTo>
                    <a:pt x="2275368" y="1128222"/>
                  </a:lnTo>
                  <a:lnTo>
                    <a:pt x="2267661" y="1166394"/>
                  </a:lnTo>
                  <a:lnTo>
                    <a:pt x="2246644" y="1197565"/>
                  </a:lnTo>
                  <a:lnTo>
                    <a:pt x="2215473" y="1218582"/>
                  </a:lnTo>
                  <a:lnTo>
                    <a:pt x="2177301" y="1226289"/>
                  </a:lnTo>
                  <a:lnTo>
                    <a:pt x="98066" y="1226289"/>
                  </a:lnTo>
                  <a:lnTo>
                    <a:pt x="59894" y="1218582"/>
                  </a:lnTo>
                  <a:lnTo>
                    <a:pt x="28723" y="1197565"/>
                  </a:lnTo>
                  <a:lnTo>
                    <a:pt x="7706" y="1166394"/>
                  </a:lnTo>
                  <a:lnTo>
                    <a:pt x="0" y="1128222"/>
                  </a:lnTo>
                  <a:lnTo>
                    <a:pt x="0" y="98066"/>
                  </a:lnTo>
                  <a:close/>
                </a:path>
              </a:pathLst>
            </a:custGeom>
            <a:ln w="9525">
              <a:solidFill>
                <a:srgbClr val="000000"/>
              </a:solidFill>
            </a:ln>
          </p:spPr>
          <p:txBody>
            <a:bodyPr wrap="square" lIns="0" tIns="0" rIns="0" bIns="0" rtlCol="0"/>
            <a:lstStyle/>
            <a:p>
              <a:endParaRPr/>
            </a:p>
          </p:txBody>
        </p:sp>
      </p:grpSp>
      <p:sp>
        <p:nvSpPr>
          <p:cNvPr id="9" name="object 9"/>
          <p:cNvSpPr txBox="1"/>
          <p:nvPr/>
        </p:nvSpPr>
        <p:spPr>
          <a:xfrm>
            <a:off x="4084267" y="3683814"/>
            <a:ext cx="2017014" cy="1374992"/>
          </a:xfrm>
          <a:prstGeom prst="rect">
            <a:avLst/>
          </a:prstGeom>
        </p:spPr>
        <p:txBody>
          <a:bodyPr vert="horz" wrap="square" lIns="0" tIns="102870" rIns="0" bIns="0" rtlCol="0">
            <a:spAutoFit/>
          </a:bodyPr>
          <a:lstStyle/>
          <a:p>
            <a:pPr marL="991362">
              <a:spcBef>
                <a:spcPts val="810"/>
              </a:spcBef>
            </a:pPr>
            <a:r>
              <a:rPr sz="1920" b="1" spc="-30" dirty="0">
                <a:latin typeface="Arial"/>
                <a:cs typeface="Arial"/>
              </a:rPr>
              <a:t>Map</a:t>
            </a:r>
            <a:endParaRPr sz="1920">
              <a:latin typeface="Arial"/>
              <a:cs typeface="Arial"/>
            </a:endParaRPr>
          </a:p>
          <a:p>
            <a:pPr marL="15240" marR="35814">
              <a:spcBef>
                <a:spcPts val="690"/>
              </a:spcBef>
            </a:pPr>
            <a:r>
              <a:rPr sz="1920" u="sng" dirty="0">
                <a:uFill>
                  <a:solidFill>
                    <a:srgbClr val="000000"/>
                  </a:solidFill>
                </a:uFill>
                <a:latin typeface="Arial"/>
                <a:cs typeface="Arial"/>
              </a:rPr>
              <a:t>Input</a:t>
            </a:r>
            <a:r>
              <a:rPr sz="1920" dirty="0">
                <a:latin typeface="Arial"/>
                <a:cs typeface="Arial"/>
              </a:rPr>
              <a:t>:</a:t>
            </a:r>
            <a:r>
              <a:rPr sz="1920" spc="-18" dirty="0">
                <a:latin typeface="Arial"/>
                <a:cs typeface="Arial"/>
              </a:rPr>
              <a:t> </a:t>
            </a:r>
            <a:r>
              <a:rPr sz="1920" dirty="0">
                <a:latin typeface="Arial"/>
                <a:cs typeface="Arial"/>
              </a:rPr>
              <a:t>line</a:t>
            </a:r>
            <a:r>
              <a:rPr sz="1920" spc="-30" dirty="0">
                <a:latin typeface="Arial"/>
                <a:cs typeface="Arial"/>
              </a:rPr>
              <a:t> </a:t>
            </a:r>
            <a:r>
              <a:rPr sz="1920" dirty="0">
                <a:latin typeface="Arial"/>
                <a:cs typeface="Arial"/>
              </a:rPr>
              <a:t>of</a:t>
            </a:r>
            <a:r>
              <a:rPr sz="1920" spc="-12" dirty="0">
                <a:latin typeface="Arial"/>
                <a:cs typeface="Arial"/>
              </a:rPr>
              <a:t> </a:t>
            </a:r>
            <a:r>
              <a:rPr sz="1920" spc="-24" dirty="0">
                <a:latin typeface="Arial"/>
                <a:cs typeface="Arial"/>
              </a:rPr>
              <a:t>text</a:t>
            </a:r>
            <a:r>
              <a:rPr sz="1920" spc="600" dirty="0">
                <a:latin typeface="Arial"/>
                <a:cs typeface="Arial"/>
              </a:rPr>
              <a:t> </a:t>
            </a:r>
            <a:r>
              <a:rPr sz="1920" dirty="0">
                <a:latin typeface="Arial"/>
                <a:cs typeface="Arial"/>
              </a:rPr>
              <a:t>If</a:t>
            </a:r>
            <a:r>
              <a:rPr sz="1920" spc="-18" dirty="0">
                <a:latin typeface="Arial"/>
                <a:cs typeface="Arial"/>
              </a:rPr>
              <a:t> </a:t>
            </a:r>
            <a:r>
              <a:rPr sz="1920" dirty="0">
                <a:latin typeface="Arial"/>
                <a:cs typeface="Arial"/>
              </a:rPr>
              <a:t>pattern</a:t>
            </a:r>
            <a:r>
              <a:rPr sz="1920" spc="-24" dirty="0">
                <a:latin typeface="Arial"/>
                <a:cs typeface="Arial"/>
              </a:rPr>
              <a:t> </a:t>
            </a:r>
            <a:r>
              <a:rPr sz="1920" spc="-12" dirty="0">
                <a:latin typeface="Arial"/>
                <a:cs typeface="Arial"/>
              </a:rPr>
              <a:t>matches</a:t>
            </a:r>
            <a:endParaRPr sz="1920">
              <a:latin typeface="Arial"/>
              <a:cs typeface="Arial"/>
            </a:endParaRPr>
          </a:p>
          <a:p>
            <a:pPr marL="289560">
              <a:lnSpc>
                <a:spcPts val="2274"/>
              </a:lnSpc>
            </a:pPr>
            <a:r>
              <a:rPr sz="1920" u="sng" dirty="0">
                <a:uFill>
                  <a:solidFill>
                    <a:srgbClr val="000000"/>
                  </a:solidFill>
                </a:uFill>
                <a:latin typeface="Arial"/>
                <a:cs typeface="Arial"/>
              </a:rPr>
              <a:t>Output</a:t>
            </a:r>
            <a:r>
              <a:rPr sz="1920" dirty="0">
                <a:latin typeface="Arial"/>
                <a:cs typeface="Arial"/>
              </a:rPr>
              <a:t>:</a:t>
            </a:r>
            <a:r>
              <a:rPr sz="1920" spc="-24" dirty="0">
                <a:latin typeface="Arial"/>
                <a:cs typeface="Arial"/>
              </a:rPr>
              <a:t> </a:t>
            </a:r>
            <a:r>
              <a:rPr sz="1920" dirty="0">
                <a:latin typeface="Arial"/>
                <a:cs typeface="Arial"/>
              </a:rPr>
              <a:t>(””,</a:t>
            </a:r>
            <a:r>
              <a:rPr sz="1920" spc="-24" dirty="0">
                <a:latin typeface="Arial"/>
                <a:cs typeface="Arial"/>
              </a:rPr>
              <a:t> </a:t>
            </a:r>
            <a:r>
              <a:rPr sz="1920" spc="-12" dirty="0">
                <a:latin typeface="Arial"/>
                <a:cs typeface="Arial"/>
              </a:rPr>
              <a:t>line)</a:t>
            </a:r>
            <a:endParaRPr sz="1920">
              <a:latin typeface="Arial"/>
              <a:cs typeface="Arial"/>
            </a:endParaRPr>
          </a:p>
        </p:txBody>
      </p:sp>
      <p:grpSp>
        <p:nvGrpSpPr>
          <p:cNvPr id="10" name="object 10"/>
          <p:cNvGrpSpPr/>
          <p:nvPr/>
        </p:nvGrpSpPr>
        <p:grpSpPr>
          <a:xfrm>
            <a:off x="7867496" y="3653942"/>
            <a:ext cx="2842260" cy="1584198"/>
            <a:chOff x="5032247" y="3044951"/>
            <a:chExt cx="2368550" cy="1320165"/>
          </a:xfrm>
        </p:grpSpPr>
        <p:pic>
          <p:nvPicPr>
            <p:cNvPr id="11" name="object 11"/>
            <p:cNvPicPr/>
            <p:nvPr/>
          </p:nvPicPr>
          <p:blipFill>
            <a:blip r:embed="rId4" cstate="print"/>
            <a:stretch>
              <a:fillRect/>
            </a:stretch>
          </p:blipFill>
          <p:spPr>
            <a:xfrm>
              <a:off x="5032247" y="3044951"/>
              <a:ext cx="2368296" cy="1319784"/>
            </a:xfrm>
            <a:prstGeom prst="rect">
              <a:avLst/>
            </a:prstGeom>
          </p:spPr>
        </p:pic>
        <p:pic>
          <p:nvPicPr>
            <p:cNvPr id="12" name="object 12"/>
            <p:cNvPicPr/>
            <p:nvPr/>
          </p:nvPicPr>
          <p:blipFill>
            <a:blip r:embed="rId5" cstate="print"/>
            <a:stretch>
              <a:fillRect/>
            </a:stretch>
          </p:blipFill>
          <p:spPr>
            <a:xfrm>
              <a:off x="5035295" y="3200399"/>
              <a:ext cx="1709927" cy="1075944"/>
            </a:xfrm>
            <a:prstGeom prst="rect">
              <a:avLst/>
            </a:prstGeom>
          </p:spPr>
        </p:pic>
        <p:sp>
          <p:nvSpPr>
            <p:cNvPr id="13" name="object 13"/>
            <p:cNvSpPr/>
            <p:nvPr/>
          </p:nvSpPr>
          <p:spPr>
            <a:xfrm>
              <a:off x="5078818" y="3069264"/>
              <a:ext cx="2275840" cy="1226820"/>
            </a:xfrm>
            <a:custGeom>
              <a:avLst/>
              <a:gdLst/>
              <a:ahLst/>
              <a:cxnLst/>
              <a:rect l="l" t="t" r="r" b="b"/>
              <a:pathLst>
                <a:path w="2275840" h="1226820">
                  <a:moveTo>
                    <a:pt x="2177300" y="0"/>
                  </a:moveTo>
                  <a:lnTo>
                    <a:pt x="98066" y="0"/>
                  </a:lnTo>
                  <a:lnTo>
                    <a:pt x="59894" y="7706"/>
                  </a:lnTo>
                  <a:lnTo>
                    <a:pt x="28723" y="28723"/>
                  </a:lnTo>
                  <a:lnTo>
                    <a:pt x="7706" y="59894"/>
                  </a:lnTo>
                  <a:lnTo>
                    <a:pt x="0" y="98066"/>
                  </a:lnTo>
                  <a:lnTo>
                    <a:pt x="0" y="1128222"/>
                  </a:lnTo>
                  <a:lnTo>
                    <a:pt x="7706" y="1166394"/>
                  </a:lnTo>
                  <a:lnTo>
                    <a:pt x="28723" y="1197565"/>
                  </a:lnTo>
                  <a:lnTo>
                    <a:pt x="59894" y="1218582"/>
                  </a:lnTo>
                  <a:lnTo>
                    <a:pt x="98066" y="1226289"/>
                  </a:lnTo>
                  <a:lnTo>
                    <a:pt x="2177300" y="1226289"/>
                  </a:lnTo>
                  <a:lnTo>
                    <a:pt x="2215473" y="1218582"/>
                  </a:lnTo>
                  <a:lnTo>
                    <a:pt x="2246644" y="1197565"/>
                  </a:lnTo>
                  <a:lnTo>
                    <a:pt x="2267661" y="1166394"/>
                  </a:lnTo>
                  <a:lnTo>
                    <a:pt x="2275367" y="1128222"/>
                  </a:lnTo>
                  <a:lnTo>
                    <a:pt x="2275367" y="98066"/>
                  </a:lnTo>
                  <a:lnTo>
                    <a:pt x="2267661" y="59894"/>
                  </a:lnTo>
                  <a:lnTo>
                    <a:pt x="2246644" y="28723"/>
                  </a:lnTo>
                  <a:lnTo>
                    <a:pt x="2215473" y="7706"/>
                  </a:lnTo>
                  <a:lnTo>
                    <a:pt x="2177300" y="0"/>
                  </a:lnTo>
                  <a:close/>
                </a:path>
              </a:pathLst>
            </a:custGeom>
            <a:solidFill>
              <a:srgbClr val="FCD5B5"/>
            </a:solidFill>
          </p:spPr>
          <p:txBody>
            <a:bodyPr wrap="square" lIns="0" tIns="0" rIns="0" bIns="0" rtlCol="0"/>
            <a:lstStyle/>
            <a:p>
              <a:endParaRPr/>
            </a:p>
          </p:txBody>
        </p:sp>
        <p:sp>
          <p:nvSpPr>
            <p:cNvPr id="14" name="object 14"/>
            <p:cNvSpPr/>
            <p:nvPr/>
          </p:nvSpPr>
          <p:spPr>
            <a:xfrm>
              <a:off x="5078818" y="3069264"/>
              <a:ext cx="2275840" cy="1226820"/>
            </a:xfrm>
            <a:custGeom>
              <a:avLst/>
              <a:gdLst/>
              <a:ahLst/>
              <a:cxnLst/>
              <a:rect l="l" t="t" r="r" b="b"/>
              <a:pathLst>
                <a:path w="2275840" h="1226820">
                  <a:moveTo>
                    <a:pt x="0" y="98066"/>
                  </a:moveTo>
                  <a:lnTo>
                    <a:pt x="7706" y="59894"/>
                  </a:lnTo>
                  <a:lnTo>
                    <a:pt x="28723" y="28723"/>
                  </a:lnTo>
                  <a:lnTo>
                    <a:pt x="59894" y="7706"/>
                  </a:lnTo>
                  <a:lnTo>
                    <a:pt x="98066" y="0"/>
                  </a:lnTo>
                  <a:lnTo>
                    <a:pt x="2177301" y="0"/>
                  </a:lnTo>
                  <a:lnTo>
                    <a:pt x="2215473" y="7706"/>
                  </a:lnTo>
                  <a:lnTo>
                    <a:pt x="2246644" y="28723"/>
                  </a:lnTo>
                  <a:lnTo>
                    <a:pt x="2267661" y="59894"/>
                  </a:lnTo>
                  <a:lnTo>
                    <a:pt x="2275368" y="98066"/>
                  </a:lnTo>
                  <a:lnTo>
                    <a:pt x="2275368" y="1128222"/>
                  </a:lnTo>
                  <a:lnTo>
                    <a:pt x="2267661" y="1166394"/>
                  </a:lnTo>
                  <a:lnTo>
                    <a:pt x="2246644" y="1197565"/>
                  </a:lnTo>
                  <a:lnTo>
                    <a:pt x="2215473" y="1218582"/>
                  </a:lnTo>
                  <a:lnTo>
                    <a:pt x="2177301" y="1226289"/>
                  </a:lnTo>
                  <a:lnTo>
                    <a:pt x="98066" y="1226289"/>
                  </a:lnTo>
                  <a:lnTo>
                    <a:pt x="59894" y="1218582"/>
                  </a:lnTo>
                  <a:lnTo>
                    <a:pt x="28723" y="1197565"/>
                  </a:lnTo>
                  <a:lnTo>
                    <a:pt x="7706" y="1166394"/>
                  </a:lnTo>
                  <a:lnTo>
                    <a:pt x="0" y="1128222"/>
                  </a:lnTo>
                  <a:lnTo>
                    <a:pt x="0" y="98066"/>
                  </a:lnTo>
                  <a:close/>
                </a:path>
              </a:pathLst>
            </a:custGeom>
            <a:ln w="9525">
              <a:solidFill>
                <a:srgbClr val="000000"/>
              </a:solidFill>
            </a:ln>
          </p:spPr>
          <p:txBody>
            <a:bodyPr wrap="square" lIns="0" tIns="0" rIns="0" bIns="0" rtlCol="0"/>
            <a:lstStyle/>
            <a:p>
              <a:endParaRPr/>
            </a:p>
          </p:txBody>
        </p:sp>
      </p:grpSp>
      <p:sp>
        <p:nvSpPr>
          <p:cNvPr id="15" name="object 15"/>
          <p:cNvSpPr txBox="1"/>
          <p:nvPr/>
        </p:nvSpPr>
        <p:spPr>
          <a:xfrm>
            <a:off x="8052339" y="3830116"/>
            <a:ext cx="1690878" cy="1080039"/>
          </a:xfrm>
          <a:prstGeom prst="rect">
            <a:avLst/>
          </a:prstGeom>
        </p:spPr>
        <p:txBody>
          <a:bodyPr vert="horz" wrap="square" lIns="0" tIns="102870" rIns="0" bIns="0" rtlCol="0">
            <a:spAutoFit/>
          </a:bodyPr>
          <a:lstStyle/>
          <a:p>
            <a:pPr marL="15240" indent="781050">
              <a:spcBef>
                <a:spcPts val="810"/>
              </a:spcBef>
            </a:pPr>
            <a:r>
              <a:rPr sz="1920" b="1" spc="-12" dirty="0">
                <a:latin typeface="Arial"/>
                <a:cs typeface="Arial"/>
              </a:rPr>
              <a:t>Reduce</a:t>
            </a:r>
            <a:endParaRPr sz="1920">
              <a:latin typeface="Arial"/>
              <a:cs typeface="Arial"/>
            </a:endParaRPr>
          </a:p>
          <a:p>
            <a:pPr marL="15240" marR="48768">
              <a:spcBef>
                <a:spcPts val="690"/>
              </a:spcBef>
            </a:pPr>
            <a:r>
              <a:rPr sz="1920" u="sng" dirty="0">
                <a:uFill>
                  <a:solidFill>
                    <a:srgbClr val="000000"/>
                  </a:solidFill>
                </a:uFill>
                <a:latin typeface="Arial"/>
                <a:cs typeface="Arial"/>
              </a:rPr>
              <a:t>Input</a:t>
            </a:r>
            <a:r>
              <a:rPr sz="1920" dirty="0">
                <a:latin typeface="Arial"/>
                <a:cs typeface="Arial"/>
              </a:rPr>
              <a:t>:</a:t>
            </a:r>
            <a:r>
              <a:rPr sz="1920" spc="-24" dirty="0">
                <a:latin typeface="Arial"/>
                <a:cs typeface="Arial"/>
              </a:rPr>
              <a:t> </a:t>
            </a:r>
            <a:r>
              <a:rPr sz="1920" dirty="0">
                <a:latin typeface="Arial"/>
                <a:cs typeface="Arial"/>
              </a:rPr>
              <a:t>“”,</a:t>
            </a:r>
            <a:r>
              <a:rPr sz="1920" spc="-24" dirty="0">
                <a:latin typeface="Arial"/>
                <a:cs typeface="Arial"/>
              </a:rPr>
              <a:t> </a:t>
            </a:r>
            <a:r>
              <a:rPr sz="1920" spc="-12" dirty="0">
                <a:latin typeface="Arial"/>
                <a:cs typeface="Arial"/>
              </a:rPr>
              <a:t>[lines] </a:t>
            </a:r>
            <a:r>
              <a:rPr sz="1920" u="sng" dirty="0">
                <a:uFill>
                  <a:solidFill>
                    <a:srgbClr val="000000"/>
                  </a:solidFill>
                </a:uFill>
                <a:latin typeface="Arial"/>
                <a:cs typeface="Arial"/>
              </a:rPr>
              <a:t>Output</a:t>
            </a:r>
            <a:r>
              <a:rPr sz="1920" dirty="0">
                <a:latin typeface="Arial"/>
                <a:cs typeface="Arial"/>
              </a:rPr>
              <a:t>:</a:t>
            </a:r>
            <a:r>
              <a:rPr sz="1920" spc="-54" dirty="0">
                <a:latin typeface="Arial"/>
                <a:cs typeface="Arial"/>
              </a:rPr>
              <a:t> </a:t>
            </a:r>
            <a:r>
              <a:rPr sz="1920" spc="-12" dirty="0">
                <a:latin typeface="Arial"/>
                <a:cs typeface="Arial"/>
              </a:rPr>
              <a:t>lines</a:t>
            </a:r>
            <a:endParaRPr sz="1920">
              <a:latin typeface="Arial"/>
              <a:cs typeface="Arial"/>
            </a:endParaRPr>
          </a:p>
        </p:txBody>
      </p:sp>
      <p:sp>
        <p:nvSpPr>
          <p:cNvPr id="16" name="object 16"/>
          <p:cNvSpPr/>
          <p:nvPr/>
        </p:nvSpPr>
        <p:spPr>
          <a:xfrm>
            <a:off x="6685753" y="4373172"/>
            <a:ext cx="1238250" cy="91440"/>
          </a:xfrm>
          <a:custGeom>
            <a:avLst/>
            <a:gdLst/>
            <a:ahLst/>
            <a:cxnLst/>
            <a:rect l="l" t="t" r="r" b="b"/>
            <a:pathLst>
              <a:path w="1031875" h="76200">
                <a:moveTo>
                  <a:pt x="955158" y="44449"/>
                </a:moveTo>
                <a:lnTo>
                  <a:pt x="955158" y="76200"/>
                </a:lnTo>
                <a:lnTo>
                  <a:pt x="1018658" y="44450"/>
                </a:lnTo>
                <a:lnTo>
                  <a:pt x="955158" y="44449"/>
                </a:lnTo>
                <a:close/>
              </a:path>
              <a:path w="1031875" h="76200">
                <a:moveTo>
                  <a:pt x="955158" y="31749"/>
                </a:moveTo>
                <a:lnTo>
                  <a:pt x="955158" y="44449"/>
                </a:lnTo>
                <a:lnTo>
                  <a:pt x="967858" y="44450"/>
                </a:lnTo>
                <a:lnTo>
                  <a:pt x="967858" y="31750"/>
                </a:lnTo>
                <a:lnTo>
                  <a:pt x="955158" y="31749"/>
                </a:lnTo>
                <a:close/>
              </a:path>
              <a:path w="1031875" h="76200">
                <a:moveTo>
                  <a:pt x="955158" y="0"/>
                </a:moveTo>
                <a:lnTo>
                  <a:pt x="955158" y="31749"/>
                </a:lnTo>
                <a:lnTo>
                  <a:pt x="967858" y="31750"/>
                </a:lnTo>
                <a:lnTo>
                  <a:pt x="967858" y="44450"/>
                </a:lnTo>
                <a:lnTo>
                  <a:pt x="1018660" y="44448"/>
                </a:lnTo>
                <a:lnTo>
                  <a:pt x="1031358" y="38100"/>
                </a:lnTo>
                <a:lnTo>
                  <a:pt x="955158" y="0"/>
                </a:lnTo>
                <a:close/>
              </a:path>
              <a:path w="1031875" h="76200">
                <a:moveTo>
                  <a:pt x="0" y="31748"/>
                </a:moveTo>
                <a:lnTo>
                  <a:pt x="0" y="44448"/>
                </a:lnTo>
                <a:lnTo>
                  <a:pt x="955158" y="44449"/>
                </a:lnTo>
                <a:lnTo>
                  <a:pt x="955158" y="31749"/>
                </a:lnTo>
                <a:lnTo>
                  <a:pt x="0" y="31748"/>
                </a:lnTo>
                <a:close/>
              </a:path>
            </a:pathLst>
          </a:custGeom>
          <a:solidFill>
            <a:srgbClr val="000000"/>
          </a:solidFill>
        </p:spPr>
        <p:txBody>
          <a:bodyPr wrap="square" lIns="0" tIns="0" rIns="0" bIns="0" rtlCol="0"/>
          <a:lstStyle/>
          <a:p>
            <a:endParaRPr/>
          </a:p>
        </p:txBody>
      </p:sp>
      <p:sp>
        <p:nvSpPr>
          <p:cNvPr id="19" name="object 19"/>
          <p:cNvSpPr txBox="1"/>
          <p:nvPr/>
        </p:nvSpPr>
        <p:spPr>
          <a:xfrm>
            <a:off x="11974069" y="7848790"/>
            <a:ext cx="183642" cy="168508"/>
          </a:xfrm>
          <a:prstGeom prst="rect">
            <a:avLst/>
          </a:prstGeom>
        </p:spPr>
        <p:txBody>
          <a:bodyPr vert="horz" wrap="square" lIns="0" tIns="2286" rIns="0" bIns="0" rtlCol="0">
            <a:spAutoFit/>
          </a:bodyPr>
          <a:lstStyle/>
          <a:p>
            <a:pPr marL="15240">
              <a:spcBef>
                <a:spcPts val="18"/>
              </a:spcBef>
            </a:pPr>
            <a:r>
              <a:rPr sz="1080" spc="-30" dirty="0">
                <a:solidFill>
                  <a:srgbClr val="B41F34"/>
                </a:solidFill>
                <a:latin typeface="Arial"/>
                <a:cs typeface="Arial"/>
              </a:rPr>
              <a:t>25</a:t>
            </a:r>
            <a:endParaRPr sz="1080">
              <a:latin typeface="Arial"/>
              <a:cs typeface="Arial"/>
            </a:endParaRPr>
          </a:p>
        </p:txBody>
      </p:sp>
    </p:spTree>
    <p:extLst>
      <p:ext uri="{BB962C8B-B14F-4D97-AF65-F5344CB8AC3E}">
        <p14:creationId xmlns:p14="http://schemas.microsoft.com/office/powerpoint/2010/main" val="42397857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60320" y="299327"/>
            <a:ext cx="15800832" cy="907941"/>
          </a:xfrm>
          <a:prstGeom prst="rect">
            <a:avLst/>
          </a:prstGeom>
        </p:spPr>
        <p:txBody>
          <a:bodyPr vert="horz" wrap="square" lIns="0" tIns="15240" rIns="0" bIns="0" rtlCol="0" anchor="ctr" anchorCtr="0">
            <a:spAutoFit/>
          </a:bodyPr>
          <a:lstStyle/>
          <a:p>
            <a:pPr marL="91440">
              <a:spcBef>
                <a:spcPts val="120"/>
              </a:spcBef>
            </a:pPr>
            <a:r>
              <a:rPr dirty="0"/>
              <a:t>Other</a:t>
            </a:r>
            <a:r>
              <a:rPr spc="-30" dirty="0"/>
              <a:t> </a:t>
            </a:r>
            <a:r>
              <a:rPr spc="-12" dirty="0"/>
              <a:t>Examples</a:t>
            </a:r>
          </a:p>
        </p:txBody>
      </p:sp>
      <p:sp>
        <p:nvSpPr>
          <p:cNvPr id="3" name="object 3"/>
          <p:cNvSpPr txBox="1"/>
          <p:nvPr/>
        </p:nvSpPr>
        <p:spPr>
          <a:xfrm>
            <a:off x="2471929" y="1170067"/>
            <a:ext cx="8227314" cy="1973874"/>
          </a:xfrm>
          <a:prstGeom prst="rect">
            <a:avLst/>
          </a:prstGeom>
        </p:spPr>
        <p:txBody>
          <a:bodyPr vert="horz" wrap="square" lIns="0" tIns="129540" rIns="0" bIns="0" rtlCol="0">
            <a:spAutoFit/>
          </a:bodyPr>
          <a:lstStyle/>
          <a:p>
            <a:pPr marL="288798" indent="-273558">
              <a:spcBef>
                <a:spcPts val="1020"/>
              </a:spcBef>
              <a:buChar char="•"/>
              <a:tabLst>
                <a:tab pos="288798" algn="l"/>
              </a:tabLst>
            </a:pPr>
            <a:r>
              <a:rPr sz="3360" dirty="0">
                <a:solidFill>
                  <a:srgbClr val="800000"/>
                </a:solidFill>
                <a:latin typeface="Arial"/>
                <a:cs typeface="Arial"/>
              </a:rPr>
              <a:t>List</a:t>
            </a:r>
            <a:r>
              <a:rPr sz="3360" spc="-72" dirty="0">
                <a:solidFill>
                  <a:srgbClr val="800000"/>
                </a:solidFill>
                <a:latin typeface="Arial"/>
                <a:cs typeface="Arial"/>
              </a:rPr>
              <a:t> </a:t>
            </a:r>
            <a:r>
              <a:rPr sz="3360" dirty="0">
                <a:solidFill>
                  <a:srgbClr val="800000"/>
                </a:solidFill>
                <a:latin typeface="Arial"/>
                <a:cs typeface="Arial"/>
              </a:rPr>
              <a:t>URL</a:t>
            </a:r>
            <a:r>
              <a:rPr sz="3360" spc="-174" dirty="0">
                <a:solidFill>
                  <a:srgbClr val="800000"/>
                </a:solidFill>
                <a:latin typeface="Arial"/>
                <a:cs typeface="Arial"/>
              </a:rPr>
              <a:t> </a:t>
            </a:r>
            <a:r>
              <a:rPr sz="3360" dirty="0">
                <a:solidFill>
                  <a:srgbClr val="800000"/>
                </a:solidFill>
                <a:latin typeface="Arial"/>
                <a:cs typeface="Arial"/>
              </a:rPr>
              <a:t>access</a:t>
            </a:r>
            <a:r>
              <a:rPr sz="3360" spc="-60" dirty="0">
                <a:solidFill>
                  <a:srgbClr val="800000"/>
                </a:solidFill>
                <a:latin typeface="Arial"/>
                <a:cs typeface="Arial"/>
              </a:rPr>
              <a:t> </a:t>
            </a:r>
            <a:r>
              <a:rPr sz="3360" spc="-12" dirty="0">
                <a:solidFill>
                  <a:srgbClr val="800000"/>
                </a:solidFill>
                <a:latin typeface="Arial"/>
                <a:cs typeface="Arial"/>
              </a:rPr>
              <a:t>counts</a:t>
            </a:r>
            <a:endParaRPr sz="3360">
              <a:latin typeface="Arial"/>
              <a:cs typeface="Arial"/>
            </a:endParaRPr>
          </a:p>
          <a:p>
            <a:pPr marL="562356" lvl="1" indent="-272795">
              <a:spcBef>
                <a:spcPts val="642"/>
              </a:spcBef>
              <a:buFont typeface="Arial"/>
              <a:buChar char="–"/>
              <a:tabLst>
                <a:tab pos="562356" algn="l"/>
              </a:tabLst>
            </a:pPr>
            <a:r>
              <a:rPr sz="2400" i="1" dirty="0">
                <a:solidFill>
                  <a:srgbClr val="FF0000"/>
                </a:solidFill>
                <a:latin typeface="Arial"/>
                <a:cs typeface="Arial"/>
              </a:rPr>
              <a:t>Find</a:t>
            </a:r>
            <a:r>
              <a:rPr sz="2400" i="1" spc="-48" dirty="0">
                <a:solidFill>
                  <a:srgbClr val="FF0000"/>
                </a:solidFill>
                <a:latin typeface="Arial"/>
                <a:cs typeface="Arial"/>
              </a:rPr>
              <a:t> </a:t>
            </a:r>
            <a:r>
              <a:rPr sz="2400" i="1" dirty="0">
                <a:solidFill>
                  <a:srgbClr val="FF0000"/>
                </a:solidFill>
                <a:latin typeface="Arial"/>
                <a:cs typeface="Arial"/>
              </a:rPr>
              <a:t>the</a:t>
            </a:r>
            <a:r>
              <a:rPr sz="2400" i="1" spc="-48" dirty="0">
                <a:solidFill>
                  <a:srgbClr val="FF0000"/>
                </a:solidFill>
                <a:latin typeface="Arial"/>
                <a:cs typeface="Arial"/>
              </a:rPr>
              <a:t> </a:t>
            </a:r>
            <a:r>
              <a:rPr sz="2400" i="1" dirty="0">
                <a:solidFill>
                  <a:srgbClr val="FF0000"/>
                </a:solidFill>
                <a:latin typeface="Arial"/>
                <a:cs typeface="Arial"/>
              </a:rPr>
              <a:t>count</a:t>
            </a:r>
            <a:r>
              <a:rPr sz="2400" i="1" spc="-48" dirty="0">
                <a:solidFill>
                  <a:srgbClr val="FF0000"/>
                </a:solidFill>
                <a:latin typeface="Arial"/>
                <a:cs typeface="Arial"/>
              </a:rPr>
              <a:t> </a:t>
            </a:r>
            <a:r>
              <a:rPr sz="2400" i="1" dirty="0">
                <a:solidFill>
                  <a:srgbClr val="FF0000"/>
                </a:solidFill>
                <a:latin typeface="Arial"/>
                <a:cs typeface="Arial"/>
              </a:rPr>
              <a:t>of</a:t>
            </a:r>
            <a:r>
              <a:rPr sz="2400" i="1" spc="-48" dirty="0">
                <a:solidFill>
                  <a:srgbClr val="FF0000"/>
                </a:solidFill>
                <a:latin typeface="Arial"/>
                <a:cs typeface="Arial"/>
              </a:rPr>
              <a:t> </a:t>
            </a:r>
            <a:r>
              <a:rPr sz="2400" i="1" dirty="0">
                <a:solidFill>
                  <a:srgbClr val="FF0000"/>
                </a:solidFill>
                <a:latin typeface="Arial"/>
                <a:cs typeface="Arial"/>
              </a:rPr>
              <a:t>each</a:t>
            </a:r>
            <a:r>
              <a:rPr sz="2400" i="1" spc="-48" dirty="0">
                <a:solidFill>
                  <a:srgbClr val="FF0000"/>
                </a:solidFill>
                <a:latin typeface="Arial"/>
                <a:cs typeface="Arial"/>
              </a:rPr>
              <a:t> </a:t>
            </a:r>
            <a:r>
              <a:rPr sz="2400" i="1" dirty="0">
                <a:solidFill>
                  <a:srgbClr val="FF0000"/>
                </a:solidFill>
                <a:latin typeface="Arial"/>
                <a:cs typeface="Arial"/>
              </a:rPr>
              <a:t>URL</a:t>
            </a:r>
            <a:r>
              <a:rPr sz="2400" i="1" spc="-84" dirty="0">
                <a:solidFill>
                  <a:srgbClr val="FF0000"/>
                </a:solidFill>
                <a:latin typeface="Arial"/>
                <a:cs typeface="Arial"/>
              </a:rPr>
              <a:t> </a:t>
            </a:r>
            <a:r>
              <a:rPr sz="2400" i="1" dirty="0">
                <a:solidFill>
                  <a:srgbClr val="FF0000"/>
                </a:solidFill>
                <a:latin typeface="Arial"/>
                <a:cs typeface="Arial"/>
              </a:rPr>
              <a:t>in</a:t>
            </a:r>
            <a:r>
              <a:rPr sz="2400" i="1" spc="-48" dirty="0">
                <a:solidFill>
                  <a:srgbClr val="FF0000"/>
                </a:solidFill>
                <a:latin typeface="Arial"/>
                <a:cs typeface="Arial"/>
              </a:rPr>
              <a:t> </a:t>
            </a:r>
            <a:r>
              <a:rPr sz="2400" i="1" dirty="0">
                <a:solidFill>
                  <a:srgbClr val="FF0000"/>
                </a:solidFill>
                <a:latin typeface="Arial"/>
                <a:cs typeface="Arial"/>
              </a:rPr>
              <a:t>web</a:t>
            </a:r>
            <a:r>
              <a:rPr sz="2400" i="1" spc="-42" dirty="0">
                <a:solidFill>
                  <a:srgbClr val="FF0000"/>
                </a:solidFill>
                <a:latin typeface="Arial"/>
                <a:cs typeface="Arial"/>
              </a:rPr>
              <a:t> </a:t>
            </a:r>
            <a:r>
              <a:rPr sz="2400" i="1" spc="-24" dirty="0">
                <a:solidFill>
                  <a:srgbClr val="FF0000"/>
                </a:solidFill>
                <a:latin typeface="Arial"/>
                <a:cs typeface="Arial"/>
              </a:rPr>
              <a:t>logs</a:t>
            </a:r>
            <a:endParaRPr sz="2400">
              <a:latin typeface="Arial"/>
              <a:cs typeface="Arial"/>
            </a:endParaRPr>
          </a:p>
          <a:p>
            <a:pPr marL="562356" lvl="1" indent="-272795">
              <a:spcBef>
                <a:spcPts val="606"/>
              </a:spcBef>
              <a:buChar char="–"/>
              <a:tabLst>
                <a:tab pos="562356" algn="l"/>
              </a:tabLst>
            </a:pPr>
            <a:r>
              <a:rPr sz="2400" dirty="0">
                <a:latin typeface="Arial"/>
                <a:cs typeface="Arial"/>
              </a:rPr>
              <a:t>Map:</a:t>
            </a:r>
            <a:r>
              <a:rPr sz="2400" spc="-60" dirty="0">
                <a:latin typeface="Arial"/>
                <a:cs typeface="Arial"/>
              </a:rPr>
              <a:t> </a:t>
            </a:r>
            <a:r>
              <a:rPr sz="2400" dirty="0">
                <a:latin typeface="Arial"/>
                <a:cs typeface="Arial"/>
              </a:rPr>
              <a:t>process</a:t>
            </a:r>
            <a:r>
              <a:rPr sz="2400" spc="-54" dirty="0">
                <a:latin typeface="Arial"/>
                <a:cs typeface="Arial"/>
              </a:rPr>
              <a:t> </a:t>
            </a:r>
            <a:r>
              <a:rPr sz="2400" dirty="0">
                <a:latin typeface="Arial"/>
                <a:cs typeface="Arial"/>
              </a:rPr>
              <a:t>logs</a:t>
            </a:r>
            <a:r>
              <a:rPr sz="2400" spc="-48" dirty="0">
                <a:latin typeface="Arial"/>
                <a:cs typeface="Arial"/>
              </a:rPr>
              <a:t> </a:t>
            </a:r>
            <a:r>
              <a:rPr sz="2400" dirty="0">
                <a:latin typeface="Arial"/>
                <a:cs typeface="Arial"/>
              </a:rPr>
              <a:t>of</a:t>
            </a:r>
            <a:r>
              <a:rPr sz="2400" spc="-60" dirty="0">
                <a:latin typeface="Arial"/>
                <a:cs typeface="Arial"/>
              </a:rPr>
              <a:t> </a:t>
            </a:r>
            <a:r>
              <a:rPr sz="2400" dirty="0">
                <a:latin typeface="Arial"/>
                <a:cs typeface="Arial"/>
              </a:rPr>
              <a:t>web</a:t>
            </a:r>
            <a:r>
              <a:rPr sz="2400" spc="-54" dirty="0">
                <a:latin typeface="Arial"/>
                <a:cs typeface="Arial"/>
              </a:rPr>
              <a:t> </a:t>
            </a:r>
            <a:r>
              <a:rPr sz="2400" dirty="0">
                <a:latin typeface="Arial"/>
                <a:cs typeface="Arial"/>
              </a:rPr>
              <a:t>page</a:t>
            </a:r>
            <a:r>
              <a:rPr sz="2400" spc="-48" dirty="0">
                <a:latin typeface="Arial"/>
                <a:cs typeface="Arial"/>
              </a:rPr>
              <a:t> </a:t>
            </a:r>
            <a:r>
              <a:rPr sz="2400" dirty="0">
                <a:latin typeface="Arial"/>
                <a:cs typeface="Arial"/>
              </a:rPr>
              <a:t>access;</a:t>
            </a:r>
            <a:r>
              <a:rPr sz="2400" spc="-60" dirty="0">
                <a:latin typeface="Arial"/>
                <a:cs typeface="Arial"/>
              </a:rPr>
              <a:t> </a:t>
            </a:r>
            <a:r>
              <a:rPr sz="2400" dirty="0">
                <a:latin typeface="Arial"/>
                <a:cs typeface="Arial"/>
              </a:rPr>
              <a:t>output</a:t>
            </a:r>
            <a:r>
              <a:rPr sz="2400" spc="-60" dirty="0">
                <a:latin typeface="Arial"/>
                <a:cs typeface="Arial"/>
              </a:rPr>
              <a:t> </a:t>
            </a:r>
            <a:r>
              <a:rPr sz="2400" dirty="0">
                <a:solidFill>
                  <a:srgbClr val="007F00"/>
                </a:solidFill>
                <a:latin typeface="Arial"/>
                <a:cs typeface="Arial"/>
              </a:rPr>
              <a:t>&lt;URL,</a:t>
            </a:r>
            <a:r>
              <a:rPr sz="2400" spc="-54" dirty="0">
                <a:solidFill>
                  <a:srgbClr val="007F00"/>
                </a:solidFill>
                <a:latin typeface="Arial"/>
                <a:cs typeface="Arial"/>
              </a:rPr>
              <a:t> </a:t>
            </a:r>
            <a:r>
              <a:rPr sz="2400" spc="-30" dirty="0">
                <a:solidFill>
                  <a:srgbClr val="007F00"/>
                </a:solidFill>
                <a:latin typeface="Arial"/>
                <a:cs typeface="Arial"/>
              </a:rPr>
              <a:t>1&gt;</a:t>
            </a:r>
            <a:endParaRPr sz="2400">
              <a:latin typeface="Arial"/>
              <a:cs typeface="Arial"/>
            </a:endParaRPr>
          </a:p>
          <a:p>
            <a:pPr marL="562356" lvl="1" indent="-272795">
              <a:spcBef>
                <a:spcPts val="486"/>
              </a:spcBef>
              <a:buChar char="–"/>
              <a:tabLst>
                <a:tab pos="562356" algn="l"/>
              </a:tabLst>
            </a:pPr>
            <a:r>
              <a:rPr sz="2400" dirty="0">
                <a:latin typeface="Arial"/>
                <a:cs typeface="Arial"/>
              </a:rPr>
              <a:t>Reduce:</a:t>
            </a:r>
            <a:r>
              <a:rPr sz="2400" spc="-60" dirty="0">
                <a:latin typeface="Arial"/>
                <a:cs typeface="Arial"/>
              </a:rPr>
              <a:t> </a:t>
            </a:r>
            <a:r>
              <a:rPr sz="2400" dirty="0">
                <a:latin typeface="Arial"/>
                <a:cs typeface="Arial"/>
              </a:rPr>
              <a:t>add</a:t>
            </a:r>
            <a:r>
              <a:rPr sz="2400" spc="-48" dirty="0">
                <a:latin typeface="Arial"/>
                <a:cs typeface="Arial"/>
              </a:rPr>
              <a:t> </a:t>
            </a:r>
            <a:r>
              <a:rPr sz="2400" dirty="0">
                <a:latin typeface="Arial"/>
                <a:cs typeface="Arial"/>
              </a:rPr>
              <a:t>all</a:t>
            </a:r>
            <a:r>
              <a:rPr sz="2400" spc="-36" dirty="0">
                <a:latin typeface="Arial"/>
                <a:cs typeface="Arial"/>
              </a:rPr>
              <a:t> </a:t>
            </a:r>
            <a:r>
              <a:rPr sz="2400" dirty="0">
                <a:latin typeface="Arial"/>
                <a:cs typeface="Arial"/>
              </a:rPr>
              <a:t>values</a:t>
            </a:r>
            <a:r>
              <a:rPr sz="2400" spc="-48" dirty="0">
                <a:latin typeface="Arial"/>
                <a:cs typeface="Arial"/>
              </a:rPr>
              <a:t> </a:t>
            </a:r>
            <a:r>
              <a:rPr sz="2400" dirty="0">
                <a:latin typeface="Arial"/>
                <a:cs typeface="Arial"/>
              </a:rPr>
              <a:t>for</a:t>
            </a:r>
            <a:r>
              <a:rPr sz="2400" spc="-48" dirty="0">
                <a:latin typeface="Arial"/>
                <a:cs typeface="Arial"/>
              </a:rPr>
              <a:t> </a:t>
            </a:r>
            <a:r>
              <a:rPr sz="2400" dirty="0">
                <a:latin typeface="Arial"/>
                <a:cs typeface="Arial"/>
              </a:rPr>
              <a:t>the</a:t>
            </a:r>
            <a:r>
              <a:rPr sz="2400" spc="-48" dirty="0">
                <a:latin typeface="Arial"/>
                <a:cs typeface="Arial"/>
              </a:rPr>
              <a:t> </a:t>
            </a:r>
            <a:r>
              <a:rPr sz="2400" dirty="0">
                <a:latin typeface="Arial"/>
                <a:cs typeface="Arial"/>
              </a:rPr>
              <a:t>same</a:t>
            </a:r>
            <a:r>
              <a:rPr sz="2400" spc="-54" dirty="0">
                <a:latin typeface="Arial"/>
                <a:cs typeface="Arial"/>
              </a:rPr>
              <a:t> </a:t>
            </a:r>
            <a:r>
              <a:rPr sz="2400" spc="-30" dirty="0">
                <a:latin typeface="Arial"/>
                <a:cs typeface="Arial"/>
              </a:rPr>
              <a:t>URL</a:t>
            </a:r>
            <a:endParaRPr sz="2400">
              <a:latin typeface="Arial"/>
              <a:cs typeface="Arial"/>
            </a:endParaRPr>
          </a:p>
        </p:txBody>
      </p:sp>
      <p:grpSp>
        <p:nvGrpSpPr>
          <p:cNvPr id="4" name="object 4"/>
          <p:cNvGrpSpPr/>
          <p:nvPr/>
        </p:nvGrpSpPr>
        <p:grpSpPr>
          <a:xfrm>
            <a:off x="3899000" y="3653942"/>
            <a:ext cx="2842260" cy="1584198"/>
            <a:chOff x="1725167" y="3044951"/>
            <a:chExt cx="2368550" cy="1320165"/>
          </a:xfrm>
        </p:grpSpPr>
        <p:pic>
          <p:nvPicPr>
            <p:cNvPr id="5" name="object 5"/>
            <p:cNvPicPr/>
            <p:nvPr/>
          </p:nvPicPr>
          <p:blipFill>
            <a:blip r:embed="rId2" cstate="print"/>
            <a:stretch>
              <a:fillRect/>
            </a:stretch>
          </p:blipFill>
          <p:spPr>
            <a:xfrm>
              <a:off x="1725167" y="3044951"/>
              <a:ext cx="2368296" cy="1319784"/>
            </a:xfrm>
            <a:prstGeom prst="rect">
              <a:avLst/>
            </a:prstGeom>
          </p:spPr>
        </p:pic>
        <p:pic>
          <p:nvPicPr>
            <p:cNvPr id="6" name="object 6"/>
            <p:cNvPicPr/>
            <p:nvPr/>
          </p:nvPicPr>
          <p:blipFill>
            <a:blip r:embed="rId3" cstate="print"/>
            <a:stretch>
              <a:fillRect/>
            </a:stretch>
          </p:blipFill>
          <p:spPr>
            <a:xfrm>
              <a:off x="1731263" y="3200399"/>
              <a:ext cx="1996439" cy="1075944"/>
            </a:xfrm>
            <a:prstGeom prst="rect">
              <a:avLst/>
            </a:prstGeom>
          </p:spPr>
        </p:pic>
        <p:sp>
          <p:nvSpPr>
            <p:cNvPr id="7" name="object 7"/>
            <p:cNvSpPr/>
            <p:nvPr/>
          </p:nvSpPr>
          <p:spPr>
            <a:xfrm>
              <a:off x="1772093" y="3069264"/>
              <a:ext cx="2275840" cy="1226820"/>
            </a:xfrm>
            <a:custGeom>
              <a:avLst/>
              <a:gdLst/>
              <a:ahLst/>
              <a:cxnLst/>
              <a:rect l="l" t="t" r="r" b="b"/>
              <a:pathLst>
                <a:path w="2275840" h="1226820">
                  <a:moveTo>
                    <a:pt x="2177300" y="0"/>
                  </a:moveTo>
                  <a:lnTo>
                    <a:pt x="98066" y="0"/>
                  </a:lnTo>
                  <a:lnTo>
                    <a:pt x="59894" y="7706"/>
                  </a:lnTo>
                  <a:lnTo>
                    <a:pt x="28722" y="28723"/>
                  </a:lnTo>
                  <a:lnTo>
                    <a:pt x="7706" y="59894"/>
                  </a:lnTo>
                  <a:lnTo>
                    <a:pt x="0" y="98066"/>
                  </a:lnTo>
                  <a:lnTo>
                    <a:pt x="0" y="1128222"/>
                  </a:lnTo>
                  <a:lnTo>
                    <a:pt x="7706" y="1166394"/>
                  </a:lnTo>
                  <a:lnTo>
                    <a:pt x="28722" y="1197565"/>
                  </a:lnTo>
                  <a:lnTo>
                    <a:pt x="59894" y="1218582"/>
                  </a:lnTo>
                  <a:lnTo>
                    <a:pt x="98066" y="1226289"/>
                  </a:lnTo>
                  <a:lnTo>
                    <a:pt x="2177300" y="1226289"/>
                  </a:lnTo>
                  <a:lnTo>
                    <a:pt x="2215473" y="1218582"/>
                  </a:lnTo>
                  <a:lnTo>
                    <a:pt x="2246644" y="1197565"/>
                  </a:lnTo>
                  <a:lnTo>
                    <a:pt x="2267661" y="1166394"/>
                  </a:lnTo>
                  <a:lnTo>
                    <a:pt x="2275367" y="1128222"/>
                  </a:lnTo>
                  <a:lnTo>
                    <a:pt x="2275367" y="98066"/>
                  </a:lnTo>
                  <a:lnTo>
                    <a:pt x="2267661" y="59894"/>
                  </a:lnTo>
                  <a:lnTo>
                    <a:pt x="2246644" y="28723"/>
                  </a:lnTo>
                  <a:lnTo>
                    <a:pt x="2215473" y="7706"/>
                  </a:lnTo>
                  <a:lnTo>
                    <a:pt x="2177300" y="0"/>
                  </a:lnTo>
                  <a:close/>
                </a:path>
              </a:pathLst>
            </a:custGeom>
            <a:solidFill>
              <a:srgbClr val="AAE5E5"/>
            </a:solidFill>
          </p:spPr>
          <p:txBody>
            <a:bodyPr wrap="square" lIns="0" tIns="0" rIns="0" bIns="0" rtlCol="0"/>
            <a:lstStyle/>
            <a:p>
              <a:endParaRPr/>
            </a:p>
          </p:txBody>
        </p:sp>
        <p:sp>
          <p:nvSpPr>
            <p:cNvPr id="8" name="object 8"/>
            <p:cNvSpPr/>
            <p:nvPr/>
          </p:nvSpPr>
          <p:spPr>
            <a:xfrm>
              <a:off x="1772093" y="3069264"/>
              <a:ext cx="2275840" cy="1226820"/>
            </a:xfrm>
            <a:custGeom>
              <a:avLst/>
              <a:gdLst/>
              <a:ahLst/>
              <a:cxnLst/>
              <a:rect l="l" t="t" r="r" b="b"/>
              <a:pathLst>
                <a:path w="2275840" h="1226820">
                  <a:moveTo>
                    <a:pt x="0" y="98066"/>
                  </a:moveTo>
                  <a:lnTo>
                    <a:pt x="7706" y="59894"/>
                  </a:lnTo>
                  <a:lnTo>
                    <a:pt x="28723" y="28723"/>
                  </a:lnTo>
                  <a:lnTo>
                    <a:pt x="59894" y="7706"/>
                  </a:lnTo>
                  <a:lnTo>
                    <a:pt x="98066" y="0"/>
                  </a:lnTo>
                  <a:lnTo>
                    <a:pt x="2177301" y="0"/>
                  </a:lnTo>
                  <a:lnTo>
                    <a:pt x="2215473" y="7706"/>
                  </a:lnTo>
                  <a:lnTo>
                    <a:pt x="2246644" y="28723"/>
                  </a:lnTo>
                  <a:lnTo>
                    <a:pt x="2267661" y="59894"/>
                  </a:lnTo>
                  <a:lnTo>
                    <a:pt x="2275368" y="98066"/>
                  </a:lnTo>
                  <a:lnTo>
                    <a:pt x="2275368" y="1128222"/>
                  </a:lnTo>
                  <a:lnTo>
                    <a:pt x="2267661" y="1166394"/>
                  </a:lnTo>
                  <a:lnTo>
                    <a:pt x="2246644" y="1197565"/>
                  </a:lnTo>
                  <a:lnTo>
                    <a:pt x="2215473" y="1218582"/>
                  </a:lnTo>
                  <a:lnTo>
                    <a:pt x="2177301" y="1226289"/>
                  </a:lnTo>
                  <a:lnTo>
                    <a:pt x="98066" y="1226289"/>
                  </a:lnTo>
                  <a:lnTo>
                    <a:pt x="59894" y="1218582"/>
                  </a:lnTo>
                  <a:lnTo>
                    <a:pt x="28723" y="1197565"/>
                  </a:lnTo>
                  <a:lnTo>
                    <a:pt x="7706" y="1166394"/>
                  </a:lnTo>
                  <a:lnTo>
                    <a:pt x="0" y="1128222"/>
                  </a:lnTo>
                  <a:lnTo>
                    <a:pt x="0" y="98066"/>
                  </a:lnTo>
                  <a:close/>
                </a:path>
              </a:pathLst>
            </a:custGeom>
            <a:ln w="9525">
              <a:solidFill>
                <a:srgbClr val="000000"/>
              </a:solidFill>
            </a:ln>
          </p:spPr>
          <p:txBody>
            <a:bodyPr wrap="square" lIns="0" tIns="0" rIns="0" bIns="0" rtlCol="0"/>
            <a:lstStyle/>
            <a:p>
              <a:endParaRPr/>
            </a:p>
          </p:txBody>
        </p:sp>
      </p:grpSp>
      <p:sp>
        <p:nvSpPr>
          <p:cNvPr id="9" name="object 9"/>
          <p:cNvSpPr txBox="1"/>
          <p:nvPr/>
        </p:nvSpPr>
        <p:spPr>
          <a:xfrm>
            <a:off x="4084267" y="3830116"/>
            <a:ext cx="2038350" cy="1080039"/>
          </a:xfrm>
          <a:prstGeom prst="rect">
            <a:avLst/>
          </a:prstGeom>
        </p:spPr>
        <p:txBody>
          <a:bodyPr vert="horz" wrap="square" lIns="0" tIns="102870" rIns="0" bIns="0" rtlCol="0">
            <a:spAutoFit/>
          </a:bodyPr>
          <a:lstStyle/>
          <a:p>
            <a:pPr marL="991362">
              <a:spcBef>
                <a:spcPts val="810"/>
              </a:spcBef>
            </a:pPr>
            <a:r>
              <a:rPr sz="1920" b="1" spc="-30" dirty="0">
                <a:latin typeface="Arial"/>
                <a:cs typeface="Arial"/>
              </a:rPr>
              <a:t>Map</a:t>
            </a:r>
            <a:endParaRPr sz="1920">
              <a:latin typeface="Arial"/>
              <a:cs typeface="Arial"/>
            </a:endParaRPr>
          </a:p>
          <a:p>
            <a:pPr marL="15240" marR="6096">
              <a:spcBef>
                <a:spcPts val="690"/>
              </a:spcBef>
            </a:pPr>
            <a:r>
              <a:rPr sz="1920" u="sng" dirty="0">
                <a:uFill>
                  <a:solidFill>
                    <a:srgbClr val="000000"/>
                  </a:solidFill>
                </a:uFill>
                <a:latin typeface="Arial"/>
                <a:cs typeface="Arial"/>
              </a:rPr>
              <a:t>Input</a:t>
            </a:r>
            <a:r>
              <a:rPr sz="1920" dirty="0">
                <a:latin typeface="Arial"/>
                <a:cs typeface="Arial"/>
              </a:rPr>
              <a:t>:</a:t>
            </a:r>
            <a:r>
              <a:rPr sz="1920" spc="-24" dirty="0">
                <a:latin typeface="Arial"/>
                <a:cs typeface="Arial"/>
              </a:rPr>
              <a:t> </a:t>
            </a:r>
            <a:r>
              <a:rPr sz="1920" dirty="0">
                <a:latin typeface="Arial"/>
                <a:cs typeface="Arial"/>
              </a:rPr>
              <a:t>line</a:t>
            </a:r>
            <a:r>
              <a:rPr sz="1920" spc="-30" dirty="0">
                <a:latin typeface="Arial"/>
                <a:cs typeface="Arial"/>
              </a:rPr>
              <a:t> </a:t>
            </a:r>
            <a:r>
              <a:rPr sz="1920" dirty="0">
                <a:latin typeface="Arial"/>
                <a:cs typeface="Arial"/>
              </a:rPr>
              <a:t>from</a:t>
            </a:r>
            <a:r>
              <a:rPr sz="1920" spc="-24" dirty="0">
                <a:latin typeface="Arial"/>
                <a:cs typeface="Arial"/>
              </a:rPr>
              <a:t> </a:t>
            </a:r>
            <a:r>
              <a:rPr sz="1920" spc="-30" dirty="0">
                <a:latin typeface="Arial"/>
                <a:cs typeface="Arial"/>
              </a:rPr>
              <a:t>log </a:t>
            </a:r>
            <a:r>
              <a:rPr sz="1920" u="sng" dirty="0">
                <a:uFill>
                  <a:solidFill>
                    <a:srgbClr val="000000"/>
                  </a:solidFill>
                </a:uFill>
                <a:latin typeface="Arial"/>
                <a:cs typeface="Arial"/>
              </a:rPr>
              <a:t>Output</a:t>
            </a:r>
            <a:r>
              <a:rPr sz="1920" dirty="0">
                <a:latin typeface="Arial"/>
                <a:cs typeface="Arial"/>
              </a:rPr>
              <a:t>:</a:t>
            </a:r>
            <a:r>
              <a:rPr sz="1920" spc="-48" dirty="0">
                <a:latin typeface="Arial"/>
                <a:cs typeface="Arial"/>
              </a:rPr>
              <a:t> </a:t>
            </a:r>
            <a:r>
              <a:rPr sz="1920" dirty="0">
                <a:latin typeface="Arial"/>
                <a:cs typeface="Arial"/>
              </a:rPr>
              <a:t>(url,</a:t>
            </a:r>
            <a:r>
              <a:rPr sz="1920" spc="-42" dirty="0">
                <a:latin typeface="Arial"/>
                <a:cs typeface="Arial"/>
              </a:rPr>
              <a:t> </a:t>
            </a:r>
            <a:r>
              <a:rPr sz="1920" spc="-30" dirty="0">
                <a:latin typeface="Arial"/>
                <a:cs typeface="Arial"/>
              </a:rPr>
              <a:t>1)</a:t>
            </a:r>
            <a:endParaRPr sz="1920">
              <a:latin typeface="Arial"/>
              <a:cs typeface="Arial"/>
            </a:endParaRPr>
          </a:p>
        </p:txBody>
      </p:sp>
      <p:grpSp>
        <p:nvGrpSpPr>
          <p:cNvPr id="10" name="object 10"/>
          <p:cNvGrpSpPr/>
          <p:nvPr/>
        </p:nvGrpSpPr>
        <p:grpSpPr>
          <a:xfrm>
            <a:off x="7867496" y="3653942"/>
            <a:ext cx="3416808" cy="1584198"/>
            <a:chOff x="5032247" y="3044951"/>
            <a:chExt cx="2847340" cy="1320165"/>
          </a:xfrm>
        </p:grpSpPr>
        <p:pic>
          <p:nvPicPr>
            <p:cNvPr id="11" name="object 11"/>
            <p:cNvPicPr/>
            <p:nvPr/>
          </p:nvPicPr>
          <p:blipFill>
            <a:blip r:embed="rId4" cstate="print"/>
            <a:stretch>
              <a:fillRect/>
            </a:stretch>
          </p:blipFill>
          <p:spPr>
            <a:xfrm>
              <a:off x="5032247" y="3044951"/>
              <a:ext cx="2846831" cy="1319784"/>
            </a:xfrm>
            <a:prstGeom prst="rect">
              <a:avLst/>
            </a:prstGeom>
          </p:spPr>
        </p:pic>
        <p:pic>
          <p:nvPicPr>
            <p:cNvPr id="12" name="object 12"/>
            <p:cNvPicPr/>
            <p:nvPr/>
          </p:nvPicPr>
          <p:blipFill>
            <a:blip r:embed="rId5" cstate="print"/>
            <a:stretch>
              <a:fillRect/>
            </a:stretch>
          </p:blipFill>
          <p:spPr>
            <a:xfrm>
              <a:off x="5035295" y="3200399"/>
              <a:ext cx="2758440" cy="1075944"/>
            </a:xfrm>
            <a:prstGeom prst="rect">
              <a:avLst/>
            </a:prstGeom>
          </p:spPr>
        </p:pic>
        <p:sp>
          <p:nvSpPr>
            <p:cNvPr id="13" name="object 13"/>
            <p:cNvSpPr/>
            <p:nvPr/>
          </p:nvSpPr>
          <p:spPr>
            <a:xfrm>
              <a:off x="5078818" y="3069264"/>
              <a:ext cx="2753995" cy="1226820"/>
            </a:xfrm>
            <a:custGeom>
              <a:avLst/>
              <a:gdLst/>
              <a:ahLst/>
              <a:cxnLst/>
              <a:rect l="l" t="t" r="r" b="b"/>
              <a:pathLst>
                <a:path w="2753995" h="1226820">
                  <a:moveTo>
                    <a:pt x="2655764" y="0"/>
                  </a:moveTo>
                  <a:lnTo>
                    <a:pt x="98068" y="0"/>
                  </a:lnTo>
                  <a:lnTo>
                    <a:pt x="59895" y="7706"/>
                  </a:lnTo>
                  <a:lnTo>
                    <a:pt x="28723" y="28723"/>
                  </a:lnTo>
                  <a:lnTo>
                    <a:pt x="7706" y="59895"/>
                  </a:lnTo>
                  <a:lnTo>
                    <a:pt x="0" y="98068"/>
                  </a:lnTo>
                  <a:lnTo>
                    <a:pt x="0" y="1128221"/>
                  </a:lnTo>
                  <a:lnTo>
                    <a:pt x="7706" y="1166393"/>
                  </a:lnTo>
                  <a:lnTo>
                    <a:pt x="28723" y="1197565"/>
                  </a:lnTo>
                  <a:lnTo>
                    <a:pt x="59895" y="1218582"/>
                  </a:lnTo>
                  <a:lnTo>
                    <a:pt x="98068" y="1226289"/>
                  </a:lnTo>
                  <a:lnTo>
                    <a:pt x="2655764" y="1226289"/>
                  </a:lnTo>
                  <a:lnTo>
                    <a:pt x="2693936" y="1218582"/>
                  </a:lnTo>
                  <a:lnTo>
                    <a:pt x="2725108" y="1197565"/>
                  </a:lnTo>
                  <a:lnTo>
                    <a:pt x="2746124" y="1166393"/>
                  </a:lnTo>
                  <a:lnTo>
                    <a:pt x="2753831" y="1128221"/>
                  </a:lnTo>
                  <a:lnTo>
                    <a:pt x="2753831" y="98068"/>
                  </a:lnTo>
                  <a:lnTo>
                    <a:pt x="2746124" y="59895"/>
                  </a:lnTo>
                  <a:lnTo>
                    <a:pt x="2725108" y="28723"/>
                  </a:lnTo>
                  <a:lnTo>
                    <a:pt x="2693936" y="7706"/>
                  </a:lnTo>
                  <a:lnTo>
                    <a:pt x="2655764" y="0"/>
                  </a:lnTo>
                  <a:close/>
                </a:path>
              </a:pathLst>
            </a:custGeom>
            <a:solidFill>
              <a:srgbClr val="FCD5B5"/>
            </a:solidFill>
          </p:spPr>
          <p:txBody>
            <a:bodyPr wrap="square" lIns="0" tIns="0" rIns="0" bIns="0" rtlCol="0"/>
            <a:lstStyle/>
            <a:p>
              <a:endParaRPr/>
            </a:p>
          </p:txBody>
        </p:sp>
        <p:sp>
          <p:nvSpPr>
            <p:cNvPr id="14" name="object 14"/>
            <p:cNvSpPr/>
            <p:nvPr/>
          </p:nvSpPr>
          <p:spPr>
            <a:xfrm>
              <a:off x="5078818" y="3069264"/>
              <a:ext cx="2753995" cy="1226820"/>
            </a:xfrm>
            <a:custGeom>
              <a:avLst/>
              <a:gdLst/>
              <a:ahLst/>
              <a:cxnLst/>
              <a:rect l="l" t="t" r="r" b="b"/>
              <a:pathLst>
                <a:path w="2753995" h="1226820">
                  <a:moveTo>
                    <a:pt x="0" y="98067"/>
                  </a:moveTo>
                  <a:lnTo>
                    <a:pt x="7706" y="59895"/>
                  </a:lnTo>
                  <a:lnTo>
                    <a:pt x="28723" y="28723"/>
                  </a:lnTo>
                  <a:lnTo>
                    <a:pt x="59895" y="7706"/>
                  </a:lnTo>
                  <a:lnTo>
                    <a:pt x="98067" y="0"/>
                  </a:lnTo>
                  <a:lnTo>
                    <a:pt x="2655764" y="0"/>
                  </a:lnTo>
                  <a:lnTo>
                    <a:pt x="2693936" y="7706"/>
                  </a:lnTo>
                  <a:lnTo>
                    <a:pt x="2725108" y="28723"/>
                  </a:lnTo>
                  <a:lnTo>
                    <a:pt x="2746125" y="59895"/>
                  </a:lnTo>
                  <a:lnTo>
                    <a:pt x="2753832" y="98067"/>
                  </a:lnTo>
                  <a:lnTo>
                    <a:pt x="2753832" y="1128221"/>
                  </a:lnTo>
                  <a:lnTo>
                    <a:pt x="2746125" y="1166393"/>
                  </a:lnTo>
                  <a:lnTo>
                    <a:pt x="2725108" y="1197565"/>
                  </a:lnTo>
                  <a:lnTo>
                    <a:pt x="2693936" y="1218582"/>
                  </a:lnTo>
                  <a:lnTo>
                    <a:pt x="2655764" y="1226289"/>
                  </a:lnTo>
                  <a:lnTo>
                    <a:pt x="98067" y="1226289"/>
                  </a:lnTo>
                  <a:lnTo>
                    <a:pt x="59895" y="1218582"/>
                  </a:lnTo>
                  <a:lnTo>
                    <a:pt x="28723" y="1197565"/>
                  </a:lnTo>
                  <a:lnTo>
                    <a:pt x="7706" y="1166393"/>
                  </a:lnTo>
                  <a:lnTo>
                    <a:pt x="0" y="1128221"/>
                  </a:lnTo>
                  <a:lnTo>
                    <a:pt x="0" y="98067"/>
                  </a:lnTo>
                  <a:close/>
                </a:path>
              </a:pathLst>
            </a:custGeom>
            <a:ln w="9525">
              <a:solidFill>
                <a:srgbClr val="000000"/>
              </a:solidFill>
            </a:ln>
          </p:spPr>
          <p:txBody>
            <a:bodyPr wrap="square" lIns="0" tIns="0" rIns="0" bIns="0" rtlCol="0"/>
            <a:lstStyle/>
            <a:p>
              <a:endParaRPr/>
            </a:p>
          </p:txBody>
        </p:sp>
      </p:grpSp>
      <p:sp>
        <p:nvSpPr>
          <p:cNvPr id="15" name="object 15"/>
          <p:cNvSpPr txBox="1"/>
          <p:nvPr/>
        </p:nvSpPr>
        <p:spPr>
          <a:xfrm>
            <a:off x="8052339" y="3830116"/>
            <a:ext cx="2948178" cy="1080039"/>
          </a:xfrm>
          <a:prstGeom prst="rect">
            <a:avLst/>
          </a:prstGeom>
        </p:spPr>
        <p:txBody>
          <a:bodyPr vert="horz" wrap="square" lIns="0" tIns="102870" rIns="0" bIns="0" rtlCol="0">
            <a:spAutoFit/>
          </a:bodyPr>
          <a:lstStyle/>
          <a:p>
            <a:pPr marL="1083563">
              <a:spcBef>
                <a:spcPts val="810"/>
              </a:spcBef>
            </a:pPr>
            <a:r>
              <a:rPr sz="1920" b="1" spc="-12" dirty="0">
                <a:latin typeface="Arial"/>
                <a:cs typeface="Arial"/>
              </a:rPr>
              <a:t>Reduce</a:t>
            </a:r>
            <a:endParaRPr sz="1920">
              <a:latin typeface="Arial"/>
              <a:cs typeface="Arial"/>
            </a:endParaRPr>
          </a:p>
          <a:p>
            <a:pPr marL="15240" marR="6096">
              <a:spcBef>
                <a:spcPts val="690"/>
              </a:spcBef>
            </a:pPr>
            <a:r>
              <a:rPr sz="1920" u="sng" dirty="0">
                <a:uFill>
                  <a:solidFill>
                    <a:srgbClr val="000000"/>
                  </a:solidFill>
                </a:uFill>
                <a:latin typeface="Arial"/>
                <a:cs typeface="Arial"/>
              </a:rPr>
              <a:t>Input</a:t>
            </a:r>
            <a:r>
              <a:rPr sz="1920" dirty="0">
                <a:latin typeface="Arial"/>
                <a:cs typeface="Arial"/>
              </a:rPr>
              <a:t>:</a:t>
            </a:r>
            <a:r>
              <a:rPr sz="1920" spc="-36" dirty="0">
                <a:latin typeface="Arial"/>
                <a:cs typeface="Arial"/>
              </a:rPr>
              <a:t> </a:t>
            </a:r>
            <a:r>
              <a:rPr sz="1920" dirty="0">
                <a:latin typeface="Arial"/>
                <a:cs typeface="Arial"/>
              </a:rPr>
              <a:t>url,</a:t>
            </a:r>
            <a:r>
              <a:rPr sz="1920" spc="-30" dirty="0">
                <a:latin typeface="Arial"/>
                <a:cs typeface="Arial"/>
              </a:rPr>
              <a:t> </a:t>
            </a:r>
            <a:r>
              <a:rPr sz="1920" spc="-12" dirty="0">
                <a:latin typeface="Arial"/>
                <a:cs typeface="Arial"/>
              </a:rPr>
              <a:t>[accesses] </a:t>
            </a:r>
            <a:r>
              <a:rPr sz="1920" u="sng" dirty="0">
                <a:uFill>
                  <a:solidFill>
                    <a:srgbClr val="000000"/>
                  </a:solidFill>
                </a:uFill>
                <a:latin typeface="Arial"/>
                <a:cs typeface="Arial"/>
              </a:rPr>
              <a:t>Output</a:t>
            </a:r>
            <a:r>
              <a:rPr sz="1920" dirty="0">
                <a:latin typeface="Arial"/>
                <a:cs typeface="Arial"/>
              </a:rPr>
              <a:t>:</a:t>
            </a:r>
            <a:r>
              <a:rPr sz="1920" spc="-42" dirty="0">
                <a:latin typeface="Arial"/>
                <a:cs typeface="Arial"/>
              </a:rPr>
              <a:t> </a:t>
            </a:r>
            <a:r>
              <a:rPr sz="1920" dirty="0">
                <a:latin typeface="Arial"/>
                <a:cs typeface="Arial"/>
              </a:rPr>
              <a:t>url,</a:t>
            </a:r>
            <a:r>
              <a:rPr sz="1920" spc="-42" dirty="0">
                <a:latin typeface="Arial"/>
                <a:cs typeface="Arial"/>
              </a:rPr>
              <a:t> </a:t>
            </a:r>
            <a:r>
              <a:rPr sz="1920" spc="-12" dirty="0">
                <a:latin typeface="Arial"/>
                <a:cs typeface="Arial"/>
              </a:rPr>
              <a:t>sum(accesses)</a:t>
            </a:r>
            <a:endParaRPr sz="1920">
              <a:latin typeface="Arial"/>
              <a:cs typeface="Arial"/>
            </a:endParaRPr>
          </a:p>
        </p:txBody>
      </p:sp>
      <p:sp>
        <p:nvSpPr>
          <p:cNvPr id="16" name="object 16"/>
          <p:cNvSpPr/>
          <p:nvPr/>
        </p:nvSpPr>
        <p:spPr>
          <a:xfrm>
            <a:off x="6685753" y="4373172"/>
            <a:ext cx="1238250" cy="91440"/>
          </a:xfrm>
          <a:custGeom>
            <a:avLst/>
            <a:gdLst/>
            <a:ahLst/>
            <a:cxnLst/>
            <a:rect l="l" t="t" r="r" b="b"/>
            <a:pathLst>
              <a:path w="1031875" h="76200">
                <a:moveTo>
                  <a:pt x="955158" y="44449"/>
                </a:moveTo>
                <a:lnTo>
                  <a:pt x="955158" y="76200"/>
                </a:lnTo>
                <a:lnTo>
                  <a:pt x="1018658" y="44450"/>
                </a:lnTo>
                <a:lnTo>
                  <a:pt x="955158" y="44449"/>
                </a:lnTo>
                <a:close/>
              </a:path>
              <a:path w="1031875" h="76200">
                <a:moveTo>
                  <a:pt x="955158" y="31749"/>
                </a:moveTo>
                <a:lnTo>
                  <a:pt x="955158" y="44449"/>
                </a:lnTo>
                <a:lnTo>
                  <a:pt x="967858" y="44450"/>
                </a:lnTo>
                <a:lnTo>
                  <a:pt x="967858" y="31750"/>
                </a:lnTo>
                <a:lnTo>
                  <a:pt x="955158" y="31749"/>
                </a:lnTo>
                <a:close/>
              </a:path>
              <a:path w="1031875" h="76200">
                <a:moveTo>
                  <a:pt x="955158" y="0"/>
                </a:moveTo>
                <a:lnTo>
                  <a:pt x="955158" y="31749"/>
                </a:lnTo>
                <a:lnTo>
                  <a:pt x="967858" y="31750"/>
                </a:lnTo>
                <a:lnTo>
                  <a:pt x="967858" y="44450"/>
                </a:lnTo>
                <a:lnTo>
                  <a:pt x="1018660" y="44448"/>
                </a:lnTo>
                <a:lnTo>
                  <a:pt x="1031358" y="38100"/>
                </a:lnTo>
                <a:lnTo>
                  <a:pt x="955158" y="0"/>
                </a:lnTo>
                <a:close/>
              </a:path>
              <a:path w="1031875" h="76200">
                <a:moveTo>
                  <a:pt x="0" y="31748"/>
                </a:moveTo>
                <a:lnTo>
                  <a:pt x="0" y="44448"/>
                </a:lnTo>
                <a:lnTo>
                  <a:pt x="955158" y="44449"/>
                </a:lnTo>
                <a:lnTo>
                  <a:pt x="955158" y="31749"/>
                </a:lnTo>
                <a:lnTo>
                  <a:pt x="0" y="31748"/>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10110753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60320" y="299327"/>
            <a:ext cx="15800832" cy="907941"/>
          </a:xfrm>
          <a:prstGeom prst="rect">
            <a:avLst/>
          </a:prstGeom>
        </p:spPr>
        <p:txBody>
          <a:bodyPr vert="horz" wrap="square" lIns="0" tIns="15240" rIns="0" bIns="0" rtlCol="0" anchor="ctr" anchorCtr="0">
            <a:spAutoFit/>
          </a:bodyPr>
          <a:lstStyle/>
          <a:p>
            <a:pPr marL="91440">
              <a:spcBef>
                <a:spcPts val="120"/>
              </a:spcBef>
            </a:pPr>
            <a:r>
              <a:rPr dirty="0"/>
              <a:t>Other</a:t>
            </a:r>
            <a:r>
              <a:rPr spc="-30" dirty="0"/>
              <a:t> </a:t>
            </a:r>
            <a:r>
              <a:rPr spc="-12" dirty="0"/>
              <a:t>Examples</a:t>
            </a:r>
          </a:p>
        </p:txBody>
      </p:sp>
      <p:grpSp>
        <p:nvGrpSpPr>
          <p:cNvPr id="3" name="object 3"/>
          <p:cNvGrpSpPr/>
          <p:nvPr/>
        </p:nvGrpSpPr>
        <p:grpSpPr>
          <a:xfrm>
            <a:off x="2820010" y="3646627"/>
            <a:ext cx="2838450" cy="1584198"/>
            <a:chOff x="826008" y="3038855"/>
            <a:chExt cx="2365375" cy="1320165"/>
          </a:xfrm>
        </p:grpSpPr>
        <p:pic>
          <p:nvPicPr>
            <p:cNvPr id="4" name="object 4"/>
            <p:cNvPicPr/>
            <p:nvPr/>
          </p:nvPicPr>
          <p:blipFill>
            <a:blip r:embed="rId2" cstate="print"/>
            <a:stretch>
              <a:fillRect/>
            </a:stretch>
          </p:blipFill>
          <p:spPr>
            <a:xfrm>
              <a:off x="826008" y="3038855"/>
              <a:ext cx="2365248" cy="1319784"/>
            </a:xfrm>
            <a:prstGeom prst="rect">
              <a:avLst/>
            </a:prstGeom>
          </p:spPr>
        </p:pic>
        <p:pic>
          <p:nvPicPr>
            <p:cNvPr id="5" name="object 5"/>
            <p:cNvPicPr/>
            <p:nvPr/>
          </p:nvPicPr>
          <p:blipFill>
            <a:blip r:embed="rId3" cstate="print"/>
            <a:stretch>
              <a:fillRect/>
            </a:stretch>
          </p:blipFill>
          <p:spPr>
            <a:xfrm>
              <a:off x="829056" y="3191255"/>
              <a:ext cx="1996439" cy="1078991"/>
            </a:xfrm>
            <a:prstGeom prst="rect">
              <a:avLst/>
            </a:prstGeom>
          </p:spPr>
        </p:pic>
        <p:sp>
          <p:nvSpPr>
            <p:cNvPr id="6" name="object 6"/>
            <p:cNvSpPr/>
            <p:nvPr/>
          </p:nvSpPr>
          <p:spPr>
            <a:xfrm>
              <a:off x="870984" y="3061644"/>
              <a:ext cx="2275840" cy="1226820"/>
            </a:xfrm>
            <a:custGeom>
              <a:avLst/>
              <a:gdLst/>
              <a:ahLst/>
              <a:cxnLst/>
              <a:rect l="l" t="t" r="r" b="b"/>
              <a:pathLst>
                <a:path w="2275840" h="1226820">
                  <a:moveTo>
                    <a:pt x="2177301" y="0"/>
                  </a:moveTo>
                  <a:lnTo>
                    <a:pt x="98066" y="0"/>
                  </a:lnTo>
                  <a:lnTo>
                    <a:pt x="59894" y="7706"/>
                  </a:lnTo>
                  <a:lnTo>
                    <a:pt x="28723" y="28723"/>
                  </a:lnTo>
                  <a:lnTo>
                    <a:pt x="7706" y="59894"/>
                  </a:lnTo>
                  <a:lnTo>
                    <a:pt x="0" y="98066"/>
                  </a:lnTo>
                  <a:lnTo>
                    <a:pt x="0" y="1128222"/>
                  </a:lnTo>
                  <a:lnTo>
                    <a:pt x="7706" y="1166394"/>
                  </a:lnTo>
                  <a:lnTo>
                    <a:pt x="28723" y="1197565"/>
                  </a:lnTo>
                  <a:lnTo>
                    <a:pt x="59894" y="1218582"/>
                  </a:lnTo>
                  <a:lnTo>
                    <a:pt x="98066" y="1226289"/>
                  </a:lnTo>
                  <a:lnTo>
                    <a:pt x="2177301" y="1226289"/>
                  </a:lnTo>
                  <a:lnTo>
                    <a:pt x="2215473" y="1218582"/>
                  </a:lnTo>
                  <a:lnTo>
                    <a:pt x="2246645" y="1197565"/>
                  </a:lnTo>
                  <a:lnTo>
                    <a:pt x="2267661" y="1166394"/>
                  </a:lnTo>
                  <a:lnTo>
                    <a:pt x="2275368" y="1128222"/>
                  </a:lnTo>
                  <a:lnTo>
                    <a:pt x="2275368" y="98066"/>
                  </a:lnTo>
                  <a:lnTo>
                    <a:pt x="2267661" y="59894"/>
                  </a:lnTo>
                  <a:lnTo>
                    <a:pt x="2246645" y="28723"/>
                  </a:lnTo>
                  <a:lnTo>
                    <a:pt x="2215473" y="7706"/>
                  </a:lnTo>
                  <a:lnTo>
                    <a:pt x="2177301" y="0"/>
                  </a:lnTo>
                  <a:close/>
                </a:path>
              </a:pathLst>
            </a:custGeom>
            <a:solidFill>
              <a:srgbClr val="AAE5E5"/>
            </a:solidFill>
          </p:spPr>
          <p:txBody>
            <a:bodyPr wrap="square" lIns="0" tIns="0" rIns="0" bIns="0" rtlCol="0"/>
            <a:lstStyle/>
            <a:p>
              <a:endParaRPr/>
            </a:p>
          </p:txBody>
        </p:sp>
        <p:sp>
          <p:nvSpPr>
            <p:cNvPr id="7" name="object 7"/>
            <p:cNvSpPr/>
            <p:nvPr/>
          </p:nvSpPr>
          <p:spPr>
            <a:xfrm>
              <a:off x="870984" y="3061644"/>
              <a:ext cx="2275840" cy="1226820"/>
            </a:xfrm>
            <a:custGeom>
              <a:avLst/>
              <a:gdLst/>
              <a:ahLst/>
              <a:cxnLst/>
              <a:rect l="l" t="t" r="r" b="b"/>
              <a:pathLst>
                <a:path w="2275840" h="1226820">
                  <a:moveTo>
                    <a:pt x="0" y="98066"/>
                  </a:moveTo>
                  <a:lnTo>
                    <a:pt x="7706" y="59894"/>
                  </a:lnTo>
                  <a:lnTo>
                    <a:pt x="28723" y="28723"/>
                  </a:lnTo>
                  <a:lnTo>
                    <a:pt x="59894" y="7706"/>
                  </a:lnTo>
                  <a:lnTo>
                    <a:pt x="98066" y="0"/>
                  </a:lnTo>
                  <a:lnTo>
                    <a:pt x="2177301" y="0"/>
                  </a:lnTo>
                  <a:lnTo>
                    <a:pt x="2215473" y="7706"/>
                  </a:lnTo>
                  <a:lnTo>
                    <a:pt x="2246644" y="28723"/>
                  </a:lnTo>
                  <a:lnTo>
                    <a:pt x="2267661" y="59894"/>
                  </a:lnTo>
                  <a:lnTo>
                    <a:pt x="2275368" y="98066"/>
                  </a:lnTo>
                  <a:lnTo>
                    <a:pt x="2275368" y="1128222"/>
                  </a:lnTo>
                  <a:lnTo>
                    <a:pt x="2267661" y="1166394"/>
                  </a:lnTo>
                  <a:lnTo>
                    <a:pt x="2246644" y="1197565"/>
                  </a:lnTo>
                  <a:lnTo>
                    <a:pt x="2215473" y="1218582"/>
                  </a:lnTo>
                  <a:lnTo>
                    <a:pt x="2177301" y="1226289"/>
                  </a:lnTo>
                  <a:lnTo>
                    <a:pt x="98066" y="1226289"/>
                  </a:lnTo>
                  <a:lnTo>
                    <a:pt x="59894" y="1218582"/>
                  </a:lnTo>
                  <a:lnTo>
                    <a:pt x="28723" y="1197565"/>
                  </a:lnTo>
                  <a:lnTo>
                    <a:pt x="7706" y="1166394"/>
                  </a:lnTo>
                  <a:lnTo>
                    <a:pt x="0" y="1128222"/>
                  </a:lnTo>
                  <a:lnTo>
                    <a:pt x="0" y="98066"/>
                  </a:lnTo>
                  <a:close/>
                </a:path>
              </a:pathLst>
            </a:custGeom>
            <a:ln w="9525">
              <a:solidFill>
                <a:srgbClr val="000000"/>
              </a:solidFill>
            </a:ln>
          </p:spPr>
          <p:txBody>
            <a:bodyPr wrap="square" lIns="0" tIns="0" rIns="0" bIns="0" rtlCol="0"/>
            <a:lstStyle/>
            <a:p>
              <a:endParaRPr/>
            </a:p>
          </p:txBody>
        </p:sp>
      </p:grpSp>
      <p:sp>
        <p:nvSpPr>
          <p:cNvPr id="8" name="object 8"/>
          <p:cNvSpPr txBox="1"/>
          <p:nvPr/>
        </p:nvSpPr>
        <p:spPr>
          <a:xfrm>
            <a:off x="3002936" y="3822802"/>
            <a:ext cx="2038350" cy="1091837"/>
          </a:xfrm>
          <a:prstGeom prst="rect">
            <a:avLst/>
          </a:prstGeom>
        </p:spPr>
        <p:txBody>
          <a:bodyPr vert="horz" wrap="square" lIns="0" tIns="102870" rIns="0" bIns="0" rtlCol="0">
            <a:spAutoFit/>
          </a:bodyPr>
          <a:lstStyle/>
          <a:p>
            <a:pPr marL="991362">
              <a:spcBef>
                <a:spcPts val="810"/>
              </a:spcBef>
            </a:pPr>
            <a:r>
              <a:rPr sz="1920" b="1" spc="-30" dirty="0">
                <a:latin typeface="Arial"/>
                <a:cs typeface="Arial"/>
              </a:rPr>
              <a:t>Map</a:t>
            </a:r>
            <a:endParaRPr sz="1920">
              <a:latin typeface="Arial"/>
              <a:cs typeface="Arial"/>
            </a:endParaRPr>
          </a:p>
          <a:p>
            <a:pPr marL="15240" marR="6096">
              <a:lnSpc>
                <a:spcPts val="2280"/>
              </a:lnSpc>
              <a:spcBef>
                <a:spcPts val="786"/>
              </a:spcBef>
            </a:pPr>
            <a:r>
              <a:rPr sz="1920" u="sng" dirty="0">
                <a:uFill>
                  <a:solidFill>
                    <a:srgbClr val="000000"/>
                  </a:solidFill>
                </a:uFill>
                <a:latin typeface="Arial"/>
                <a:cs typeface="Arial"/>
              </a:rPr>
              <a:t>Input</a:t>
            </a:r>
            <a:r>
              <a:rPr sz="1920" dirty="0">
                <a:latin typeface="Arial"/>
                <a:cs typeface="Arial"/>
              </a:rPr>
              <a:t>:</a:t>
            </a:r>
            <a:r>
              <a:rPr sz="1920" spc="-24" dirty="0">
                <a:latin typeface="Arial"/>
                <a:cs typeface="Arial"/>
              </a:rPr>
              <a:t> </a:t>
            </a:r>
            <a:r>
              <a:rPr sz="1920" dirty="0">
                <a:latin typeface="Arial"/>
                <a:cs typeface="Arial"/>
              </a:rPr>
              <a:t>line</a:t>
            </a:r>
            <a:r>
              <a:rPr sz="1920" spc="-30" dirty="0">
                <a:latin typeface="Arial"/>
                <a:cs typeface="Arial"/>
              </a:rPr>
              <a:t> </a:t>
            </a:r>
            <a:r>
              <a:rPr sz="1920" dirty="0">
                <a:latin typeface="Arial"/>
                <a:cs typeface="Arial"/>
              </a:rPr>
              <a:t>from</a:t>
            </a:r>
            <a:r>
              <a:rPr sz="1920" spc="-24" dirty="0">
                <a:latin typeface="Arial"/>
                <a:cs typeface="Arial"/>
              </a:rPr>
              <a:t> </a:t>
            </a:r>
            <a:r>
              <a:rPr sz="1920" spc="-30" dirty="0">
                <a:latin typeface="Arial"/>
                <a:cs typeface="Arial"/>
              </a:rPr>
              <a:t>log </a:t>
            </a:r>
            <a:r>
              <a:rPr sz="1920" u="sng" dirty="0">
                <a:uFill>
                  <a:solidFill>
                    <a:srgbClr val="000000"/>
                  </a:solidFill>
                </a:uFill>
                <a:latin typeface="Arial"/>
                <a:cs typeface="Arial"/>
              </a:rPr>
              <a:t>Output:</a:t>
            </a:r>
            <a:r>
              <a:rPr sz="1920" u="sng" spc="-48" dirty="0">
                <a:uFill>
                  <a:solidFill>
                    <a:srgbClr val="000000"/>
                  </a:solidFill>
                </a:uFill>
                <a:latin typeface="Arial"/>
                <a:cs typeface="Arial"/>
              </a:rPr>
              <a:t> </a:t>
            </a:r>
            <a:r>
              <a:rPr sz="1920" dirty="0">
                <a:latin typeface="Arial"/>
                <a:cs typeface="Arial"/>
              </a:rPr>
              <a:t>("",</a:t>
            </a:r>
            <a:r>
              <a:rPr sz="1920" spc="-36" dirty="0">
                <a:latin typeface="Arial"/>
                <a:cs typeface="Arial"/>
              </a:rPr>
              <a:t> </a:t>
            </a:r>
            <a:r>
              <a:rPr sz="1920" spc="-30" dirty="0">
                <a:latin typeface="Arial"/>
                <a:cs typeface="Arial"/>
              </a:rPr>
              <a:t>1)</a:t>
            </a:r>
            <a:endParaRPr sz="1920">
              <a:latin typeface="Arial"/>
              <a:cs typeface="Arial"/>
            </a:endParaRPr>
          </a:p>
        </p:txBody>
      </p:sp>
      <p:grpSp>
        <p:nvGrpSpPr>
          <p:cNvPr id="9" name="object 9"/>
          <p:cNvGrpSpPr/>
          <p:nvPr/>
        </p:nvGrpSpPr>
        <p:grpSpPr>
          <a:xfrm>
            <a:off x="6784848" y="3646627"/>
            <a:ext cx="4535424" cy="1584198"/>
            <a:chOff x="4130040" y="3038855"/>
            <a:chExt cx="3779520" cy="1320165"/>
          </a:xfrm>
        </p:grpSpPr>
        <p:pic>
          <p:nvPicPr>
            <p:cNvPr id="10" name="object 10"/>
            <p:cNvPicPr/>
            <p:nvPr/>
          </p:nvPicPr>
          <p:blipFill>
            <a:blip r:embed="rId4" cstate="print"/>
            <a:stretch>
              <a:fillRect/>
            </a:stretch>
          </p:blipFill>
          <p:spPr>
            <a:xfrm>
              <a:off x="4130040" y="3038855"/>
              <a:ext cx="3779519" cy="1319784"/>
            </a:xfrm>
            <a:prstGeom prst="rect">
              <a:avLst/>
            </a:prstGeom>
          </p:spPr>
        </p:pic>
        <p:pic>
          <p:nvPicPr>
            <p:cNvPr id="11" name="object 11"/>
            <p:cNvPicPr/>
            <p:nvPr/>
          </p:nvPicPr>
          <p:blipFill>
            <a:blip r:embed="rId5" cstate="print"/>
            <a:stretch>
              <a:fillRect/>
            </a:stretch>
          </p:blipFill>
          <p:spPr>
            <a:xfrm>
              <a:off x="4136136" y="3191255"/>
              <a:ext cx="3453384" cy="1078991"/>
            </a:xfrm>
            <a:prstGeom prst="rect">
              <a:avLst/>
            </a:prstGeom>
          </p:spPr>
        </p:pic>
        <p:sp>
          <p:nvSpPr>
            <p:cNvPr id="12" name="object 12"/>
            <p:cNvSpPr/>
            <p:nvPr/>
          </p:nvSpPr>
          <p:spPr>
            <a:xfrm>
              <a:off x="4177708" y="3061644"/>
              <a:ext cx="3684270" cy="1226820"/>
            </a:xfrm>
            <a:custGeom>
              <a:avLst/>
              <a:gdLst/>
              <a:ahLst/>
              <a:cxnLst/>
              <a:rect l="l" t="t" r="r" b="b"/>
              <a:pathLst>
                <a:path w="3684270" h="1226820">
                  <a:moveTo>
                    <a:pt x="3586115" y="0"/>
                  </a:moveTo>
                  <a:lnTo>
                    <a:pt x="98068" y="0"/>
                  </a:lnTo>
                  <a:lnTo>
                    <a:pt x="59895" y="7706"/>
                  </a:lnTo>
                  <a:lnTo>
                    <a:pt x="28723" y="28723"/>
                  </a:lnTo>
                  <a:lnTo>
                    <a:pt x="7706" y="59895"/>
                  </a:lnTo>
                  <a:lnTo>
                    <a:pt x="0" y="98068"/>
                  </a:lnTo>
                  <a:lnTo>
                    <a:pt x="0" y="1128221"/>
                  </a:lnTo>
                  <a:lnTo>
                    <a:pt x="7706" y="1166393"/>
                  </a:lnTo>
                  <a:lnTo>
                    <a:pt x="28723" y="1197565"/>
                  </a:lnTo>
                  <a:lnTo>
                    <a:pt x="59895" y="1218582"/>
                  </a:lnTo>
                  <a:lnTo>
                    <a:pt x="98068" y="1226289"/>
                  </a:lnTo>
                  <a:lnTo>
                    <a:pt x="3586115" y="1226289"/>
                  </a:lnTo>
                  <a:lnTo>
                    <a:pt x="3624287" y="1218582"/>
                  </a:lnTo>
                  <a:lnTo>
                    <a:pt x="3655459" y="1197565"/>
                  </a:lnTo>
                  <a:lnTo>
                    <a:pt x="3676475" y="1166393"/>
                  </a:lnTo>
                  <a:lnTo>
                    <a:pt x="3684182" y="1128221"/>
                  </a:lnTo>
                  <a:lnTo>
                    <a:pt x="3684182" y="98068"/>
                  </a:lnTo>
                  <a:lnTo>
                    <a:pt x="3676475" y="59895"/>
                  </a:lnTo>
                  <a:lnTo>
                    <a:pt x="3655459" y="28723"/>
                  </a:lnTo>
                  <a:lnTo>
                    <a:pt x="3624287" y="7706"/>
                  </a:lnTo>
                  <a:lnTo>
                    <a:pt x="3586115" y="0"/>
                  </a:lnTo>
                  <a:close/>
                </a:path>
              </a:pathLst>
            </a:custGeom>
            <a:solidFill>
              <a:srgbClr val="FCD5B5"/>
            </a:solidFill>
          </p:spPr>
          <p:txBody>
            <a:bodyPr wrap="square" lIns="0" tIns="0" rIns="0" bIns="0" rtlCol="0"/>
            <a:lstStyle/>
            <a:p>
              <a:endParaRPr/>
            </a:p>
          </p:txBody>
        </p:sp>
        <p:sp>
          <p:nvSpPr>
            <p:cNvPr id="13" name="object 13"/>
            <p:cNvSpPr/>
            <p:nvPr/>
          </p:nvSpPr>
          <p:spPr>
            <a:xfrm>
              <a:off x="4177708" y="3061644"/>
              <a:ext cx="3684270" cy="1226820"/>
            </a:xfrm>
            <a:custGeom>
              <a:avLst/>
              <a:gdLst/>
              <a:ahLst/>
              <a:cxnLst/>
              <a:rect l="l" t="t" r="r" b="b"/>
              <a:pathLst>
                <a:path w="3684270" h="1226820">
                  <a:moveTo>
                    <a:pt x="0" y="98067"/>
                  </a:moveTo>
                  <a:lnTo>
                    <a:pt x="7706" y="59895"/>
                  </a:lnTo>
                  <a:lnTo>
                    <a:pt x="28723" y="28723"/>
                  </a:lnTo>
                  <a:lnTo>
                    <a:pt x="59895" y="7706"/>
                  </a:lnTo>
                  <a:lnTo>
                    <a:pt x="98067" y="0"/>
                  </a:lnTo>
                  <a:lnTo>
                    <a:pt x="3586114" y="0"/>
                  </a:lnTo>
                  <a:lnTo>
                    <a:pt x="3624286" y="7706"/>
                  </a:lnTo>
                  <a:lnTo>
                    <a:pt x="3655458" y="28723"/>
                  </a:lnTo>
                  <a:lnTo>
                    <a:pt x="3676475" y="59895"/>
                  </a:lnTo>
                  <a:lnTo>
                    <a:pt x="3684182" y="98067"/>
                  </a:lnTo>
                  <a:lnTo>
                    <a:pt x="3684182" y="1128221"/>
                  </a:lnTo>
                  <a:lnTo>
                    <a:pt x="3676475" y="1166393"/>
                  </a:lnTo>
                  <a:lnTo>
                    <a:pt x="3655458" y="1197565"/>
                  </a:lnTo>
                  <a:lnTo>
                    <a:pt x="3624286" y="1218582"/>
                  </a:lnTo>
                  <a:lnTo>
                    <a:pt x="3586114" y="1226289"/>
                  </a:lnTo>
                  <a:lnTo>
                    <a:pt x="98067" y="1226289"/>
                  </a:lnTo>
                  <a:lnTo>
                    <a:pt x="59895" y="1218582"/>
                  </a:lnTo>
                  <a:lnTo>
                    <a:pt x="28723" y="1197565"/>
                  </a:lnTo>
                  <a:lnTo>
                    <a:pt x="7706" y="1166393"/>
                  </a:lnTo>
                  <a:lnTo>
                    <a:pt x="0" y="1128221"/>
                  </a:lnTo>
                  <a:lnTo>
                    <a:pt x="0" y="98067"/>
                  </a:lnTo>
                  <a:close/>
                </a:path>
              </a:pathLst>
            </a:custGeom>
            <a:ln w="9525">
              <a:solidFill>
                <a:srgbClr val="000000"/>
              </a:solidFill>
            </a:ln>
          </p:spPr>
          <p:txBody>
            <a:bodyPr wrap="square" lIns="0" tIns="0" rIns="0" bIns="0" rtlCol="0"/>
            <a:lstStyle/>
            <a:p>
              <a:endParaRPr/>
            </a:p>
          </p:txBody>
        </p:sp>
      </p:grpSp>
      <p:sp>
        <p:nvSpPr>
          <p:cNvPr id="14" name="object 14"/>
          <p:cNvSpPr txBox="1"/>
          <p:nvPr/>
        </p:nvSpPr>
        <p:spPr>
          <a:xfrm>
            <a:off x="6971006" y="3822802"/>
            <a:ext cx="3786378" cy="1079013"/>
          </a:xfrm>
          <a:prstGeom prst="rect">
            <a:avLst/>
          </a:prstGeom>
        </p:spPr>
        <p:txBody>
          <a:bodyPr vert="horz" wrap="square" lIns="0" tIns="102870" rIns="0" bIns="0" rtlCol="0">
            <a:spAutoFit/>
          </a:bodyPr>
          <a:lstStyle/>
          <a:p>
            <a:pPr marL="1642110">
              <a:spcBef>
                <a:spcPts val="810"/>
              </a:spcBef>
            </a:pPr>
            <a:r>
              <a:rPr sz="1920" b="1" spc="-12" dirty="0">
                <a:latin typeface="Arial"/>
                <a:cs typeface="Arial"/>
              </a:rPr>
              <a:t>Reduce</a:t>
            </a:r>
            <a:endParaRPr sz="1920">
              <a:latin typeface="Arial"/>
              <a:cs typeface="Arial"/>
            </a:endParaRPr>
          </a:p>
          <a:p>
            <a:pPr marL="15240">
              <a:lnSpc>
                <a:spcPts val="2292"/>
              </a:lnSpc>
              <a:spcBef>
                <a:spcPts val="690"/>
              </a:spcBef>
            </a:pPr>
            <a:r>
              <a:rPr sz="1920" u="sng" dirty="0">
                <a:uFill>
                  <a:solidFill>
                    <a:srgbClr val="000000"/>
                  </a:solidFill>
                </a:uFill>
                <a:latin typeface="Arial"/>
                <a:cs typeface="Arial"/>
              </a:rPr>
              <a:t>Input</a:t>
            </a:r>
            <a:r>
              <a:rPr sz="1920" dirty="0">
                <a:latin typeface="Arial"/>
                <a:cs typeface="Arial"/>
              </a:rPr>
              <a:t>:</a:t>
            </a:r>
            <a:r>
              <a:rPr sz="1920" spc="-18" dirty="0">
                <a:latin typeface="Arial"/>
                <a:cs typeface="Arial"/>
              </a:rPr>
              <a:t> </a:t>
            </a:r>
            <a:r>
              <a:rPr sz="1920" dirty="0">
                <a:latin typeface="Arial"/>
                <a:cs typeface="Arial"/>
              </a:rPr>
              <a:t>"",</a:t>
            </a:r>
            <a:r>
              <a:rPr sz="1920" spc="-12" dirty="0">
                <a:latin typeface="Arial"/>
                <a:cs typeface="Arial"/>
              </a:rPr>
              <a:t> </a:t>
            </a:r>
            <a:r>
              <a:rPr sz="1920" dirty="0">
                <a:latin typeface="Arial"/>
                <a:cs typeface="Arial"/>
              </a:rPr>
              <a:t>[1,</a:t>
            </a:r>
            <a:r>
              <a:rPr sz="1920" spc="-18" dirty="0">
                <a:latin typeface="Arial"/>
                <a:cs typeface="Arial"/>
              </a:rPr>
              <a:t> </a:t>
            </a:r>
            <a:r>
              <a:rPr sz="1920" dirty="0">
                <a:latin typeface="Arial"/>
                <a:cs typeface="Arial"/>
              </a:rPr>
              <a:t>1,</a:t>
            </a:r>
            <a:r>
              <a:rPr sz="1920" spc="-12" dirty="0">
                <a:latin typeface="Arial"/>
                <a:cs typeface="Arial"/>
              </a:rPr>
              <a:t> </a:t>
            </a:r>
            <a:r>
              <a:rPr sz="1920" dirty="0">
                <a:latin typeface="Arial"/>
                <a:cs typeface="Arial"/>
              </a:rPr>
              <a:t>…,</a:t>
            </a:r>
            <a:r>
              <a:rPr sz="1920" spc="-18" dirty="0">
                <a:latin typeface="Arial"/>
                <a:cs typeface="Arial"/>
              </a:rPr>
              <a:t> </a:t>
            </a:r>
            <a:r>
              <a:rPr sz="1920" spc="-30" dirty="0">
                <a:latin typeface="Arial"/>
                <a:cs typeface="Arial"/>
              </a:rPr>
              <a:t>1]</a:t>
            </a:r>
            <a:endParaRPr sz="1920">
              <a:latin typeface="Arial"/>
              <a:cs typeface="Arial"/>
            </a:endParaRPr>
          </a:p>
          <a:p>
            <a:pPr marL="15240">
              <a:lnSpc>
                <a:spcPts val="2292"/>
              </a:lnSpc>
            </a:pPr>
            <a:r>
              <a:rPr sz="1920" u="sng" dirty="0">
                <a:uFill>
                  <a:solidFill>
                    <a:srgbClr val="000000"/>
                  </a:solidFill>
                </a:uFill>
                <a:latin typeface="Arial"/>
                <a:cs typeface="Arial"/>
              </a:rPr>
              <a:t>Output</a:t>
            </a:r>
            <a:r>
              <a:rPr sz="1920" dirty="0">
                <a:latin typeface="Arial"/>
                <a:cs typeface="Arial"/>
              </a:rPr>
              <a:t>:</a:t>
            </a:r>
            <a:r>
              <a:rPr sz="1920" spc="-36" dirty="0">
                <a:latin typeface="Arial"/>
                <a:cs typeface="Arial"/>
              </a:rPr>
              <a:t> </a:t>
            </a:r>
            <a:r>
              <a:rPr sz="1920" dirty="0">
                <a:latin typeface="Arial"/>
                <a:cs typeface="Arial"/>
              </a:rPr>
              <a:t>total_urls=sum(1,</a:t>
            </a:r>
            <a:r>
              <a:rPr sz="1920" spc="-30" dirty="0">
                <a:latin typeface="Arial"/>
                <a:cs typeface="Arial"/>
              </a:rPr>
              <a:t> </a:t>
            </a:r>
            <a:r>
              <a:rPr sz="1920" dirty="0">
                <a:latin typeface="Arial"/>
                <a:cs typeface="Arial"/>
              </a:rPr>
              <a:t>1,</a:t>
            </a:r>
            <a:r>
              <a:rPr sz="1920" spc="-30" dirty="0">
                <a:latin typeface="Arial"/>
                <a:cs typeface="Arial"/>
              </a:rPr>
              <a:t> </a:t>
            </a:r>
            <a:r>
              <a:rPr sz="1920" dirty="0">
                <a:latin typeface="Arial"/>
                <a:cs typeface="Arial"/>
              </a:rPr>
              <a:t>…</a:t>
            </a:r>
            <a:r>
              <a:rPr sz="1920" spc="-36" dirty="0">
                <a:latin typeface="Arial"/>
                <a:cs typeface="Arial"/>
              </a:rPr>
              <a:t> </a:t>
            </a:r>
            <a:r>
              <a:rPr sz="1920" dirty="0">
                <a:latin typeface="Arial"/>
                <a:cs typeface="Arial"/>
              </a:rPr>
              <a:t>,</a:t>
            </a:r>
            <a:r>
              <a:rPr sz="1920" spc="-30" dirty="0">
                <a:latin typeface="Arial"/>
                <a:cs typeface="Arial"/>
              </a:rPr>
              <a:t> 1)</a:t>
            </a:r>
            <a:endParaRPr sz="1920">
              <a:latin typeface="Arial"/>
              <a:cs typeface="Arial"/>
            </a:endParaRPr>
          </a:p>
        </p:txBody>
      </p:sp>
      <p:sp>
        <p:nvSpPr>
          <p:cNvPr id="15" name="object 15"/>
          <p:cNvSpPr/>
          <p:nvPr/>
        </p:nvSpPr>
        <p:spPr>
          <a:xfrm>
            <a:off x="5604422" y="4364028"/>
            <a:ext cx="1238250" cy="91440"/>
          </a:xfrm>
          <a:custGeom>
            <a:avLst/>
            <a:gdLst/>
            <a:ahLst/>
            <a:cxnLst/>
            <a:rect l="l" t="t" r="r" b="b"/>
            <a:pathLst>
              <a:path w="1031875" h="76200">
                <a:moveTo>
                  <a:pt x="955158" y="44449"/>
                </a:moveTo>
                <a:lnTo>
                  <a:pt x="955158" y="76199"/>
                </a:lnTo>
                <a:lnTo>
                  <a:pt x="1018658" y="44449"/>
                </a:lnTo>
                <a:lnTo>
                  <a:pt x="955158" y="44449"/>
                </a:lnTo>
                <a:close/>
              </a:path>
              <a:path w="1031875" h="76200">
                <a:moveTo>
                  <a:pt x="955158" y="31749"/>
                </a:moveTo>
                <a:lnTo>
                  <a:pt x="955158" y="44449"/>
                </a:lnTo>
                <a:lnTo>
                  <a:pt x="967858" y="44449"/>
                </a:lnTo>
                <a:lnTo>
                  <a:pt x="967858" y="31749"/>
                </a:lnTo>
                <a:lnTo>
                  <a:pt x="955158" y="31749"/>
                </a:lnTo>
                <a:close/>
              </a:path>
              <a:path w="1031875" h="76200">
                <a:moveTo>
                  <a:pt x="955158" y="0"/>
                </a:moveTo>
                <a:lnTo>
                  <a:pt x="955158" y="31749"/>
                </a:lnTo>
                <a:lnTo>
                  <a:pt x="967858" y="31749"/>
                </a:lnTo>
                <a:lnTo>
                  <a:pt x="967858" y="44449"/>
                </a:lnTo>
                <a:lnTo>
                  <a:pt x="1018660" y="44448"/>
                </a:lnTo>
                <a:lnTo>
                  <a:pt x="1031358" y="38099"/>
                </a:lnTo>
                <a:lnTo>
                  <a:pt x="955158" y="0"/>
                </a:lnTo>
                <a:close/>
              </a:path>
              <a:path w="1031875" h="76200">
                <a:moveTo>
                  <a:pt x="0" y="31748"/>
                </a:moveTo>
                <a:lnTo>
                  <a:pt x="0" y="44448"/>
                </a:lnTo>
                <a:lnTo>
                  <a:pt x="955158" y="44449"/>
                </a:lnTo>
                <a:lnTo>
                  <a:pt x="955158" y="31749"/>
                </a:lnTo>
                <a:lnTo>
                  <a:pt x="0" y="31748"/>
                </a:lnTo>
                <a:close/>
              </a:path>
            </a:pathLst>
          </a:custGeom>
          <a:solidFill>
            <a:srgbClr val="000000"/>
          </a:solidFill>
        </p:spPr>
        <p:txBody>
          <a:bodyPr wrap="square" lIns="0" tIns="0" rIns="0" bIns="0" rtlCol="0"/>
          <a:lstStyle/>
          <a:p>
            <a:endParaRPr/>
          </a:p>
        </p:txBody>
      </p:sp>
      <p:grpSp>
        <p:nvGrpSpPr>
          <p:cNvPr id="16" name="object 16"/>
          <p:cNvGrpSpPr/>
          <p:nvPr/>
        </p:nvGrpSpPr>
        <p:grpSpPr>
          <a:xfrm>
            <a:off x="2820010" y="5665623"/>
            <a:ext cx="2838450" cy="1584198"/>
            <a:chOff x="826008" y="4721352"/>
            <a:chExt cx="2365375" cy="1320165"/>
          </a:xfrm>
        </p:grpSpPr>
        <p:pic>
          <p:nvPicPr>
            <p:cNvPr id="17" name="object 17"/>
            <p:cNvPicPr/>
            <p:nvPr/>
          </p:nvPicPr>
          <p:blipFill>
            <a:blip r:embed="rId6" cstate="print"/>
            <a:stretch>
              <a:fillRect/>
            </a:stretch>
          </p:blipFill>
          <p:spPr>
            <a:xfrm>
              <a:off x="826008" y="4721352"/>
              <a:ext cx="2365248" cy="1319784"/>
            </a:xfrm>
            <a:prstGeom prst="rect">
              <a:avLst/>
            </a:prstGeom>
          </p:spPr>
        </p:pic>
        <p:pic>
          <p:nvPicPr>
            <p:cNvPr id="18" name="object 18"/>
            <p:cNvPicPr/>
            <p:nvPr/>
          </p:nvPicPr>
          <p:blipFill>
            <a:blip r:embed="rId3" cstate="print"/>
            <a:stretch>
              <a:fillRect/>
            </a:stretch>
          </p:blipFill>
          <p:spPr>
            <a:xfrm>
              <a:off x="829056" y="4873752"/>
              <a:ext cx="1996439" cy="1078992"/>
            </a:xfrm>
            <a:prstGeom prst="rect">
              <a:avLst/>
            </a:prstGeom>
          </p:spPr>
        </p:pic>
        <p:sp>
          <p:nvSpPr>
            <p:cNvPr id="19" name="object 19"/>
            <p:cNvSpPr/>
            <p:nvPr/>
          </p:nvSpPr>
          <p:spPr>
            <a:xfrm>
              <a:off x="870984" y="4744345"/>
              <a:ext cx="2275840" cy="1226820"/>
            </a:xfrm>
            <a:custGeom>
              <a:avLst/>
              <a:gdLst/>
              <a:ahLst/>
              <a:cxnLst/>
              <a:rect l="l" t="t" r="r" b="b"/>
              <a:pathLst>
                <a:path w="2275840" h="1226820">
                  <a:moveTo>
                    <a:pt x="2177301" y="0"/>
                  </a:moveTo>
                  <a:lnTo>
                    <a:pt x="98066" y="0"/>
                  </a:lnTo>
                  <a:lnTo>
                    <a:pt x="59894" y="7706"/>
                  </a:lnTo>
                  <a:lnTo>
                    <a:pt x="28723" y="28723"/>
                  </a:lnTo>
                  <a:lnTo>
                    <a:pt x="7706" y="59894"/>
                  </a:lnTo>
                  <a:lnTo>
                    <a:pt x="0" y="98066"/>
                  </a:lnTo>
                  <a:lnTo>
                    <a:pt x="0" y="1128222"/>
                  </a:lnTo>
                  <a:lnTo>
                    <a:pt x="7706" y="1166394"/>
                  </a:lnTo>
                  <a:lnTo>
                    <a:pt x="28723" y="1197566"/>
                  </a:lnTo>
                  <a:lnTo>
                    <a:pt x="59894" y="1218582"/>
                  </a:lnTo>
                  <a:lnTo>
                    <a:pt x="98066" y="1226289"/>
                  </a:lnTo>
                  <a:lnTo>
                    <a:pt x="2177301" y="1226289"/>
                  </a:lnTo>
                  <a:lnTo>
                    <a:pt x="2215473" y="1218582"/>
                  </a:lnTo>
                  <a:lnTo>
                    <a:pt x="2246645" y="1197566"/>
                  </a:lnTo>
                  <a:lnTo>
                    <a:pt x="2267661" y="1166394"/>
                  </a:lnTo>
                  <a:lnTo>
                    <a:pt x="2275368" y="1128222"/>
                  </a:lnTo>
                  <a:lnTo>
                    <a:pt x="2275368" y="98066"/>
                  </a:lnTo>
                  <a:lnTo>
                    <a:pt x="2267661" y="59894"/>
                  </a:lnTo>
                  <a:lnTo>
                    <a:pt x="2246645" y="28723"/>
                  </a:lnTo>
                  <a:lnTo>
                    <a:pt x="2215473" y="7706"/>
                  </a:lnTo>
                  <a:lnTo>
                    <a:pt x="2177301" y="0"/>
                  </a:lnTo>
                  <a:close/>
                </a:path>
              </a:pathLst>
            </a:custGeom>
            <a:solidFill>
              <a:srgbClr val="AAE5E5"/>
            </a:solidFill>
          </p:spPr>
          <p:txBody>
            <a:bodyPr wrap="square" lIns="0" tIns="0" rIns="0" bIns="0" rtlCol="0"/>
            <a:lstStyle/>
            <a:p>
              <a:endParaRPr/>
            </a:p>
          </p:txBody>
        </p:sp>
        <p:sp>
          <p:nvSpPr>
            <p:cNvPr id="20" name="object 20"/>
            <p:cNvSpPr/>
            <p:nvPr/>
          </p:nvSpPr>
          <p:spPr>
            <a:xfrm>
              <a:off x="870984" y="4744345"/>
              <a:ext cx="2275840" cy="1226820"/>
            </a:xfrm>
            <a:custGeom>
              <a:avLst/>
              <a:gdLst/>
              <a:ahLst/>
              <a:cxnLst/>
              <a:rect l="l" t="t" r="r" b="b"/>
              <a:pathLst>
                <a:path w="2275840" h="1226820">
                  <a:moveTo>
                    <a:pt x="0" y="98066"/>
                  </a:moveTo>
                  <a:lnTo>
                    <a:pt x="7706" y="59894"/>
                  </a:lnTo>
                  <a:lnTo>
                    <a:pt x="28723" y="28723"/>
                  </a:lnTo>
                  <a:lnTo>
                    <a:pt x="59894" y="7706"/>
                  </a:lnTo>
                  <a:lnTo>
                    <a:pt x="98066" y="0"/>
                  </a:lnTo>
                  <a:lnTo>
                    <a:pt x="2177301" y="0"/>
                  </a:lnTo>
                  <a:lnTo>
                    <a:pt x="2215473" y="7706"/>
                  </a:lnTo>
                  <a:lnTo>
                    <a:pt x="2246644" y="28723"/>
                  </a:lnTo>
                  <a:lnTo>
                    <a:pt x="2267661" y="59894"/>
                  </a:lnTo>
                  <a:lnTo>
                    <a:pt x="2275368" y="98066"/>
                  </a:lnTo>
                  <a:lnTo>
                    <a:pt x="2275368" y="1128222"/>
                  </a:lnTo>
                  <a:lnTo>
                    <a:pt x="2267661" y="1166394"/>
                  </a:lnTo>
                  <a:lnTo>
                    <a:pt x="2246644" y="1197565"/>
                  </a:lnTo>
                  <a:lnTo>
                    <a:pt x="2215473" y="1218582"/>
                  </a:lnTo>
                  <a:lnTo>
                    <a:pt x="2177301" y="1226289"/>
                  </a:lnTo>
                  <a:lnTo>
                    <a:pt x="98066" y="1226289"/>
                  </a:lnTo>
                  <a:lnTo>
                    <a:pt x="59894" y="1218582"/>
                  </a:lnTo>
                  <a:lnTo>
                    <a:pt x="28723" y="1197565"/>
                  </a:lnTo>
                  <a:lnTo>
                    <a:pt x="7706" y="1166394"/>
                  </a:lnTo>
                  <a:lnTo>
                    <a:pt x="0" y="1128222"/>
                  </a:lnTo>
                  <a:lnTo>
                    <a:pt x="0" y="98066"/>
                  </a:lnTo>
                  <a:close/>
                </a:path>
              </a:pathLst>
            </a:custGeom>
            <a:ln w="9525">
              <a:solidFill>
                <a:srgbClr val="000000"/>
              </a:solidFill>
            </a:ln>
          </p:spPr>
          <p:txBody>
            <a:bodyPr wrap="square" lIns="0" tIns="0" rIns="0" bIns="0" rtlCol="0"/>
            <a:lstStyle/>
            <a:p>
              <a:endParaRPr/>
            </a:p>
          </p:txBody>
        </p:sp>
      </p:grpSp>
      <p:sp>
        <p:nvSpPr>
          <p:cNvPr id="21" name="object 21"/>
          <p:cNvSpPr txBox="1"/>
          <p:nvPr/>
        </p:nvSpPr>
        <p:spPr>
          <a:xfrm>
            <a:off x="3002936" y="5841798"/>
            <a:ext cx="2038350" cy="1091837"/>
          </a:xfrm>
          <a:prstGeom prst="rect">
            <a:avLst/>
          </a:prstGeom>
        </p:spPr>
        <p:txBody>
          <a:bodyPr vert="horz" wrap="square" lIns="0" tIns="102870" rIns="0" bIns="0" rtlCol="0">
            <a:spAutoFit/>
          </a:bodyPr>
          <a:lstStyle/>
          <a:p>
            <a:pPr marL="991362">
              <a:spcBef>
                <a:spcPts val="810"/>
              </a:spcBef>
            </a:pPr>
            <a:r>
              <a:rPr sz="1920" b="1" spc="-30" dirty="0">
                <a:latin typeface="Arial"/>
                <a:cs typeface="Arial"/>
              </a:rPr>
              <a:t>Map</a:t>
            </a:r>
            <a:endParaRPr sz="1920">
              <a:latin typeface="Arial"/>
              <a:cs typeface="Arial"/>
            </a:endParaRPr>
          </a:p>
          <a:p>
            <a:pPr marL="15240" marR="6096">
              <a:lnSpc>
                <a:spcPts val="2280"/>
              </a:lnSpc>
              <a:spcBef>
                <a:spcPts val="786"/>
              </a:spcBef>
            </a:pPr>
            <a:r>
              <a:rPr sz="1920" u="sng" dirty="0">
                <a:uFill>
                  <a:solidFill>
                    <a:srgbClr val="000000"/>
                  </a:solidFill>
                </a:uFill>
                <a:latin typeface="Arial"/>
                <a:cs typeface="Arial"/>
              </a:rPr>
              <a:t>Input</a:t>
            </a:r>
            <a:r>
              <a:rPr sz="1920" dirty="0">
                <a:latin typeface="Arial"/>
                <a:cs typeface="Arial"/>
              </a:rPr>
              <a:t>:</a:t>
            </a:r>
            <a:r>
              <a:rPr sz="1920" spc="-24" dirty="0">
                <a:latin typeface="Arial"/>
                <a:cs typeface="Arial"/>
              </a:rPr>
              <a:t> </a:t>
            </a:r>
            <a:r>
              <a:rPr sz="1920" dirty="0">
                <a:latin typeface="Arial"/>
                <a:cs typeface="Arial"/>
              </a:rPr>
              <a:t>line</a:t>
            </a:r>
            <a:r>
              <a:rPr sz="1920" spc="-30" dirty="0">
                <a:latin typeface="Arial"/>
                <a:cs typeface="Arial"/>
              </a:rPr>
              <a:t> </a:t>
            </a:r>
            <a:r>
              <a:rPr sz="1920" dirty="0">
                <a:latin typeface="Arial"/>
                <a:cs typeface="Arial"/>
              </a:rPr>
              <a:t>from</a:t>
            </a:r>
            <a:r>
              <a:rPr sz="1920" spc="-24" dirty="0">
                <a:latin typeface="Arial"/>
                <a:cs typeface="Arial"/>
              </a:rPr>
              <a:t> </a:t>
            </a:r>
            <a:r>
              <a:rPr sz="1920" spc="-30" dirty="0">
                <a:latin typeface="Arial"/>
                <a:cs typeface="Arial"/>
              </a:rPr>
              <a:t>log </a:t>
            </a:r>
            <a:r>
              <a:rPr sz="1920" u="sng" dirty="0">
                <a:uFill>
                  <a:solidFill>
                    <a:srgbClr val="000000"/>
                  </a:solidFill>
                </a:uFill>
                <a:latin typeface="Arial"/>
                <a:cs typeface="Arial"/>
              </a:rPr>
              <a:t>Output:</a:t>
            </a:r>
            <a:r>
              <a:rPr sz="1920" u="sng" spc="-60" dirty="0">
                <a:uFill>
                  <a:solidFill>
                    <a:srgbClr val="000000"/>
                  </a:solidFill>
                </a:uFill>
                <a:latin typeface="Arial"/>
                <a:cs typeface="Arial"/>
              </a:rPr>
              <a:t> </a:t>
            </a:r>
            <a:r>
              <a:rPr sz="1920" dirty="0">
                <a:latin typeface="Arial"/>
                <a:cs typeface="Arial"/>
              </a:rPr>
              <a:t>(url,</a:t>
            </a:r>
            <a:r>
              <a:rPr sz="1920" spc="-42" dirty="0">
                <a:latin typeface="Arial"/>
                <a:cs typeface="Arial"/>
              </a:rPr>
              <a:t> </a:t>
            </a:r>
            <a:r>
              <a:rPr sz="1920" spc="-30" dirty="0">
                <a:latin typeface="Arial"/>
                <a:cs typeface="Arial"/>
              </a:rPr>
              <a:t>1)</a:t>
            </a:r>
            <a:endParaRPr sz="1920">
              <a:latin typeface="Arial"/>
              <a:cs typeface="Arial"/>
            </a:endParaRPr>
          </a:p>
        </p:txBody>
      </p:sp>
      <p:grpSp>
        <p:nvGrpSpPr>
          <p:cNvPr id="22" name="object 22"/>
          <p:cNvGrpSpPr/>
          <p:nvPr/>
        </p:nvGrpSpPr>
        <p:grpSpPr>
          <a:xfrm>
            <a:off x="6784848" y="5665623"/>
            <a:ext cx="4535424" cy="1584198"/>
            <a:chOff x="4130040" y="4721352"/>
            <a:chExt cx="3779520" cy="1320165"/>
          </a:xfrm>
        </p:grpSpPr>
        <p:pic>
          <p:nvPicPr>
            <p:cNvPr id="23" name="object 23"/>
            <p:cNvPicPr/>
            <p:nvPr/>
          </p:nvPicPr>
          <p:blipFill>
            <a:blip r:embed="rId7" cstate="print"/>
            <a:stretch>
              <a:fillRect/>
            </a:stretch>
          </p:blipFill>
          <p:spPr>
            <a:xfrm>
              <a:off x="4130040" y="4721352"/>
              <a:ext cx="3779519" cy="1319784"/>
            </a:xfrm>
            <a:prstGeom prst="rect">
              <a:avLst/>
            </a:prstGeom>
          </p:spPr>
        </p:pic>
        <p:pic>
          <p:nvPicPr>
            <p:cNvPr id="24" name="object 24"/>
            <p:cNvPicPr/>
            <p:nvPr/>
          </p:nvPicPr>
          <p:blipFill>
            <a:blip r:embed="rId8" cstate="print"/>
            <a:stretch>
              <a:fillRect/>
            </a:stretch>
          </p:blipFill>
          <p:spPr>
            <a:xfrm>
              <a:off x="4136136" y="4873752"/>
              <a:ext cx="3636264" cy="1078992"/>
            </a:xfrm>
            <a:prstGeom prst="rect">
              <a:avLst/>
            </a:prstGeom>
          </p:spPr>
        </p:pic>
        <p:sp>
          <p:nvSpPr>
            <p:cNvPr id="25" name="object 25"/>
            <p:cNvSpPr/>
            <p:nvPr/>
          </p:nvSpPr>
          <p:spPr>
            <a:xfrm>
              <a:off x="4177708" y="4744345"/>
              <a:ext cx="3684270" cy="1226820"/>
            </a:xfrm>
            <a:custGeom>
              <a:avLst/>
              <a:gdLst/>
              <a:ahLst/>
              <a:cxnLst/>
              <a:rect l="l" t="t" r="r" b="b"/>
              <a:pathLst>
                <a:path w="3684270" h="1226820">
                  <a:moveTo>
                    <a:pt x="3586114" y="0"/>
                  </a:moveTo>
                  <a:lnTo>
                    <a:pt x="98068" y="0"/>
                  </a:lnTo>
                  <a:lnTo>
                    <a:pt x="59895" y="7706"/>
                  </a:lnTo>
                  <a:lnTo>
                    <a:pt x="28723" y="28723"/>
                  </a:lnTo>
                  <a:lnTo>
                    <a:pt x="7706" y="59895"/>
                  </a:lnTo>
                  <a:lnTo>
                    <a:pt x="0" y="98068"/>
                  </a:lnTo>
                  <a:lnTo>
                    <a:pt x="0" y="1128222"/>
                  </a:lnTo>
                  <a:lnTo>
                    <a:pt x="7706" y="1166394"/>
                  </a:lnTo>
                  <a:lnTo>
                    <a:pt x="28723" y="1197565"/>
                  </a:lnTo>
                  <a:lnTo>
                    <a:pt x="59895" y="1218582"/>
                  </a:lnTo>
                  <a:lnTo>
                    <a:pt x="98068" y="1226289"/>
                  </a:lnTo>
                  <a:lnTo>
                    <a:pt x="3586114" y="1226289"/>
                  </a:lnTo>
                  <a:lnTo>
                    <a:pt x="3624286" y="1218582"/>
                  </a:lnTo>
                  <a:lnTo>
                    <a:pt x="3655458" y="1197565"/>
                  </a:lnTo>
                  <a:lnTo>
                    <a:pt x="3676474" y="1166394"/>
                  </a:lnTo>
                  <a:lnTo>
                    <a:pt x="3684181" y="1128222"/>
                  </a:lnTo>
                  <a:lnTo>
                    <a:pt x="3684181" y="98068"/>
                  </a:lnTo>
                  <a:lnTo>
                    <a:pt x="3676474" y="59895"/>
                  </a:lnTo>
                  <a:lnTo>
                    <a:pt x="3655458" y="28723"/>
                  </a:lnTo>
                  <a:lnTo>
                    <a:pt x="3624286" y="7706"/>
                  </a:lnTo>
                  <a:lnTo>
                    <a:pt x="3586114" y="0"/>
                  </a:lnTo>
                  <a:close/>
                </a:path>
              </a:pathLst>
            </a:custGeom>
            <a:solidFill>
              <a:srgbClr val="FCD5B5"/>
            </a:solidFill>
          </p:spPr>
          <p:txBody>
            <a:bodyPr wrap="square" lIns="0" tIns="0" rIns="0" bIns="0" rtlCol="0"/>
            <a:lstStyle/>
            <a:p>
              <a:endParaRPr/>
            </a:p>
          </p:txBody>
        </p:sp>
        <p:sp>
          <p:nvSpPr>
            <p:cNvPr id="26" name="object 26"/>
            <p:cNvSpPr/>
            <p:nvPr/>
          </p:nvSpPr>
          <p:spPr>
            <a:xfrm>
              <a:off x="4177708" y="4744345"/>
              <a:ext cx="3684270" cy="1226820"/>
            </a:xfrm>
            <a:custGeom>
              <a:avLst/>
              <a:gdLst/>
              <a:ahLst/>
              <a:cxnLst/>
              <a:rect l="l" t="t" r="r" b="b"/>
              <a:pathLst>
                <a:path w="3684270" h="1226820">
                  <a:moveTo>
                    <a:pt x="0" y="98067"/>
                  </a:moveTo>
                  <a:lnTo>
                    <a:pt x="7706" y="59895"/>
                  </a:lnTo>
                  <a:lnTo>
                    <a:pt x="28723" y="28723"/>
                  </a:lnTo>
                  <a:lnTo>
                    <a:pt x="59895" y="7706"/>
                  </a:lnTo>
                  <a:lnTo>
                    <a:pt x="98067" y="0"/>
                  </a:lnTo>
                  <a:lnTo>
                    <a:pt x="3586114" y="0"/>
                  </a:lnTo>
                  <a:lnTo>
                    <a:pt x="3624286" y="7706"/>
                  </a:lnTo>
                  <a:lnTo>
                    <a:pt x="3655457" y="28723"/>
                  </a:lnTo>
                  <a:lnTo>
                    <a:pt x="3676474" y="59895"/>
                  </a:lnTo>
                  <a:lnTo>
                    <a:pt x="3684181" y="98067"/>
                  </a:lnTo>
                  <a:lnTo>
                    <a:pt x="3684181" y="1128221"/>
                  </a:lnTo>
                  <a:lnTo>
                    <a:pt x="3676474" y="1166393"/>
                  </a:lnTo>
                  <a:lnTo>
                    <a:pt x="3655457" y="1197565"/>
                  </a:lnTo>
                  <a:lnTo>
                    <a:pt x="3624286" y="1218582"/>
                  </a:lnTo>
                  <a:lnTo>
                    <a:pt x="3586114" y="1226289"/>
                  </a:lnTo>
                  <a:lnTo>
                    <a:pt x="98067" y="1226289"/>
                  </a:lnTo>
                  <a:lnTo>
                    <a:pt x="59895" y="1218582"/>
                  </a:lnTo>
                  <a:lnTo>
                    <a:pt x="28723" y="1197565"/>
                  </a:lnTo>
                  <a:lnTo>
                    <a:pt x="7706" y="1166393"/>
                  </a:lnTo>
                  <a:lnTo>
                    <a:pt x="0" y="1128221"/>
                  </a:lnTo>
                  <a:lnTo>
                    <a:pt x="0" y="98067"/>
                  </a:lnTo>
                  <a:close/>
                </a:path>
              </a:pathLst>
            </a:custGeom>
            <a:ln w="9525">
              <a:solidFill>
                <a:srgbClr val="000000"/>
              </a:solidFill>
            </a:ln>
          </p:spPr>
          <p:txBody>
            <a:bodyPr wrap="square" lIns="0" tIns="0" rIns="0" bIns="0" rtlCol="0"/>
            <a:lstStyle/>
            <a:p>
              <a:endParaRPr/>
            </a:p>
          </p:txBody>
        </p:sp>
      </p:grpSp>
      <p:sp>
        <p:nvSpPr>
          <p:cNvPr id="27" name="object 27"/>
          <p:cNvSpPr txBox="1"/>
          <p:nvPr/>
        </p:nvSpPr>
        <p:spPr>
          <a:xfrm>
            <a:off x="6971006" y="5841797"/>
            <a:ext cx="4005834" cy="1079013"/>
          </a:xfrm>
          <a:prstGeom prst="rect">
            <a:avLst/>
          </a:prstGeom>
        </p:spPr>
        <p:txBody>
          <a:bodyPr vert="horz" wrap="square" lIns="0" tIns="102870" rIns="0" bIns="0" rtlCol="0">
            <a:spAutoFit/>
          </a:bodyPr>
          <a:lstStyle/>
          <a:p>
            <a:pPr marL="1642110">
              <a:spcBef>
                <a:spcPts val="810"/>
              </a:spcBef>
            </a:pPr>
            <a:r>
              <a:rPr sz="1920" b="1" spc="-12" dirty="0">
                <a:latin typeface="Arial"/>
                <a:cs typeface="Arial"/>
              </a:rPr>
              <a:t>Reduce</a:t>
            </a:r>
            <a:endParaRPr sz="1920">
              <a:latin typeface="Arial"/>
              <a:cs typeface="Arial"/>
            </a:endParaRPr>
          </a:p>
          <a:p>
            <a:pPr marL="15240">
              <a:lnSpc>
                <a:spcPts val="2292"/>
              </a:lnSpc>
              <a:spcBef>
                <a:spcPts val="690"/>
              </a:spcBef>
            </a:pPr>
            <a:r>
              <a:rPr sz="1920" u="sng" dirty="0">
                <a:uFill>
                  <a:solidFill>
                    <a:srgbClr val="000000"/>
                  </a:solidFill>
                </a:uFill>
                <a:latin typeface="Arial"/>
                <a:cs typeface="Arial"/>
              </a:rPr>
              <a:t>Input</a:t>
            </a:r>
            <a:r>
              <a:rPr sz="1920" dirty="0">
                <a:latin typeface="Arial"/>
                <a:cs typeface="Arial"/>
              </a:rPr>
              <a:t>:</a:t>
            </a:r>
            <a:r>
              <a:rPr sz="1920" spc="-36" dirty="0">
                <a:latin typeface="Arial"/>
                <a:cs typeface="Arial"/>
              </a:rPr>
              <a:t> </a:t>
            </a:r>
            <a:r>
              <a:rPr sz="1920" dirty="0">
                <a:latin typeface="Arial"/>
                <a:cs typeface="Arial"/>
              </a:rPr>
              <a:t>url,</a:t>
            </a:r>
            <a:r>
              <a:rPr sz="1920" spc="-30" dirty="0">
                <a:latin typeface="Arial"/>
                <a:cs typeface="Arial"/>
              </a:rPr>
              <a:t> </a:t>
            </a:r>
            <a:r>
              <a:rPr sz="1920" spc="-12" dirty="0">
                <a:latin typeface="Arial"/>
                <a:cs typeface="Arial"/>
              </a:rPr>
              <a:t>[accesses]</a:t>
            </a:r>
            <a:endParaRPr sz="1920">
              <a:latin typeface="Arial"/>
              <a:cs typeface="Arial"/>
            </a:endParaRPr>
          </a:p>
          <a:p>
            <a:pPr marL="15240">
              <a:lnSpc>
                <a:spcPts val="2292"/>
              </a:lnSpc>
            </a:pPr>
            <a:r>
              <a:rPr sz="1920" u="sng" dirty="0">
                <a:uFill>
                  <a:solidFill>
                    <a:srgbClr val="000000"/>
                  </a:solidFill>
                </a:uFill>
                <a:latin typeface="Arial"/>
                <a:cs typeface="Arial"/>
              </a:rPr>
              <a:t>Output</a:t>
            </a:r>
            <a:r>
              <a:rPr sz="1920" dirty="0">
                <a:latin typeface="Arial"/>
                <a:cs typeface="Arial"/>
              </a:rPr>
              <a:t>:</a:t>
            </a:r>
            <a:r>
              <a:rPr sz="1920" spc="-42" dirty="0">
                <a:latin typeface="Arial"/>
                <a:cs typeface="Arial"/>
              </a:rPr>
              <a:t> </a:t>
            </a:r>
            <a:r>
              <a:rPr sz="1920" dirty="0">
                <a:latin typeface="Arial"/>
                <a:cs typeface="Arial"/>
              </a:rPr>
              <a:t>url,</a:t>
            </a:r>
            <a:r>
              <a:rPr sz="1920" spc="-42" dirty="0">
                <a:latin typeface="Arial"/>
                <a:cs typeface="Arial"/>
              </a:rPr>
              <a:t> </a:t>
            </a:r>
            <a:r>
              <a:rPr sz="1920" spc="-12" dirty="0">
                <a:latin typeface="Arial"/>
                <a:cs typeface="Arial"/>
              </a:rPr>
              <a:t>sum(accesses)/total_urls</a:t>
            </a:r>
            <a:endParaRPr sz="1920">
              <a:latin typeface="Arial"/>
              <a:cs typeface="Arial"/>
            </a:endParaRPr>
          </a:p>
        </p:txBody>
      </p:sp>
      <p:sp>
        <p:nvSpPr>
          <p:cNvPr id="28" name="object 28"/>
          <p:cNvSpPr/>
          <p:nvPr/>
        </p:nvSpPr>
        <p:spPr>
          <a:xfrm>
            <a:off x="5604422" y="6383270"/>
            <a:ext cx="1238250" cy="91440"/>
          </a:xfrm>
          <a:custGeom>
            <a:avLst/>
            <a:gdLst/>
            <a:ahLst/>
            <a:cxnLst/>
            <a:rect l="l" t="t" r="r" b="b"/>
            <a:pathLst>
              <a:path w="1031875" h="76200">
                <a:moveTo>
                  <a:pt x="955158" y="44449"/>
                </a:moveTo>
                <a:lnTo>
                  <a:pt x="955158" y="76199"/>
                </a:lnTo>
                <a:lnTo>
                  <a:pt x="1018658" y="44449"/>
                </a:lnTo>
                <a:lnTo>
                  <a:pt x="955158" y="44449"/>
                </a:lnTo>
                <a:close/>
              </a:path>
              <a:path w="1031875" h="76200">
                <a:moveTo>
                  <a:pt x="955158" y="31749"/>
                </a:moveTo>
                <a:lnTo>
                  <a:pt x="955158" y="44449"/>
                </a:lnTo>
                <a:lnTo>
                  <a:pt x="967858" y="44449"/>
                </a:lnTo>
                <a:lnTo>
                  <a:pt x="967858" y="31749"/>
                </a:lnTo>
                <a:lnTo>
                  <a:pt x="955158" y="31749"/>
                </a:lnTo>
                <a:close/>
              </a:path>
              <a:path w="1031875" h="76200">
                <a:moveTo>
                  <a:pt x="955158" y="0"/>
                </a:moveTo>
                <a:lnTo>
                  <a:pt x="955158" y="31749"/>
                </a:lnTo>
                <a:lnTo>
                  <a:pt x="967858" y="31749"/>
                </a:lnTo>
                <a:lnTo>
                  <a:pt x="967858" y="44449"/>
                </a:lnTo>
                <a:lnTo>
                  <a:pt x="1018660" y="44448"/>
                </a:lnTo>
                <a:lnTo>
                  <a:pt x="1031358" y="38099"/>
                </a:lnTo>
                <a:lnTo>
                  <a:pt x="955158" y="0"/>
                </a:lnTo>
                <a:close/>
              </a:path>
              <a:path w="1031875" h="76200">
                <a:moveTo>
                  <a:pt x="0" y="31748"/>
                </a:moveTo>
                <a:lnTo>
                  <a:pt x="0" y="44448"/>
                </a:lnTo>
                <a:lnTo>
                  <a:pt x="955158" y="44449"/>
                </a:lnTo>
                <a:lnTo>
                  <a:pt x="955158" y="31749"/>
                </a:lnTo>
                <a:lnTo>
                  <a:pt x="0" y="31748"/>
                </a:lnTo>
                <a:close/>
              </a:path>
            </a:pathLst>
          </a:custGeom>
          <a:solidFill>
            <a:srgbClr val="000000"/>
          </a:solidFill>
        </p:spPr>
        <p:txBody>
          <a:bodyPr wrap="square" lIns="0" tIns="0" rIns="0" bIns="0" rtlCol="0"/>
          <a:lstStyle/>
          <a:p>
            <a:endParaRPr/>
          </a:p>
        </p:txBody>
      </p:sp>
      <p:sp>
        <p:nvSpPr>
          <p:cNvPr id="29" name="object 29"/>
          <p:cNvSpPr txBox="1"/>
          <p:nvPr/>
        </p:nvSpPr>
        <p:spPr>
          <a:xfrm>
            <a:off x="2240067" y="1170066"/>
            <a:ext cx="8330946" cy="2460161"/>
          </a:xfrm>
          <a:prstGeom prst="rect">
            <a:avLst/>
          </a:prstGeom>
        </p:spPr>
        <p:txBody>
          <a:bodyPr vert="horz" wrap="square" lIns="0" tIns="129540" rIns="0" bIns="0" rtlCol="0">
            <a:spAutoFit/>
          </a:bodyPr>
          <a:lstStyle/>
          <a:p>
            <a:pPr marL="520446" indent="-273558">
              <a:spcBef>
                <a:spcPts val="1020"/>
              </a:spcBef>
              <a:buChar char="•"/>
              <a:tabLst>
                <a:tab pos="520446" algn="l"/>
              </a:tabLst>
            </a:pPr>
            <a:r>
              <a:rPr sz="3360" dirty="0">
                <a:solidFill>
                  <a:srgbClr val="800000"/>
                </a:solidFill>
                <a:latin typeface="Arial"/>
                <a:cs typeface="Arial"/>
              </a:rPr>
              <a:t>Count</a:t>
            </a:r>
            <a:r>
              <a:rPr sz="3360" spc="-84" dirty="0">
                <a:solidFill>
                  <a:srgbClr val="800000"/>
                </a:solidFill>
                <a:latin typeface="Arial"/>
                <a:cs typeface="Arial"/>
              </a:rPr>
              <a:t> </a:t>
            </a:r>
            <a:r>
              <a:rPr sz="3360" dirty="0">
                <a:solidFill>
                  <a:srgbClr val="800000"/>
                </a:solidFill>
                <a:latin typeface="Arial"/>
                <a:cs typeface="Arial"/>
              </a:rPr>
              <a:t>URL</a:t>
            </a:r>
            <a:r>
              <a:rPr sz="3360" spc="-186" dirty="0">
                <a:solidFill>
                  <a:srgbClr val="800000"/>
                </a:solidFill>
                <a:latin typeface="Arial"/>
                <a:cs typeface="Arial"/>
              </a:rPr>
              <a:t> </a:t>
            </a:r>
            <a:r>
              <a:rPr sz="3360" dirty="0">
                <a:solidFill>
                  <a:srgbClr val="800000"/>
                </a:solidFill>
                <a:latin typeface="Arial"/>
                <a:cs typeface="Arial"/>
              </a:rPr>
              <a:t>access</a:t>
            </a:r>
            <a:r>
              <a:rPr sz="3360" spc="-78" dirty="0">
                <a:solidFill>
                  <a:srgbClr val="800000"/>
                </a:solidFill>
                <a:latin typeface="Arial"/>
                <a:cs typeface="Arial"/>
              </a:rPr>
              <a:t> </a:t>
            </a:r>
            <a:r>
              <a:rPr sz="3360" b="1" spc="-12" dirty="0">
                <a:solidFill>
                  <a:srgbClr val="800000"/>
                </a:solidFill>
                <a:latin typeface="Arial"/>
                <a:cs typeface="Arial"/>
              </a:rPr>
              <a:t>frequency</a:t>
            </a:r>
            <a:endParaRPr sz="3360">
              <a:latin typeface="Arial"/>
              <a:cs typeface="Arial"/>
            </a:endParaRPr>
          </a:p>
          <a:p>
            <a:pPr marL="794004" lvl="1" indent="-272795">
              <a:spcBef>
                <a:spcPts val="642"/>
              </a:spcBef>
              <a:buFont typeface="Arial"/>
              <a:buChar char="–"/>
              <a:tabLst>
                <a:tab pos="794004" algn="l"/>
              </a:tabLst>
            </a:pPr>
            <a:r>
              <a:rPr sz="2400" i="1" dirty="0">
                <a:solidFill>
                  <a:srgbClr val="FF0000"/>
                </a:solidFill>
                <a:latin typeface="Arial"/>
                <a:cs typeface="Arial"/>
              </a:rPr>
              <a:t>Find</a:t>
            </a:r>
            <a:r>
              <a:rPr sz="2400" i="1" spc="-54" dirty="0">
                <a:solidFill>
                  <a:srgbClr val="FF0000"/>
                </a:solidFill>
                <a:latin typeface="Arial"/>
                <a:cs typeface="Arial"/>
              </a:rPr>
              <a:t> </a:t>
            </a:r>
            <a:r>
              <a:rPr sz="2400" i="1" dirty="0">
                <a:solidFill>
                  <a:srgbClr val="FF0000"/>
                </a:solidFill>
                <a:latin typeface="Arial"/>
                <a:cs typeface="Arial"/>
              </a:rPr>
              <a:t>the</a:t>
            </a:r>
            <a:r>
              <a:rPr sz="2400" i="1" spc="-54" dirty="0">
                <a:solidFill>
                  <a:srgbClr val="FF0000"/>
                </a:solidFill>
                <a:latin typeface="Arial"/>
                <a:cs typeface="Arial"/>
              </a:rPr>
              <a:t> </a:t>
            </a:r>
            <a:r>
              <a:rPr sz="2400" i="1" dirty="0">
                <a:solidFill>
                  <a:srgbClr val="FF0000"/>
                </a:solidFill>
                <a:latin typeface="Arial"/>
                <a:cs typeface="Arial"/>
              </a:rPr>
              <a:t>frequency</a:t>
            </a:r>
            <a:r>
              <a:rPr sz="2400" i="1" spc="-48" dirty="0">
                <a:solidFill>
                  <a:srgbClr val="FF0000"/>
                </a:solidFill>
                <a:latin typeface="Arial"/>
                <a:cs typeface="Arial"/>
              </a:rPr>
              <a:t> </a:t>
            </a:r>
            <a:r>
              <a:rPr sz="2400" i="1" dirty="0">
                <a:solidFill>
                  <a:srgbClr val="FF0000"/>
                </a:solidFill>
                <a:latin typeface="Arial"/>
                <a:cs typeface="Arial"/>
              </a:rPr>
              <a:t>of</a:t>
            </a:r>
            <a:r>
              <a:rPr sz="2400" i="1" spc="-60" dirty="0">
                <a:solidFill>
                  <a:srgbClr val="FF0000"/>
                </a:solidFill>
                <a:latin typeface="Arial"/>
                <a:cs typeface="Arial"/>
              </a:rPr>
              <a:t> </a:t>
            </a:r>
            <a:r>
              <a:rPr sz="2400" i="1" dirty="0">
                <a:solidFill>
                  <a:srgbClr val="FF0000"/>
                </a:solidFill>
                <a:latin typeface="Arial"/>
                <a:cs typeface="Arial"/>
              </a:rPr>
              <a:t>each</a:t>
            </a:r>
            <a:r>
              <a:rPr sz="2400" i="1" spc="-48" dirty="0">
                <a:solidFill>
                  <a:srgbClr val="FF0000"/>
                </a:solidFill>
                <a:latin typeface="Arial"/>
                <a:cs typeface="Arial"/>
              </a:rPr>
              <a:t> </a:t>
            </a:r>
            <a:r>
              <a:rPr sz="2400" i="1" dirty="0">
                <a:solidFill>
                  <a:srgbClr val="FF0000"/>
                </a:solidFill>
                <a:latin typeface="Arial"/>
                <a:cs typeface="Arial"/>
              </a:rPr>
              <a:t>URL</a:t>
            </a:r>
            <a:r>
              <a:rPr sz="2400" i="1" spc="-96" dirty="0">
                <a:solidFill>
                  <a:srgbClr val="FF0000"/>
                </a:solidFill>
                <a:latin typeface="Arial"/>
                <a:cs typeface="Arial"/>
              </a:rPr>
              <a:t> </a:t>
            </a:r>
            <a:r>
              <a:rPr sz="2400" i="1" dirty="0">
                <a:solidFill>
                  <a:srgbClr val="FF0000"/>
                </a:solidFill>
                <a:latin typeface="Arial"/>
                <a:cs typeface="Arial"/>
              </a:rPr>
              <a:t>in</a:t>
            </a:r>
            <a:r>
              <a:rPr sz="2400" i="1" spc="-48" dirty="0">
                <a:solidFill>
                  <a:srgbClr val="FF0000"/>
                </a:solidFill>
                <a:latin typeface="Arial"/>
                <a:cs typeface="Arial"/>
              </a:rPr>
              <a:t> </a:t>
            </a:r>
            <a:r>
              <a:rPr sz="2400" i="1" dirty="0">
                <a:solidFill>
                  <a:srgbClr val="FF0000"/>
                </a:solidFill>
                <a:latin typeface="Arial"/>
                <a:cs typeface="Arial"/>
              </a:rPr>
              <a:t>web</a:t>
            </a:r>
            <a:r>
              <a:rPr sz="2400" i="1" spc="-54" dirty="0">
                <a:solidFill>
                  <a:srgbClr val="FF0000"/>
                </a:solidFill>
                <a:latin typeface="Arial"/>
                <a:cs typeface="Arial"/>
              </a:rPr>
              <a:t> </a:t>
            </a:r>
            <a:r>
              <a:rPr sz="2400" i="1" spc="-24" dirty="0">
                <a:solidFill>
                  <a:srgbClr val="FF0000"/>
                </a:solidFill>
                <a:latin typeface="Arial"/>
                <a:cs typeface="Arial"/>
              </a:rPr>
              <a:t>logs</a:t>
            </a:r>
            <a:endParaRPr sz="2400">
              <a:latin typeface="Arial"/>
              <a:cs typeface="Arial"/>
            </a:endParaRPr>
          </a:p>
          <a:p>
            <a:pPr marL="794004" lvl="1" indent="-272795">
              <a:spcBef>
                <a:spcPts val="606"/>
              </a:spcBef>
              <a:buChar char="–"/>
              <a:tabLst>
                <a:tab pos="794004" algn="l"/>
              </a:tabLst>
            </a:pPr>
            <a:r>
              <a:rPr sz="2400" dirty="0">
                <a:latin typeface="Arial"/>
                <a:cs typeface="Arial"/>
              </a:rPr>
              <a:t>Run</a:t>
            </a:r>
            <a:r>
              <a:rPr sz="2400" spc="-42" dirty="0">
                <a:latin typeface="Arial"/>
                <a:cs typeface="Arial"/>
              </a:rPr>
              <a:t> </a:t>
            </a:r>
            <a:r>
              <a:rPr sz="2400" dirty="0">
                <a:latin typeface="Arial"/>
                <a:cs typeface="Arial"/>
              </a:rPr>
              <a:t>1:</a:t>
            </a:r>
            <a:r>
              <a:rPr sz="2400" spc="-48" dirty="0">
                <a:latin typeface="Arial"/>
                <a:cs typeface="Arial"/>
              </a:rPr>
              <a:t> </a:t>
            </a:r>
            <a:r>
              <a:rPr sz="2400" dirty="0">
                <a:latin typeface="Arial"/>
                <a:cs typeface="Arial"/>
              </a:rPr>
              <a:t>just</a:t>
            </a:r>
            <a:r>
              <a:rPr sz="2400" spc="-42" dirty="0">
                <a:latin typeface="Arial"/>
                <a:cs typeface="Arial"/>
              </a:rPr>
              <a:t> </a:t>
            </a:r>
            <a:r>
              <a:rPr sz="2400" dirty="0">
                <a:latin typeface="Arial"/>
                <a:cs typeface="Arial"/>
              </a:rPr>
              <a:t>count</a:t>
            </a:r>
            <a:r>
              <a:rPr sz="2400" spc="-48" dirty="0">
                <a:latin typeface="Arial"/>
                <a:cs typeface="Arial"/>
              </a:rPr>
              <a:t> </a:t>
            </a:r>
            <a:r>
              <a:rPr sz="2400" dirty="0">
                <a:latin typeface="Arial"/>
                <a:cs typeface="Arial"/>
              </a:rPr>
              <a:t>total</a:t>
            </a:r>
            <a:r>
              <a:rPr sz="2400" spc="-24" dirty="0">
                <a:latin typeface="Arial"/>
                <a:cs typeface="Arial"/>
              </a:rPr>
              <a:t> URLs</a:t>
            </a:r>
            <a:endParaRPr sz="2400">
              <a:latin typeface="Arial"/>
              <a:cs typeface="Arial"/>
            </a:endParaRPr>
          </a:p>
          <a:p>
            <a:pPr marL="794004" lvl="1" indent="-272795">
              <a:spcBef>
                <a:spcPts val="486"/>
              </a:spcBef>
              <a:buChar char="–"/>
              <a:tabLst>
                <a:tab pos="794004" algn="l"/>
              </a:tabLst>
            </a:pPr>
            <a:r>
              <a:rPr sz="2400" dirty="0">
                <a:latin typeface="Arial"/>
                <a:cs typeface="Arial"/>
              </a:rPr>
              <a:t>Run</a:t>
            </a:r>
            <a:r>
              <a:rPr sz="2400" spc="-48" dirty="0">
                <a:latin typeface="Arial"/>
                <a:cs typeface="Arial"/>
              </a:rPr>
              <a:t> </a:t>
            </a:r>
            <a:r>
              <a:rPr sz="2400" dirty="0">
                <a:latin typeface="Arial"/>
                <a:cs typeface="Arial"/>
              </a:rPr>
              <a:t>2:</a:t>
            </a:r>
            <a:r>
              <a:rPr sz="2400" spc="-48" dirty="0">
                <a:latin typeface="Arial"/>
                <a:cs typeface="Arial"/>
              </a:rPr>
              <a:t> </a:t>
            </a:r>
            <a:r>
              <a:rPr sz="2400" dirty="0">
                <a:latin typeface="Arial"/>
                <a:cs typeface="Arial"/>
              </a:rPr>
              <a:t>just</a:t>
            </a:r>
            <a:r>
              <a:rPr sz="2400" spc="-48" dirty="0">
                <a:latin typeface="Arial"/>
                <a:cs typeface="Arial"/>
              </a:rPr>
              <a:t> </a:t>
            </a:r>
            <a:r>
              <a:rPr sz="2400" dirty="0">
                <a:latin typeface="Arial"/>
                <a:cs typeface="Arial"/>
              </a:rPr>
              <a:t>like</a:t>
            </a:r>
            <a:r>
              <a:rPr sz="2400" spc="-54" dirty="0">
                <a:latin typeface="Arial"/>
                <a:cs typeface="Arial"/>
              </a:rPr>
              <a:t> </a:t>
            </a:r>
            <a:r>
              <a:rPr sz="2400" dirty="0">
                <a:latin typeface="Arial"/>
                <a:cs typeface="Arial"/>
              </a:rPr>
              <a:t>URL</a:t>
            </a:r>
            <a:r>
              <a:rPr sz="2400" spc="-126" dirty="0">
                <a:latin typeface="Arial"/>
                <a:cs typeface="Arial"/>
              </a:rPr>
              <a:t> </a:t>
            </a:r>
            <a:r>
              <a:rPr sz="2400" dirty="0">
                <a:latin typeface="Arial"/>
                <a:cs typeface="Arial"/>
              </a:rPr>
              <a:t>count</a:t>
            </a:r>
            <a:r>
              <a:rPr sz="2400" spc="-48" dirty="0">
                <a:latin typeface="Arial"/>
                <a:cs typeface="Arial"/>
              </a:rPr>
              <a:t> </a:t>
            </a:r>
            <a:r>
              <a:rPr sz="2400" dirty="0">
                <a:latin typeface="Arial"/>
                <a:cs typeface="Arial"/>
              </a:rPr>
              <a:t>but</a:t>
            </a:r>
            <a:r>
              <a:rPr sz="2400" spc="-48" dirty="0">
                <a:latin typeface="Arial"/>
                <a:cs typeface="Arial"/>
              </a:rPr>
              <a:t> </a:t>
            </a:r>
            <a:r>
              <a:rPr sz="2400" dirty="0">
                <a:latin typeface="Arial"/>
                <a:cs typeface="Arial"/>
              </a:rPr>
              <a:t>now</a:t>
            </a:r>
            <a:r>
              <a:rPr sz="2400" spc="-30" dirty="0">
                <a:latin typeface="Arial"/>
                <a:cs typeface="Arial"/>
              </a:rPr>
              <a:t> </a:t>
            </a:r>
            <a:r>
              <a:rPr sz="2400" dirty="0">
                <a:latin typeface="Arial"/>
                <a:cs typeface="Arial"/>
              </a:rPr>
              <a:t>we</a:t>
            </a:r>
            <a:r>
              <a:rPr sz="2400" spc="-48" dirty="0">
                <a:latin typeface="Arial"/>
                <a:cs typeface="Arial"/>
              </a:rPr>
              <a:t> </a:t>
            </a:r>
            <a:r>
              <a:rPr sz="2400" dirty="0">
                <a:latin typeface="Arial"/>
                <a:cs typeface="Arial"/>
              </a:rPr>
              <a:t>stored</a:t>
            </a:r>
            <a:r>
              <a:rPr sz="2400" spc="-42" dirty="0">
                <a:latin typeface="Arial"/>
                <a:cs typeface="Arial"/>
              </a:rPr>
              <a:t> </a:t>
            </a:r>
            <a:r>
              <a:rPr sz="2400" b="1" spc="-12" dirty="0">
                <a:latin typeface="Arial"/>
                <a:cs typeface="Arial"/>
              </a:rPr>
              <a:t>total_urls</a:t>
            </a:r>
            <a:endParaRPr sz="2400">
              <a:latin typeface="Arial"/>
              <a:cs typeface="Arial"/>
            </a:endParaRPr>
          </a:p>
          <a:p>
            <a:pPr marL="15240">
              <a:spcBef>
                <a:spcPts val="1224"/>
              </a:spcBef>
            </a:pPr>
            <a:r>
              <a:rPr sz="2160" dirty="0">
                <a:latin typeface="Arial"/>
                <a:cs typeface="Arial"/>
              </a:rPr>
              <a:t>Run</a:t>
            </a:r>
            <a:r>
              <a:rPr sz="2160" spc="-12" dirty="0">
                <a:latin typeface="Arial"/>
                <a:cs typeface="Arial"/>
              </a:rPr>
              <a:t> </a:t>
            </a:r>
            <a:r>
              <a:rPr sz="2160" spc="-60" dirty="0">
                <a:latin typeface="Arial"/>
                <a:cs typeface="Arial"/>
              </a:rPr>
              <a:t>1</a:t>
            </a:r>
            <a:endParaRPr sz="2160">
              <a:latin typeface="Arial"/>
              <a:cs typeface="Arial"/>
            </a:endParaRPr>
          </a:p>
        </p:txBody>
      </p:sp>
      <p:sp>
        <p:nvSpPr>
          <p:cNvPr id="30" name="object 30"/>
          <p:cNvSpPr txBox="1"/>
          <p:nvPr/>
        </p:nvSpPr>
        <p:spPr>
          <a:xfrm>
            <a:off x="2240066" y="5295595"/>
            <a:ext cx="762762" cy="347788"/>
          </a:xfrm>
          <a:prstGeom prst="rect">
            <a:avLst/>
          </a:prstGeom>
        </p:spPr>
        <p:txBody>
          <a:bodyPr vert="horz" wrap="square" lIns="0" tIns="15240" rIns="0" bIns="0" rtlCol="0">
            <a:spAutoFit/>
          </a:bodyPr>
          <a:lstStyle/>
          <a:p>
            <a:pPr marL="15240">
              <a:spcBef>
                <a:spcPts val="120"/>
              </a:spcBef>
            </a:pPr>
            <a:r>
              <a:rPr sz="2160" dirty="0">
                <a:latin typeface="Arial"/>
                <a:cs typeface="Arial"/>
              </a:rPr>
              <a:t>Run</a:t>
            </a:r>
            <a:r>
              <a:rPr sz="2160" spc="-12" dirty="0">
                <a:latin typeface="Arial"/>
                <a:cs typeface="Arial"/>
              </a:rPr>
              <a:t> </a:t>
            </a:r>
            <a:r>
              <a:rPr sz="2160" spc="-60" dirty="0">
                <a:latin typeface="Arial"/>
                <a:cs typeface="Arial"/>
              </a:rPr>
              <a:t>2</a:t>
            </a:r>
            <a:endParaRPr sz="2160">
              <a:latin typeface="Arial"/>
              <a:cs typeface="Arial"/>
            </a:endParaRPr>
          </a:p>
        </p:txBody>
      </p:sp>
    </p:spTree>
    <p:extLst>
      <p:ext uri="{BB962C8B-B14F-4D97-AF65-F5344CB8AC3E}">
        <p14:creationId xmlns:p14="http://schemas.microsoft.com/office/powerpoint/2010/main" val="19169041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60320" y="299327"/>
            <a:ext cx="15800832" cy="907941"/>
          </a:xfrm>
          <a:prstGeom prst="rect">
            <a:avLst/>
          </a:prstGeom>
        </p:spPr>
        <p:txBody>
          <a:bodyPr vert="horz" wrap="square" lIns="0" tIns="15240" rIns="0" bIns="0" rtlCol="0" anchor="ctr" anchorCtr="0">
            <a:spAutoFit/>
          </a:bodyPr>
          <a:lstStyle/>
          <a:p>
            <a:pPr marL="91440">
              <a:spcBef>
                <a:spcPts val="120"/>
              </a:spcBef>
            </a:pPr>
            <a:r>
              <a:rPr dirty="0"/>
              <a:t>Other</a:t>
            </a:r>
            <a:r>
              <a:rPr spc="-30" dirty="0"/>
              <a:t> </a:t>
            </a:r>
            <a:r>
              <a:rPr spc="-12" dirty="0"/>
              <a:t>Examples</a:t>
            </a:r>
          </a:p>
        </p:txBody>
      </p:sp>
      <p:sp>
        <p:nvSpPr>
          <p:cNvPr id="3" name="object 3"/>
          <p:cNvSpPr txBox="1"/>
          <p:nvPr/>
        </p:nvSpPr>
        <p:spPr>
          <a:xfrm>
            <a:off x="2471928" y="1170067"/>
            <a:ext cx="8395716" cy="4006225"/>
          </a:xfrm>
          <a:prstGeom prst="rect">
            <a:avLst/>
          </a:prstGeom>
        </p:spPr>
        <p:txBody>
          <a:bodyPr vert="horz" wrap="square" lIns="0" tIns="129540" rIns="0" bIns="0" rtlCol="0">
            <a:spAutoFit/>
          </a:bodyPr>
          <a:lstStyle/>
          <a:p>
            <a:pPr marL="288798" indent="-273558">
              <a:spcBef>
                <a:spcPts val="1020"/>
              </a:spcBef>
              <a:buChar char="•"/>
              <a:tabLst>
                <a:tab pos="288798" algn="l"/>
              </a:tabLst>
            </a:pPr>
            <a:r>
              <a:rPr sz="3360" dirty="0">
                <a:solidFill>
                  <a:srgbClr val="800000"/>
                </a:solidFill>
                <a:latin typeface="Arial"/>
                <a:cs typeface="Arial"/>
              </a:rPr>
              <a:t>Count</a:t>
            </a:r>
            <a:r>
              <a:rPr sz="3360" spc="-84" dirty="0">
                <a:solidFill>
                  <a:srgbClr val="800000"/>
                </a:solidFill>
                <a:latin typeface="Arial"/>
                <a:cs typeface="Arial"/>
              </a:rPr>
              <a:t> </a:t>
            </a:r>
            <a:r>
              <a:rPr sz="3360" dirty="0">
                <a:solidFill>
                  <a:srgbClr val="800000"/>
                </a:solidFill>
                <a:latin typeface="Arial"/>
                <a:cs typeface="Arial"/>
              </a:rPr>
              <a:t>URL</a:t>
            </a:r>
            <a:r>
              <a:rPr sz="3360" spc="-186" dirty="0">
                <a:solidFill>
                  <a:srgbClr val="800000"/>
                </a:solidFill>
                <a:latin typeface="Arial"/>
                <a:cs typeface="Arial"/>
              </a:rPr>
              <a:t> </a:t>
            </a:r>
            <a:r>
              <a:rPr sz="3360" dirty="0">
                <a:solidFill>
                  <a:srgbClr val="800000"/>
                </a:solidFill>
                <a:latin typeface="Arial"/>
                <a:cs typeface="Arial"/>
              </a:rPr>
              <a:t>access</a:t>
            </a:r>
            <a:r>
              <a:rPr sz="3360" spc="-78" dirty="0">
                <a:solidFill>
                  <a:srgbClr val="800000"/>
                </a:solidFill>
                <a:latin typeface="Arial"/>
                <a:cs typeface="Arial"/>
              </a:rPr>
              <a:t> </a:t>
            </a:r>
            <a:r>
              <a:rPr sz="3360" b="1" spc="-12" dirty="0">
                <a:solidFill>
                  <a:srgbClr val="800000"/>
                </a:solidFill>
                <a:latin typeface="Arial"/>
                <a:cs typeface="Arial"/>
              </a:rPr>
              <a:t>frequency</a:t>
            </a:r>
            <a:endParaRPr sz="3360">
              <a:latin typeface="Arial"/>
              <a:cs typeface="Arial"/>
            </a:endParaRPr>
          </a:p>
          <a:p>
            <a:pPr marL="562356" lvl="1" indent="-272795">
              <a:spcBef>
                <a:spcPts val="642"/>
              </a:spcBef>
              <a:buFont typeface="Arial"/>
              <a:buChar char="–"/>
              <a:tabLst>
                <a:tab pos="562356" algn="l"/>
              </a:tabLst>
            </a:pPr>
            <a:r>
              <a:rPr sz="2400" i="1" dirty="0">
                <a:solidFill>
                  <a:srgbClr val="FF0000"/>
                </a:solidFill>
                <a:latin typeface="Arial"/>
                <a:cs typeface="Arial"/>
              </a:rPr>
              <a:t>Can</a:t>
            </a:r>
            <a:r>
              <a:rPr sz="2400" i="1" spc="-66" dirty="0">
                <a:solidFill>
                  <a:srgbClr val="FF0000"/>
                </a:solidFill>
                <a:latin typeface="Arial"/>
                <a:cs typeface="Arial"/>
              </a:rPr>
              <a:t> </a:t>
            </a:r>
            <a:r>
              <a:rPr sz="2400" i="1" dirty="0">
                <a:solidFill>
                  <a:srgbClr val="FF0000"/>
                </a:solidFill>
                <a:latin typeface="Arial"/>
                <a:cs typeface="Arial"/>
              </a:rPr>
              <a:t>we</a:t>
            </a:r>
            <a:r>
              <a:rPr sz="2400" i="1" spc="-66" dirty="0">
                <a:solidFill>
                  <a:srgbClr val="FF0000"/>
                </a:solidFill>
                <a:latin typeface="Arial"/>
                <a:cs typeface="Arial"/>
              </a:rPr>
              <a:t> </a:t>
            </a:r>
            <a:r>
              <a:rPr sz="2400" i="1" dirty="0">
                <a:solidFill>
                  <a:srgbClr val="FF0000"/>
                </a:solidFill>
                <a:latin typeface="Arial"/>
                <a:cs typeface="Arial"/>
              </a:rPr>
              <a:t>avoid</a:t>
            </a:r>
            <a:r>
              <a:rPr sz="2400" i="1" spc="-66" dirty="0">
                <a:solidFill>
                  <a:srgbClr val="FF0000"/>
                </a:solidFill>
                <a:latin typeface="Arial"/>
                <a:cs typeface="Arial"/>
              </a:rPr>
              <a:t> </a:t>
            </a:r>
            <a:r>
              <a:rPr sz="2400" i="1" dirty="0">
                <a:solidFill>
                  <a:srgbClr val="FF0000"/>
                </a:solidFill>
                <a:latin typeface="Arial"/>
                <a:cs typeface="Arial"/>
              </a:rPr>
              <a:t>processing</a:t>
            </a:r>
            <a:r>
              <a:rPr sz="2400" i="1" spc="-66" dirty="0">
                <a:solidFill>
                  <a:srgbClr val="FF0000"/>
                </a:solidFill>
                <a:latin typeface="Arial"/>
                <a:cs typeface="Arial"/>
              </a:rPr>
              <a:t> </a:t>
            </a:r>
            <a:r>
              <a:rPr sz="2400" i="1" dirty="0">
                <a:solidFill>
                  <a:srgbClr val="FF0000"/>
                </a:solidFill>
                <a:latin typeface="Arial"/>
                <a:cs typeface="Arial"/>
              </a:rPr>
              <a:t>the</a:t>
            </a:r>
            <a:r>
              <a:rPr sz="2400" i="1" spc="-60" dirty="0">
                <a:solidFill>
                  <a:srgbClr val="FF0000"/>
                </a:solidFill>
                <a:latin typeface="Arial"/>
                <a:cs typeface="Arial"/>
              </a:rPr>
              <a:t> </a:t>
            </a:r>
            <a:r>
              <a:rPr sz="2400" i="1" dirty="0">
                <a:solidFill>
                  <a:srgbClr val="FF0000"/>
                </a:solidFill>
                <a:latin typeface="Arial"/>
                <a:cs typeface="Arial"/>
              </a:rPr>
              <a:t>input</a:t>
            </a:r>
            <a:r>
              <a:rPr sz="2400" i="1" spc="-72" dirty="0">
                <a:solidFill>
                  <a:srgbClr val="FF0000"/>
                </a:solidFill>
                <a:latin typeface="Arial"/>
                <a:cs typeface="Arial"/>
              </a:rPr>
              <a:t> </a:t>
            </a:r>
            <a:r>
              <a:rPr sz="2400" i="1" dirty="0">
                <a:solidFill>
                  <a:srgbClr val="FF0000"/>
                </a:solidFill>
                <a:latin typeface="Arial"/>
                <a:cs typeface="Arial"/>
              </a:rPr>
              <a:t>data</a:t>
            </a:r>
            <a:r>
              <a:rPr sz="2400" i="1" spc="-66" dirty="0">
                <a:solidFill>
                  <a:srgbClr val="FF0000"/>
                </a:solidFill>
                <a:latin typeface="Arial"/>
                <a:cs typeface="Arial"/>
              </a:rPr>
              <a:t> </a:t>
            </a:r>
            <a:r>
              <a:rPr sz="2400" i="1" spc="-12" dirty="0">
                <a:solidFill>
                  <a:srgbClr val="FF0000"/>
                </a:solidFill>
                <a:latin typeface="Arial"/>
                <a:cs typeface="Arial"/>
              </a:rPr>
              <a:t>twice?</a:t>
            </a:r>
            <a:endParaRPr sz="2400">
              <a:latin typeface="Arial"/>
              <a:cs typeface="Arial"/>
            </a:endParaRPr>
          </a:p>
          <a:p>
            <a:pPr marL="562356" lvl="1" indent="-272795">
              <a:spcBef>
                <a:spcPts val="606"/>
              </a:spcBef>
              <a:buChar char="–"/>
              <a:tabLst>
                <a:tab pos="562356" algn="l"/>
              </a:tabLst>
            </a:pPr>
            <a:r>
              <a:rPr sz="2400" spc="-42" dirty="0">
                <a:solidFill>
                  <a:srgbClr val="007F00"/>
                </a:solidFill>
                <a:latin typeface="Arial"/>
                <a:cs typeface="Arial"/>
              </a:rPr>
              <a:t>Technically,</a:t>
            </a:r>
            <a:r>
              <a:rPr sz="2400" spc="-54" dirty="0">
                <a:solidFill>
                  <a:srgbClr val="007F00"/>
                </a:solidFill>
                <a:latin typeface="Arial"/>
                <a:cs typeface="Arial"/>
              </a:rPr>
              <a:t> </a:t>
            </a:r>
            <a:r>
              <a:rPr sz="2400" dirty="0">
                <a:solidFill>
                  <a:srgbClr val="007F00"/>
                </a:solidFill>
                <a:latin typeface="Arial"/>
                <a:cs typeface="Arial"/>
              </a:rPr>
              <a:t>no,</a:t>
            </a:r>
            <a:r>
              <a:rPr sz="2400" spc="-48" dirty="0">
                <a:solidFill>
                  <a:srgbClr val="007F00"/>
                </a:solidFill>
                <a:latin typeface="Arial"/>
                <a:cs typeface="Arial"/>
              </a:rPr>
              <a:t> </a:t>
            </a:r>
            <a:r>
              <a:rPr sz="2400" dirty="0">
                <a:solidFill>
                  <a:srgbClr val="007F00"/>
                </a:solidFill>
                <a:latin typeface="Arial"/>
                <a:cs typeface="Arial"/>
              </a:rPr>
              <a:t>but</a:t>
            </a:r>
            <a:r>
              <a:rPr sz="2400" spc="-48" dirty="0">
                <a:solidFill>
                  <a:srgbClr val="007F00"/>
                </a:solidFill>
                <a:latin typeface="Arial"/>
                <a:cs typeface="Arial"/>
              </a:rPr>
              <a:t> </a:t>
            </a:r>
            <a:r>
              <a:rPr sz="2400" dirty="0">
                <a:solidFill>
                  <a:srgbClr val="007F00"/>
                </a:solidFill>
                <a:latin typeface="Arial"/>
                <a:cs typeface="Arial"/>
              </a:rPr>
              <a:t>there's</a:t>
            </a:r>
            <a:r>
              <a:rPr sz="2400" spc="-48" dirty="0">
                <a:solidFill>
                  <a:srgbClr val="007F00"/>
                </a:solidFill>
                <a:latin typeface="Arial"/>
                <a:cs typeface="Arial"/>
              </a:rPr>
              <a:t> </a:t>
            </a:r>
            <a:r>
              <a:rPr sz="2400" dirty="0">
                <a:solidFill>
                  <a:srgbClr val="007F00"/>
                </a:solidFill>
                <a:latin typeface="Arial"/>
                <a:cs typeface="Arial"/>
              </a:rPr>
              <a:t>a</a:t>
            </a:r>
            <a:r>
              <a:rPr sz="2400" spc="-42" dirty="0">
                <a:solidFill>
                  <a:srgbClr val="007F00"/>
                </a:solidFill>
                <a:latin typeface="Arial"/>
                <a:cs typeface="Arial"/>
              </a:rPr>
              <a:t> </a:t>
            </a:r>
            <a:r>
              <a:rPr sz="2400" spc="-24" dirty="0">
                <a:solidFill>
                  <a:srgbClr val="007F00"/>
                </a:solidFill>
                <a:latin typeface="Arial"/>
                <a:cs typeface="Arial"/>
              </a:rPr>
              <a:t>hack</a:t>
            </a:r>
            <a:endParaRPr sz="2400">
              <a:latin typeface="Arial"/>
              <a:cs typeface="Arial"/>
            </a:endParaRPr>
          </a:p>
          <a:p>
            <a:pPr marL="837438" lvl="2" indent="-273558">
              <a:spcBef>
                <a:spcPts val="468"/>
              </a:spcBef>
              <a:buChar char="•"/>
              <a:tabLst>
                <a:tab pos="837438" algn="l"/>
              </a:tabLst>
            </a:pPr>
            <a:r>
              <a:rPr sz="2160" dirty="0">
                <a:latin typeface="Arial"/>
                <a:cs typeface="Arial"/>
              </a:rPr>
              <a:t>Map</a:t>
            </a:r>
            <a:r>
              <a:rPr sz="2160" spc="-24" dirty="0">
                <a:latin typeface="Arial"/>
                <a:cs typeface="Arial"/>
              </a:rPr>
              <a:t> </a:t>
            </a:r>
            <a:r>
              <a:rPr sz="2160" dirty="0">
                <a:latin typeface="Arial"/>
                <a:cs typeface="Arial"/>
              </a:rPr>
              <a:t>task</a:t>
            </a:r>
            <a:r>
              <a:rPr sz="2160" spc="-24" dirty="0">
                <a:latin typeface="Arial"/>
                <a:cs typeface="Arial"/>
              </a:rPr>
              <a:t> </a:t>
            </a:r>
            <a:r>
              <a:rPr sz="2160" dirty="0">
                <a:latin typeface="Arial"/>
                <a:cs typeface="Arial"/>
              </a:rPr>
              <a:t>sends</a:t>
            </a:r>
            <a:r>
              <a:rPr sz="2160" spc="-24" dirty="0">
                <a:latin typeface="Arial"/>
                <a:cs typeface="Arial"/>
              </a:rPr>
              <a:t> </a:t>
            </a:r>
            <a:r>
              <a:rPr sz="2160" dirty="0">
                <a:latin typeface="Arial"/>
                <a:cs typeface="Arial"/>
              </a:rPr>
              <a:t>its</a:t>
            </a:r>
            <a:r>
              <a:rPr sz="2160" spc="-24" dirty="0">
                <a:latin typeface="Arial"/>
                <a:cs typeface="Arial"/>
              </a:rPr>
              <a:t> </a:t>
            </a:r>
            <a:r>
              <a:rPr sz="2160" dirty="0">
                <a:latin typeface="Arial"/>
                <a:cs typeface="Arial"/>
              </a:rPr>
              <a:t>total</a:t>
            </a:r>
            <a:r>
              <a:rPr sz="2160" spc="-24" dirty="0">
                <a:latin typeface="Arial"/>
                <a:cs typeface="Arial"/>
              </a:rPr>
              <a:t> </a:t>
            </a:r>
            <a:r>
              <a:rPr sz="2160" dirty="0">
                <a:latin typeface="Arial"/>
                <a:cs typeface="Arial"/>
              </a:rPr>
              <a:t>URL</a:t>
            </a:r>
            <a:r>
              <a:rPr sz="2160" spc="-96" dirty="0">
                <a:latin typeface="Arial"/>
                <a:cs typeface="Arial"/>
              </a:rPr>
              <a:t> </a:t>
            </a:r>
            <a:r>
              <a:rPr sz="2160" dirty="0">
                <a:latin typeface="Arial"/>
                <a:cs typeface="Arial"/>
              </a:rPr>
              <a:t>count</a:t>
            </a:r>
            <a:r>
              <a:rPr sz="2160" spc="-24" dirty="0">
                <a:latin typeface="Arial"/>
                <a:cs typeface="Arial"/>
              </a:rPr>
              <a:t> </a:t>
            </a:r>
            <a:r>
              <a:rPr sz="2160" dirty="0">
                <a:latin typeface="Arial"/>
                <a:cs typeface="Arial"/>
              </a:rPr>
              <a:t>to</a:t>
            </a:r>
            <a:r>
              <a:rPr sz="2160" spc="-24" dirty="0">
                <a:latin typeface="Arial"/>
                <a:cs typeface="Arial"/>
              </a:rPr>
              <a:t> </a:t>
            </a:r>
            <a:r>
              <a:rPr sz="2160" i="1" dirty="0">
                <a:latin typeface="Arial"/>
                <a:cs typeface="Arial"/>
              </a:rPr>
              <a:t>all</a:t>
            </a:r>
            <a:r>
              <a:rPr sz="2160" i="1" spc="-24" dirty="0">
                <a:latin typeface="Arial"/>
                <a:cs typeface="Arial"/>
              </a:rPr>
              <a:t> </a:t>
            </a:r>
            <a:r>
              <a:rPr sz="2160" dirty="0">
                <a:latin typeface="Arial"/>
                <a:cs typeface="Arial"/>
              </a:rPr>
              <a:t>reducers</a:t>
            </a:r>
            <a:r>
              <a:rPr sz="2160" spc="-24" dirty="0">
                <a:latin typeface="Arial"/>
                <a:cs typeface="Arial"/>
              </a:rPr>
              <a:t> </a:t>
            </a:r>
            <a:r>
              <a:rPr sz="2160" dirty="0">
                <a:latin typeface="Arial"/>
                <a:cs typeface="Arial"/>
              </a:rPr>
              <a:t>with</a:t>
            </a:r>
            <a:r>
              <a:rPr sz="2160" spc="-24" dirty="0">
                <a:latin typeface="Arial"/>
                <a:cs typeface="Arial"/>
              </a:rPr>
              <a:t> </a:t>
            </a:r>
            <a:r>
              <a:rPr sz="2160" b="1" spc="-12" dirty="0">
                <a:latin typeface="Arial"/>
                <a:cs typeface="Arial"/>
              </a:rPr>
              <a:t>key=""</a:t>
            </a:r>
            <a:endParaRPr sz="2160">
              <a:latin typeface="Arial"/>
              <a:cs typeface="Arial"/>
            </a:endParaRPr>
          </a:p>
          <a:p>
            <a:pPr marL="837438" lvl="2" indent="-273558">
              <a:spcBef>
                <a:spcPts val="546"/>
              </a:spcBef>
              <a:buChar char="•"/>
              <a:tabLst>
                <a:tab pos="837438" algn="l"/>
              </a:tabLst>
            </a:pPr>
            <a:r>
              <a:rPr sz="2160" dirty="0">
                <a:latin typeface="Arial"/>
                <a:cs typeface="Arial"/>
              </a:rPr>
              <a:t>The</a:t>
            </a:r>
            <a:r>
              <a:rPr sz="2160" spc="-24" dirty="0">
                <a:latin typeface="Arial"/>
                <a:cs typeface="Arial"/>
              </a:rPr>
              <a:t> </a:t>
            </a:r>
            <a:r>
              <a:rPr sz="2160" dirty="0">
                <a:latin typeface="Arial"/>
                <a:cs typeface="Arial"/>
              </a:rPr>
              <a:t>key</a:t>
            </a:r>
            <a:r>
              <a:rPr sz="2160" spc="-24" dirty="0">
                <a:latin typeface="Arial"/>
                <a:cs typeface="Arial"/>
              </a:rPr>
              <a:t> </a:t>
            </a:r>
            <a:r>
              <a:rPr sz="2160" b="1" dirty="0">
                <a:latin typeface="Arial"/>
                <a:cs typeface="Arial"/>
              </a:rPr>
              <a:t>""</a:t>
            </a:r>
            <a:r>
              <a:rPr sz="2160" b="1" spc="-24" dirty="0">
                <a:latin typeface="Arial"/>
                <a:cs typeface="Arial"/>
              </a:rPr>
              <a:t> </a:t>
            </a:r>
            <a:r>
              <a:rPr sz="2160" dirty="0">
                <a:latin typeface="Arial"/>
                <a:cs typeface="Arial"/>
              </a:rPr>
              <a:t>happens</a:t>
            </a:r>
            <a:r>
              <a:rPr sz="2160" spc="-24" dirty="0">
                <a:latin typeface="Arial"/>
                <a:cs typeface="Arial"/>
              </a:rPr>
              <a:t> </a:t>
            </a:r>
            <a:r>
              <a:rPr sz="2160" dirty="0">
                <a:latin typeface="Arial"/>
                <a:cs typeface="Arial"/>
              </a:rPr>
              <a:t>to</a:t>
            </a:r>
            <a:r>
              <a:rPr sz="2160" spc="-24" dirty="0">
                <a:latin typeface="Arial"/>
                <a:cs typeface="Arial"/>
              </a:rPr>
              <a:t> </a:t>
            </a:r>
            <a:r>
              <a:rPr sz="2160" dirty="0">
                <a:latin typeface="Arial"/>
                <a:cs typeface="Arial"/>
              </a:rPr>
              <a:t>be</a:t>
            </a:r>
            <a:r>
              <a:rPr sz="2160" spc="-24" dirty="0">
                <a:latin typeface="Arial"/>
                <a:cs typeface="Arial"/>
              </a:rPr>
              <a:t> </a:t>
            </a:r>
            <a:r>
              <a:rPr sz="2160" dirty="0">
                <a:latin typeface="Arial"/>
                <a:cs typeface="Arial"/>
              </a:rPr>
              <a:t>the</a:t>
            </a:r>
            <a:r>
              <a:rPr sz="2160" spc="-24" dirty="0">
                <a:latin typeface="Arial"/>
                <a:cs typeface="Arial"/>
              </a:rPr>
              <a:t> </a:t>
            </a:r>
            <a:r>
              <a:rPr sz="2160" dirty="0">
                <a:latin typeface="Arial"/>
                <a:cs typeface="Arial"/>
              </a:rPr>
              <a:t>one</a:t>
            </a:r>
            <a:r>
              <a:rPr sz="2160" spc="-24" dirty="0">
                <a:latin typeface="Arial"/>
                <a:cs typeface="Arial"/>
              </a:rPr>
              <a:t> </a:t>
            </a:r>
            <a:r>
              <a:rPr sz="2160" dirty="0">
                <a:latin typeface="Arial"/>
                <a:cs typeface="Arial"/>
              </a:rPr>
              <a:t>that</a:t>
            </a:r>
            <a:r>
              <a:rPr sz="2160" spc="-24" dirty="0">
                <a:latin typeface="Arial"/>
                <a:cs typeface="Arial"/>
              </a:rPr>
              <a:t> </a:t>
            </a:r>
            <a:r>
              <a:rPr sz="2160" dirty="0">
                <a:latin typeface="Arial"/>
                <a:cs typeface="Arial"/>
              </a:rPr>
              <a:t>gets</a:t>
            </a:r>
            <a:r>
              <a:rPr sz="2160" spc="-24" dirty="0">
                <a:latin typeface="Arial"/>
                <a:cs typeface="Arial"/>
              </a:rPr>
              <a:t> </a:t>
            </a:r>
            <a:r>
              <a:rPr sz="2160" dirty="0">
                <a:latin typeface="Arial"/>
                <a:cs typeface="Arial"/>
              </a:rPr>
              <a:t>processed</a:t>
            </a:r>
            <a:r>
              <a:rPr sz="2160" spc="-24" dirty="0">
                <a:latin typeface="Arial"/>
                <a:cs typeface="Arial"/>
              </a:rPr>
              <a:t> </a:t>
            </a:r>
            <a:r>
              <a:rPr sz="2160" spc="-12" dirty="0">
                <a:latin typeface="Arial"/>
                <a:cs typeface="Arial"/>
              </a:rPr>
              <a:t>first</a:t>
            </a:r>
            <a:endParaRPr sz="2160">
              <a:latin typeface="Arial"/>
              <a:cs typeface="Arial"/>
            </a:endParaRPr>
          </a:p>
          <a:p>
            <a:pPr marL="562356" lvl="1" indent="-272795">
              <a:spcBef>
                <a:spcPts val="510"/>
              </a:spcBef>
              <a:buFont typeface="Arial"/>
              <a:buChar char="–"/>
              <a:tabLst>
                <a:tab pos="562356" algn="l"/>
              </a:tabLst>
            </a:pPr>
            <a:r>
              <a:rPr sz="2400" b="1" dirty="0">
                <a:latin typeface="Arial"/>
                <a:cs typeface="Arial"/>
              </a:rPr>
              <a:t>Map</a:t>
            </a:r>
            <a:r>
              <a:rPr sz="2400" dirty="0">
                <a:latin typeface="Arial"/>
                <a:cs typeface="Arial"/>
              </a:rPr>
              <a:t>:</a:t>
            </a:r>
            <a:r>
              <a:rPr sz="2400" spc="-54" dirty="0">
                <a:latin typeface="Arial"/>
                <a:cs typeface="Arial"/>
              </a:rPr>
              <a:t> </a:t>
            </a:r>
            <a:r>
              <a:rPr sz="2400" dirty="0">
                <a:latin typeface="Arial"/>
                <a:cs typeface="Arial"/>
              </a:rPr>
              <a:t>process</a:t>
            </a:r>
            <a:r>
              <a:rPr sz="2400" spc="-48" dirty="0">
                <a:latin typeface="Arial"/>
                <a:cs typeface="Arial"/>
              </a:rPr>
              <a:t> </a:t>
            </a:r>
            <a:r>
              <a:rPr sz="2400" dirty="0">
                <a:latin typeface="Arial"/>
                <a:cs typeface="Arial"/>
              </a:rPr>
              <a:t>logs</a:t>
            </a:r>
            <a:r>
              <a:rPr sz="2400" spc="-48" dirty="0">
                <a:latin typeface="Arial"/>
                <a:cs typeface="Arial"/>
              </a:rPr>
              <a:t> </a:t>
            </a:r>
            <a:r>
              <a:rPr sz="2400" dirty="0">
                <a:latin typeface="Arial"/>
                <a:cs typeface="Arial"/>
              </a:rPr>
              <a:t>of</a:t>
            </a:r>
            <a:r>
              <a:rPr sz="2400" spc="-54" dirty="0">
                <a:latin typeface="Arial"/>
                <a:cs typeface="Arial"/>
              </a:rPr>
              <a:t> </a:t>
            </a:r>
            <a:r>
              <a:rPr sz="2400" dirty="0">
                <a:latin typeface="Arial"/>
                <a:cs typeface="Arial"/>
              </a:rPr>
              <a:t>web</a:t>
            </a:r>
            <a:r>
              <a:rPr sz="2400" spc="-42" dirty="0">
                <a:latin typeface="Arial"/>
                <a:cs typeface="Arial"/>
              </a:rPr>
              <a:t> </a:t>
            </a:r>
            <a:r>
              <a:rPr sz="2400" dirty="0">
                <a:latin typeface="Arial"/>
                <a:cs typeface="Arial"/>
              </a:rPr>
              <a:t>page</a:t>
            </a:r>
            <a:r>
              <a:rPr sz="2400" spc="-48" dirty="0">
                <a:latin typeface="Arial"/>
                <a:cs typeface="Arial"/>
              </a:rPr>
              <a:t> </a:t>
            </a:r>
            <a:r>
              <a:rPr sz="2400" spc="-12" dirty="0">
                <a:latin typeface="Arial"/>
                <a:cs typeface="Arial"/>
              </a:rPr>
              <a:t>access</a:t>
            </a:r>
            <a:endParaRPr sz="2400">
              <a:latin typeface="Arial"/>
              <a:cs typeface="Arial"/>
            </a:endParaRPr>
          </a:p>
          <a:p>
            <a:pPr marL="837438" lvl="2" indent="-273558">
              <a:spcBef>
                <a:spcPts val="618"/>
              </a:spcBef>
              <a:buChar char="•"/>
              <a:tabLst>
                <a:tab pos="837438" algn="l"/>
              </a:tabLst>
            </a:pPr>
            <a:r>
              <a:rPr sz="2160" dirty="0">
                <a:latin typeface="Arial"/>
                <a:cs typeface="Arial"/>
              </a:rPr>
              <a:t>Output</a:t>
            </a:r>
            <a:r>
              <a:rPr sz="2160" spc="-36" dirty="0">
                <a:latin typeface="Arial"/>
                <a:cs typeface="Arial"/>
              </a:rPr>
              <a:t> </a:t>
            </a:r>
            <a:r>
              <a:rPr sz="2160" dirty="0">
                <a:latin typeface="Arial"/>
                <a:cs typeface="Arial"/>
              </a:rPr>
              <a:t>&lt;URL,</a:t>
            </a:r>
            <a:r>
              <a:rPr sz="2160" spc="-30" dirty="0">
                <a:latin typeface="Arial"/>
                <a:cs typeface="Arial"/>
              </a:rPr>
              <a:t> 1&gt;</a:t>
            </a:r>
            <a:endParaRPr sz="2160">
              <a:latin typeface="Arial"/>
              <a:cs typeface="Arial"/>
            </a:endParaRPr>
          </a:p>
          <a:p>
            <a:pPr marL="837438" lvl="2" indent="-273558">
              <a:spcBef>
                <a:spcPts val="516"/>
              </a:spcBef>
              <a:buChar char="•"/>
              <a:tabLst>
                <a:tab pos="837438" algn="l"/>
              </a:tabLst>
            </a:pPr>
            <a:r>
              <a:rPr sz="2160" dirty="0">
                <a:latin typeface="Arial"/>
                <a:cs typeface="Arial"/>
              </a:rPr>
              <a:t>Output</a:t>
            </a:r>
            <a:r>
              <a:rPr sz="2160" spc="-24" dirty="0">
                <a:latin typeface="Arial"/>
                <a:cs typeface="Arial"/>
              </a:rPr>
              <a:t> </a:t>
            </a:r>
            <a:r>
              <a:rPr sz="2160" dirty="0">
                <a:latin typeface="Arial"/>
                <a:cs typeface="Arial"/>
              </a:rPr>
              <a:t>total</a:t>
            </a:r>
            <a:r>
              <a:rPr sz="2160" spc="-18" dirty="0">
                <a:latin typeface="Arial"/>
                <a:cs typeface="Arial"/>
              </a:rPr>
              <a:t> </a:t>
            </a:r>
            <a:r>
              <a:rPr sz="2160" dirty="0">
                <a:latin typeface="Arial"/>
                <a:cs typeface="Arial"/>
              </a:rPr>
              <a:t>URL</a:t>
            </a:r>
            <a:r>
              <a:rPr sz="2160" spc="-102" dirty="0">
                <a:latin typeface="Arial"/>
                <a:cs typeface="Arial"/>
              </a:rPr>
              <a:t> </a:t>
            </a:r>
            <a:r>
              <a:rPr sz="2160" dirty="0">
                <a:latin typeface="Arial"/>
                <a:cs typeface="Arial"/>
              </a:rPr>
              <a:t>count</a:t>
            </a:r>
            <a:r>
              <a:rPr sz="2160" spc="-24" dirty="0">
                <a:latin typeface="Arial"/>
                <a:cs typeface="Arial"/>
              </a:rPr>
              <a:t> </a:t>
            </a:r>
            <a:r>
              <a:rPr sz="2160" dirty="0">
                <a:latin typeface="Arial"/>
                <a:cs typeface="Arial"/>
              </a:rPr>
              <a:t>to</a:t>
            </a:r>
            <a:r>
              <a:rPr sz="2160" spc="-24" dirty="0">
                <a:latin typeface="Arial"/>
                <a:cs typeface="Arial"/>
              </a:rPr>
              <a:t> </a:t>
            </a:r>
            <a:r>
              <a:rPr sz="2160" dirty="0">
                <a:latin typeface="Arial"/>
                <a:cs typeface="Arial"/>
              </a:rPr>
              <a:t>all</a:t>
            </a:r>
            <a:r>
              <a:rPr sz="2160" spc="-18" dirty="0">
                <a:latin typeface="Arial"/>
                <a:cs typeface="Arial"/>
              </a:rPr>
              <a:t> </a:t>
            </a:r>
            <a:r>
              <a:rPr sz="2160" spc="-12" dirty="0">
                <a:latin typeface="Arial"/>
                <a:cs typeface="Arial"/>
              </a:rPr>
              <a:t>reducers</a:t>
            </a:r>
            <a:endParaRPr sz="2160">
              <a:latin typeface="Arial"/>
              <a:cs typeface="Arial"/>
            </a:endParaRPr>
          </a:p>
          <a:p>
            <a:pPr marL="562356" lvl="1" indent="-272795">
              <a:spcBef>
                <a:spcPts val="540"/>
              </a:spcBef>
              <a:buFont typeface="Arial"/>
              <a:buChar char="–"/>
              <a:tabLst>
                <a:tab pos="562356" algn="l"/>
              </a:tabLst>
            </a:pPr>
            <a:r>
              <a:rPr sz="2400" b="1" dirty="0">
                <a:latin typeface="Arial"/>
                <a:cs typeface="Arial"/>
              </a:rPr>
              <a:t>Reduce</a:t>
            </a:r>
            <a:r>
              <a:rPr sz="2400" dirty="0">
                <a:latin typeface="Arial"/>
                <a:cs typeface="Arial"/>
              </a:rPr>
              <a:t>:</a:t>
            </a:r>
            <a:r>
              <a:rPr sz="2400" spc="-60" dirty="0">
                <a:latin typeface="Arial"/>
                <a:cs typeface="Arial"/>
              </a:rPr>
              <a:t> </a:t>
            </a:r>
            <a:r>
              <a:rPr sz="2400" dirty="0">
                <a:latin typeface="Arial"/>
                <a:cs typeface="Arial"/>
              </a:rPr>
              <a:t>add</a:t>
            </a:r>
            <a:r>
              <a:rPr sz="2400" spc="-48" dirty="0">
                <a:latin typeface="Arial"/>
                <a:cs typeface="Arial"/>
              </a:rPr>
              <a:t> </a:t>
            </a:r>
            <a:r>
              <a:rPr sz="2400" dirty="0">
                <a:latin typeface="Arial"/>
                <a:cs typeface="Arial"/>
              </a:rPr>
              <a:t>all</a:t>
            </a:r>
            <a:r>
              <a:rPr sz="2400" spc="-36" dirty="0">
                <a:latin typeface="Arial"/>
                <a:cs typeface="Arial"/>
              </a:rPr>
              <a:t> </a:t>
            </a:r>
            <a:r>
              <a:rPr sz="2400" dirty="0">
                <a:latin typeface="Arial"/>
                <a:cs typeface="Arial"/>
              </a:rPr>
              <a:t>values</a:t>
            </a:r>
            <a:r>
              <a:rPr sz="2400" spc="-54" dirty="0">
                <a:latin typeface="Arial"/>
                <a:cs typeface="Arial"/>
              </a:rPr>
              <a:t> </a:t>
            </a:r>
            <a:r>
              <a:rPr sz="2400" dirty="0">
                <a:latin typeface="Arial"/>
                <a:cs typeface="Arial"/>
              </a:rPr>
              <a:t>for</a:t>
            </a:r>
            <a:r>
              <a:rPr sz="2400" spc="-48" dirty="0">
                <a:latin typeface="Arial"/>
                <a:cs typeface="Arial"/>
              </a:rPr>
              <a:t> </a:t>
            </a:r>
            <a:r>
              <a:rPr sz="2400" dirty="0">
                <a:latin typeface="Arial"/>
                <a:cs typeface="Arial"/>
              </a:rPr>
              <a:t>the</a:t>
            </a:r>
            <a:r>
              <a:rPr sz="2400" spc="-48" dirty="0">
                <a:latin typeface="Arial"/>
                <a:cs typeface="Arial"/>
              </a:rPr>
              <a:t> </a:t>
            </a:r>
            <a:r>
              <a:rPr sz="2400" dirty="0">
                <a:latin typeface="Arial"/>
                <a:cs typeface="Arial"/>
              </a:rPr>
              <a:t>same</a:t>
            </a:r>
            <a:r>
              <a:rPr sz="2400" spc="-48" dirty="0">
                <a:latin typeface="Arial"/>
                <a:cs typeface="Arial"/>
              </a:rPr>
              <a:t> </a:t>
            </a:r>
            <a:r>
              <a:rPr sz="2400" spc="-30" dirty="0">
                <a:latin typeface="Arial"/>
                <a:cs typeface="Arial"/>
              </a:rPr>
              <a:t>URL</a:t>
            </a:r>
            <a:endParaRPr sz="2400">
              <a:latin typeface="Arial"/>
              <a:cs typeface="Arial"/>
            </a:endParaRPr>
          </a:p>
        </p:txBody>
      </p:sp>
      <p:grpSp>
        <p:nvGrpSpPr>
          <p:cNvPr id="4" name="object 4"/>
          <p:cNvGrpSpPr/>
          <p:nvPr/>
        </p:nvGrpSpPr>
        <p:grpSpPr>
          <a:xfrm>
            <a:off x="2205532" y="5683909"/>
            <a:ext cx="4283202" cy="1880616"/>
            <a:chOff x="313943" y="4736591"/>
            <a:chExt cx="3569335" cy="1567180"/>
          </a:xfrm>
        </p:grpSpPr>
        <p:pic>
          <p:nvPicPr>
            <p:cNvPr id="5" name="object 5"/>
            <p:cNvPicPr/>
            <p:nvPr/>
          </p:nvPicPr>
          <p:blipFill>
            <a:blip r:embed="rId2" cstate="print"/>
            <a:stretch>
              <a:fillRect/>
            </a:stretch>
          </p:blipFill>
          <p:spPr>
            <a:xfrm>
              <a:off x="313943" y="4736591"/>
              <a:ext cx="3569207" cy="1566671"/>
            </a:xfrm>
            <a:prstGeom prst="rect">
              <a:avLst/>
            </a:prstGeom>
          </p:spPr>
        </p:pic>
        <p:pic>
          <p:nvPicPr>
            <p:cNvPr id="6" name="object 6"/>
            <p:cNvPicPr/>
            <p:nvPr/>
          </p:nvPicPr>
          <p:blipFill>
            <a:blip r:embed="rId3" cstate="print"/>
            <a:stretch>
              <a:fillRect/>
            </a:stretch>
          </p:blipFill>
          <p:spPr>
            <a:xfrm>
              <a:off x="323087" y="4892039"/>
              <a:ext cx="3429000" cy="1316736"/>
            </a:xfrm>
            <a:prstGeom prst="rect">
              <a:avLst/>
            </a:prstGeom>
          </p:spPr>
        </p:pic>
        <p:sp>
          <p:nvSpPr>
            <p:cNvPr id="7" name="object 7"/>
            <p:cNvSpPr/>
            <p:nvPr/>
          </p:nvSpPr>
          <p:spPr>
            <a:xfrm>
              <a:off x="359734" y="4759585"/>
              <a:ext cx="3476625" cy="1473835"/>
            </a:xfrm>
            <a:custGeom>
              <a:avLst/>
              <a:gdLst/>
              <a:ahLst/>
              <a:cxnLst/>
              <a:rect l="l" t="t" r="r" b="b"/>
              <a:pathLst>
                <a:path w="3476625" h="1473835">
                  <a:moveTo>
                    <a:pt x="3358776" y="0"/>
                  </a:moveTo>
                  <a:lnTo>
                    <a:pt x="117841" y="0"/>
                  </a:lnTo>
                  <a:lnTo>
                    <a:pt x="71972" y="9260"/>
                  </a:lnTo>
                  <a:lnTo>
                    <a:pt x="34514" y="34515"/>
                  </a:lnTo>
                  <a:lnTo>
                    <a:pt x="9260" y="71972"/>
                  </a:lnTo>
                  <a:lnTo>
                    <a:pt x="0" y="117842"/>
                  </a:lnTo>
                  <a:lnTo>
                    <a:pt x="0" y="1355732"/>
                  </a:lnTo>
                  <a:lnTo>
                    <a:pt x="9260" y="1401602"/>
                  </a:lnTo>
                  <a:lnTo>
                    <a:pt x="34514" y="1439059"/>
                  </a:lnTo>
                  <a:lnTo>
                    <a:pt x="71972" y="1464314"/>
                  </a:lnTo>
                  <a:lnTo>
                    <a:pt x="117841" y="1473574"/>
                  </a:lnTo>
                  <a:lnTo>
                    <a:pt x="3358776" y="1473574"/>
                  </a:lnTo>
                  <a:lnTo>
                    <a:pt x="3404646" y="1464314"/>
                  </a:lnTo>
                  <a:lnTo>
                    <a:pt x="3442103" y="1439059"/>
                  </a:lnTo>
                  <a:lnTo>
                    <a:pt x="3467358" y="1401602"/>
                  </a:lnTo>
                  <a:lnTo>
                    <a:pt x="3476618" y="1355732"/>
                  </a:lnTo>
                  <a:lnTo>
                    <a:pt x="3476618" y="117842"/>
                  </a:lnTo>
                  <a:lnTo>
                    <a:pt x="3467358" y="71972"/>
                  </a:lnTo>
                  <a:lnTo>
                    <a:pt x="3442103" y="34515"/>
                  </a:lnTo>
                  <a:lnTo>
                    <a:pt x="3404646" y="9260"/>
                  </a:lnTo>
                  <a:lnTo>
                    <a:pt x="3358776" y="0"/>
                  </a:lnTo>
                  <a:close/>
                </a:path>
              </a:pathLst>
            </a:custGeom>
            <a:solidFill>
              <a:srgbClr val="AAE5E5"/>
            </a:solidFill>
          </p:spPr>
          <p:txBody>
            <a:bodyPr wrap="square" lIns="0" tIns="0" rIns="0" bIns="0" rtlCol="0"/>
            <a:lstStyle/>
            <a:p>
              <a:endParaRPr/>
            </a:p>
          </p:txBody>
        </p:sp>
        <p:sp>
          <p:nvSpPr>
            <p:cNvPr id="8" name="object 8"/>
            <p:cNvSpPr/>
            <p:nvPr/>
          </p:nvSpPr>
          <p:spPr>
            <a:xfrm>
              <a:off x="359734" y="4759585"/>
              <a:ext cx="3476625" cy="1473835"/>
            </a:xfrm>
            <a:custGeom>
              <a:avLst/>
              <a:gdLst/>
              <a:ahLst/>
              <a:cxnLst/>
              <a:rect l="l" t="t" r="r" b="b"/>
              <a:pathLst>
                <a:path w="3476625" h="1473835">
                  <a:moveTo>
                    <a:pt x="0" y="117841"/>
                  </a:moveTo>
                  <a:lnTo>
                    <a:pt x="9260" y="71972"/>
                  </a:lnTo>
                  <a:lnTo>
                    <a:pt x="34515" y="34515"/>
                  </a:lnTo>
                  <a:lnTo>
                    <a:pt x="71972" y="9260"/>
                  </a:lnTo>
                  <a:lnTo>
                    <a:pt x="117841" y="0"/>
                  </a:lnTo>
                  <a:lnTo>
                    <a:pt x="3358777" y="0"/>
                  </a:lnTo>
                  <a:lnTo>
                    <a:pt x="3404646" y="9260"/>
                  </a:lnTo>
                  <a:lnTo>
                    <a:pt x="3442104" y="34515"/>
                  </a:lnTo>
                  <a:lnTo>
                    <a:pt x="3467358" y="71972"/>
                  </a:lnTo>
                  <a:lnTo>
                    <a:pt x="3476619" y="117841"/>
                  </a:lnTo>
                  <a:lnTo>
                    <a:pt x="3476619" y="1355732"/>
                  </a:lnTo>
                  <a:lnTo>
                    <a:pt x="3467358" y="1401601"/>
                  </a:lnTo>
                  <a:lnTo>
                    <a:pt x="3442104" y="1439058"/>
                  </a:lnTo>
                  <a:lnTo>
                    <a:pt x="3404646" y="1464313"/>
                  </a:lnTo>
                  <a:lnTo>
                    <a:pt x="3358777" y="1473574"/>
                  </a:lnTo>
                  <a:lnTo>
                    <a:pt x="117841" y="1473574"/>
                  </a:lnTo>
                  <a:lnTo>
                    <a:pt x="71972" y="1464313"/>
                  </a:lnTo>
                  <a:lnTo>
                    <a:pt x="34515" y="1439058"/>
                  </a:lnTo>
                  <a:lnTo>
                    <a:pt x="9260" y="1401601"/>
                  </a:lnTo>
                  <a:lnTo>
                    <a:pt x="0" y="1355732"/>
                  </a:lnTo>
                  <a:lnTo>
                    <a:pt x="0" y="117841"/>
                  </a:lnTo>
                  <a:close/>
                </a:path>
              </a:pathLst>
            </a:custGeom>
            <a:ln w="9525">
              <a:solidFill>
                <a:srgbClr val="000000"/>
              </a:solidFill>
            </a:ln>
          </p:spPr>
          <p:txBody>
            <a:bodyPr wrap="square" lIns="0" tIns="0" rIns="0" bIns="0" rtlCol="0"/>
            <a:lstStyle/>
            <a:p>
              <a:endParaRPr/>
            </a:p>
          </p:txBody>
        </p:sp>
      </p:grpSp>
      <p:sp>
        <p:nvSpPr>
          <p:cNvPr id="9" name="object 9"/>
          <p:cNvSpPr txBox="1"/>
          <p:nvPr/>
        </p:nvSpPr>
        <p:spPr>
          <a:xfrm>
            <a:off x="2396387" y="5856426"/>
            <a:ext cx="3754374" cy="1377813"/>
          </a:xfrm>
          <a:prstGeom prst="rect">
            <a:avLst/>
          </a:prstGeom>
        </p:spPr>
        <p:txBody>
          <a:bodyPr vert="horz" wrap="square" lIns="0" tIns="106680" rIns="0" bIns="0" rtlCol="0">
            <a:spAutoFit/>
          </a:bodyPr>
          <a:lstStyle/>
          <a:p>
            <a:pPr marL="1705356">
              <a:spcBef>
                <a:spcPts val="840"/>
              </a:spcBef>
            </a:pPr>
            <a:r>
              <a:rPr sz="1920" b="1" spc="-30" dirty="0">
                <a:latin typeface="Arial"/>
                <a:cs typeface="Arial"/>
              </a:rPr>
              <a:t>Map</a:t>
            </a:r>
            <a:endParaRPr sz="1920">
              <a:latin typeface="Arial"/>
              <a:cs typeface="Arial"/>
            </a:endParaRPr>
          </a:p>
          <a:p>
            <a:pPr marL="15240" marR="1721358">
              <a:lnSpc>
                <a:spcPts val="2280"/>
              </a:lnSpc>
              <a:spcBef>
                <a:spcPts val="816"/>
              </a:spcBef>
            </a:pPr>
            <a:r>
              <a:rPr sz="1920" u="sng" dirty="0">
                <a:uFill>
                  <a:solidFill>
                    <a:srgbClr val="000000"/>
                  </a:solidFill>
                </a:uFill>
                <a:latin typeface="Arial"/>
                <a:cs typeface="Arial"/>
              </a:rPr>
              <a:t>Input</a:t>
            </a:r>
            <a:r>
              <a:rPr sz="1920" dirty="0">
                <a:latin typeface="Arial"/>
                <a:cs typeface="Arial"/>
              </a:rPr>
              <a:t>:</a:t>
            </a:r>
            <a:r>
              <a:rPr sz="1920" spc="-24" dirty="0">
                <a:latin typeface="Arial"/>
                <a:cs typeface="Arial"/>
              </a:rPr>
              <a:t> </a:t>
            </a:r>
            <a:r>
              <a:rPr sz="1920" dirty="0">
                <a:latin typeface="Arial"/>
                <a:cs typeface="Arial"/>
              </a:rPr>
              <a:t>line</a:t>
            </a:r>
            <a:r>
              <a:rPr sz="1920" spc="-30" dirty="0">
                <a:latin typeface="Arial"/>
                <a:cs typeface="Arial"/>
              </a:rPr>
              <a:t> </a:t>
            </a:r>
            <a:r>
              <a:rPr sz="1920" dirty="0">
                <a:latin typeface="Arial"/>
                <a:cs typeface="Arial"/>
              </a:rPr>
              <a:t>from</a:t>
            </a:r>
            <a:r>
              <a:rPr sz="1920" spc="-24" dirty="0">
                <a:latin typeface="Arial"/>
                <a:cs typeface="Arial"/>
              </a:rPr>
              <a:t> </a:t>
            </a:r>
            <a:r>
              <a:rPr sz="1920" spc="-30" dirty="0">
                <a:latin typeface="Arial"/>
                <a:cs typeface="Arial"/>
              </a:rPr>
              <a:t>log </a:t>
            </a:r>
            <a:r>
              <a:rPr sz="1920" u="sng" dirty="0">
                <a:uFill>
                  <a:solidFill>
                    <a:srgbClr val="000000"/>
                  </a:solidFill>
                </a:uFill>
                <a:latin typeface="Arial"/>
                <a:cs typeface="Arial"/>
              </a:rPr>
              <a:t>Output</a:t>
            </a:r>
            <a:r>
              <a:rPr sz="1920" dirty="0">
                <a:latin typeface="Arial"/>
                <a:cs typeface="Arial"/>
              </a:rPr>
              <a:t>:</a:t>
            </a:r>
            <a:r>
              <a:rPr sz="1920" spc="-48" dirty="0">
                <a:latin typeface="Arial"/>
                <a:cs typeface="Arial"/>
              </a:rPr>
              <a:t> </a:t>
            </a:r>
            <a:r>
              <a:rPr sz="1920" dirty="0">
                <a:latin typeface="Arial"/>
                <a:cs typeface="Arial"/>
              </a:rPr>
              <a:t>(url,</a:t>
            </a:r>
            <a:r>
              <a:rPr sz="1920" spc="-42" dirty="0">
                <a:latin typeface="Arial"/>
                <a:cs typeface="Arial"/>
              </a:rPr>
              <a:t> </a:t>
            </a:r>
            <a:r>
              <a:rPr sz="1920" spc="-30" dirty="0">
                <a:latin typeface="Arial"/>
                <a:cs typeface="Arial"/>
              </a:rPr>
              <a:t>1)</a:t>
            </a:r>
            <a:endParaRPr sz="1920">
              <a:latin typeface="Arial"/>
              <a:cs typeface="Arial"/>
            </a:endParaRPr>
          </a:p>
          <a:p>
            <a:pPr marL="15240">
              <a:lnSpc>
                <a:spcPts val="2196"/>
              </a:lnSpc>
            </a:pPr>
            <a:r>
              <a:rPr sz="1920" dirty="0">
                <a:latin typeface="Arial"/>
                <a:cs typeface="Arial"/>
              </a:rPr>
              <a:t>Finally:</a:t>
            </a:r>
            <a:r>
              <a:rPr sz="1920" spc="-48" dirty="0">
                <a:latin typeface="Arial"/>
                <a:cs typeface="Arial"/>
              </a:rPr>
              <a:t> </a:t>
            </a:r>
            <a:r>
              <a:rPr sz="1920" u="sng" dirty="0">
                <a:uFill>
                  <a:solidFill>
                    <a:srgbClr val="000000"/>
                  </a:solidFill>
                </a:uFill>
                <a:latin typeface="Arial"/>
                <a:cs typeface="Arial"/>
              </a:rPr>
              <a:t>output</a:t>
            </a:r>
            <a:r>
              <a:rPr sz="1920" dirty="0">
                <a:latin typeface="Arial"/>
                <a:cs typeface="Arial"/>
              </a:rPr>
              <a:t>:</a:t>
            </a:r>
            <a:r>
              <a:rPr sz="1920" spc="-42" dirty="0">
                <a:latin typeface="Arial"/>
                <a:cs typeface="Arial"/>
              </a:rPr>
              <a:t> </a:t>
            </a:r>
            <a:r>
              <a:rPr sz="1920" dirty="0">
                <a:latin typeface="Arial"/>
                <a:cs typeface="Arial"/>
              </a:rPr>
              <a:t>("",</a:t>
            </a:r>
            <a:r>
              <a:rPr sz="1920" spc="-42" dirty="0">
                <a:latin typeface="Arial"/>
                <a:cs typeface="Arial"/>
              </a:rPr>
              <a:t> </a:t>
            </a:r>
            <a:r>
              <a:rPr sz="1920" spc="-12" dirty="0">
                <a:latin typeface="Arial"/>
                <a:cs typeface="Arial"/>
              </a:rPr>
              <a:t>total_url_count)</a:t>
            </a:r>
            <a:endParaRPr sz="1920">
              <a:latin typeface="Arial"/>
              <a:cs typeface="Arial"/>
            </a:endParaRPr>
          </a:p>
        </p:txBody>
      </p:sp>
      <p:grpSp>
        <p:nvGrpSpPr>
          <p:cNvPr id="10" name="object 10"/>
          <p:cNvGrpSpPr/>
          <p:nvPr/>
        </p:nvGrpSpPr>
        <p:grpSpPr>
          <a:xfrm>
            <a:off x="7362748" y="5683909"/>
            <a:ext cx="5065776" cy="1880616"/>
            <a:chOff x="4611623" y="4736591"/>
            <a:chExt cx="4221480" cy="1567180"/>
          </a:xfrm>
        </p:grpSpPr>
        <p:pic>
          <p:nvPicPr>
            <p:cNvPr id="11" name="object 11"/>
            <p:cNvPicPr/>
            <p:nvPr/>
          </p:nvPicPr>
          <p:blipFill>
            <a:blip r:embed="rId4" cstate="print"/>
            <a:stretch>
              <a:fillRect/>
            </a:stretch>
          </p:blipFill>
          <p:spPr>
            <a:xfrm>
              <a:off x="4611623" y="4736591"/>
              <a:ext cx="4221480" cy="1566671"/>
            </a:xfrm>
            <a:prstGeom prst="rect">
              <a:avLst/>
            </a:prstGeom>
          </p:spPr>
        </p:pic>
        <p:pic>
          <p:nvPicPr>
            <p:cNvPr id="12" name="object 12"/>
            <p:cNvPicPr/>
            <p:nvPr/>
          </p:nvPicPr>
          <p:blipFill>
            <a:blip r:embed="rId5" cstate="print"/>
            <a:stretch>
              <a:fillRect/>
            </a:stretch>
          </p:blipFill>
          <p:spPr>
            <a:xfrm>
              <a:off x="4620767" y="4892039"/>
              <a:ext cx="4142232" cy="1316736"/>
            </a:xfrm>
            <a:prstGeom prst="rect">
              <a:avLst/>
            </a:prstGeom>
          </p:spPr>
        </p:pic>
        <p:sp>
          <p:nvSpPr>
            <p:cNvPr id="13" name="object 13"/>
            <p:cNvSpPr/>
            <p:nvPr/>
          </p:nvSpPr>
          <p:spPr>
            <a:xfrm>
              <a:off x="4657768" y="4759585"/>
              <a:ext cx="4128135" cy="1473835"/>
            </a:xfrm>
            <a:custGeom>
              <a:avLst/>
              <a:gdLst/>
              <a:ahLst/>
              <a:cxnLst/>
              <a:rect l="l" t="t" r="r" b="b"/>
              <a:pathLst>
                <a:path w="4128134" h="1473835">
                  <a:moveTo>
                    <a:pt x="4010248" y="0"/>
                  </a:moveTo>
                  <a:lnTo>
                    <a:pt x="117843" y="0"/>
                  </a:lnTo>
                  <a:lnTo>
                    <a:pt x="71973" y="9260"/>
                  </a:lnTo>
                  <a:lnTo>
                    <a:pt x="34515" y="34515"/>
                  </a:lnTo>
                  <a:lnTo>
                    <a:pt x="9260" y="71973"/>
                  </a:lnTo>
                  <a:lnTo>
                    <a:pt x="0" y="117843"/>
                  </a:lnTo>
                  <a:lnTo>
                    <a:pt x="0" y="1355731"/>
                  </a:lnTo>
                  <a:lnTo>
                    <a:pt x="9260" y="1401601"/>
                  </a:lnTo>
                  <a:lnTo>
                    <a:pt x="34515" y="1439058"/>
                  </a:lnTo>
                  <a:lnTo>
                    <a:pt x="71973" y="1464313"/>
                  </a:lnTo>
                  <a:lnTo>
                    <a:pt x="117843" y="1473574"/>
                  </a:lnTo>
                  <a:lnTo>
                    <a:pt x="4010248" y="1473574"/>
                  </a:lnTo>
                  <a:lnTo>
                    <a:pt x="4056118" y="1464313"/>
                  </a:lnTo>
                  <a:lnTo>
                    <a:pt x="4093576" y="1439058"/>
                  </a:lnTo>
                  <a:lnTo>
                    <a:pt x="4118831" y="1401601"/>
                  </a:lnTo>
                  <a:lnTo>
                    <a:pt x="4128091" y="1355731"/>
                  </a:lnTo>
                  <a:lnTo>
                    <a:pt x="4128091" y="117843"/>
                  </a:lnTo>
                  <a:lnTo>
                    <a:pt x="4118831" y="71973"/>
                  </a:lnTo>
                  <a:lnTo>
                    <a:pt x="4093576" y="34515"/>
                  </a:lnTo>
                  <a:lnTo>
                    <a:pt x="4056118" y="9260"/>
                  </a:lnTo>
                  <a:lnTo>
                    <a:pt x="4010248" y="0"/>
                  </a:lnTo>
                  <a:close/>
                </a:path>
              </a:pathLst>
            </a:custGeom>
            <a:solidFill>
              <a:srgbClr val="FCD5B5"/>
            </a:solidFill>
          </p:spPr>
          <p:txBody>
            <a:bodyPr wrap="square" lIns="0" tIns="0" rIns="0" bIns="0" rtlCol="0"/>
            <a:lstStyle/>
            <a:p>
              <a:endParaRPr/>
            </a:p>
          </p:txBody>
        </p:sp>
        <p:sp>
          <p:nvSpPr>
            <p:cNvPr id="14" name="object 14"/>
            <p:cNvSpPr/>
            <p:nvPr/>
          </p:nvSpPr>
          <p:spPr>
            <a:xfrm>
              <a:off x="4657768" y="4759585"/>
              <a:ext cx="4128135" cy="1473835"/>
            </a:xfrm>
            <a:custGeom>
              <a:avLst/>
              <a:gdLst/>
              <a:ahLst/>
              <a:cxnLst/>
              <a:rect l="l" t="t" r="r" b="b"/>
              <a:pathLst>
                <a:path w="4128134" h="1473835">
                  <a:moveTo>
                    <a:pt x="0" y="117843"/>
                  </a:moveTo>
                  <a:lnTo>
                    <a:pt x="9260" y="71973"/>
                  </a:lnTo>
                  <a:lnTo>
                    <a:pt x="34515" y="34515"/>
                  </a:lnTo>
                  <a:lnTo>
                    <a:pt x="71973" y="9260"/>
                  </a:lnTo>
                  <a:lnTo>
                    <a:pt x="117842" y="0"/>
                  </a:lnTo>
                  <a:lnTo>
                    <a:pt x="4010248" y="0"/>
                  </a:lnTo>
                  <a:lnTo>
                    <a:pt x="4056117" y="9260"/>
                  </a:lnTo>
                  <a:lnTo>
                    <a:pt x="4093575" y="34515"/>
                  </a:lnTo>
                  <a:lnTo>
                    <a:pt x="4118830" y="71973"/>
                  </a:lnTo>
                  <a:lnTo>
                    <a:pt x="4128091" y="117843"/>
                  </a:lnTo>
                  <a:lnTo>
                    <a:pt x="4128091" y="1355731"/>
                  </a:lnTo>
                  <a:lnTo>
                    <a:pt x="4118830" y="1401600"/>
                  </a:lnTo>
                  <a:lnTo>
                    <a:pt x="4093575" y="1439058"/>
                  </a:lnTo>
                  <a:lnTo>
                    <a:pt x="4056117" y="1464313"/>
                  </a:lnTo>
                  <a:lnTo>
                    <a:pt x="4010248" y="1473574"/>
                  </a:lnTo>
                  <a:lnTo>
                    <a:pt x="117842" y="1473574"/>
                  </a:lnTo>
                  <a:lnTo>
                    <a:pt x="71973" y="1464313"/>
                  </a:lnTo>
                  <a:lnTo>
                    <a:pt x="34515" y="1439058"/>
                  </a:lnTo>
                  <a:lnTo>
                    <a:pt x="9260" y="1401600"/>
                  </a:lnTo>
                  <a:lnTo>
                    <a:pt x="0" y="1355731"/>
                  </a:lnTo>
                  <a:lnTo>
                    <a:pt x="0" y="117843"/>
                  </a:lnTo>
                  <a:close/>
                </a:path>
              </a:pathLst>
            </a:custGeom>
            <a:ln w="9525">
              <a:solidFill>
                <a:srgbClr val="000000"/>
              </a:solidFill>
            </a:ln>
          </p:spPr>
          <p:txBody>
            <a:bodyPr wrap="square" lIns="0" tIns="0" rIns="0" bIns="0" rtlCol="0"/>
            <a:lstStyle/>
            <a:p>
              <a:endParaRPr/>
            </a:p>
          </p:txBody>
        </p:sp>
      </p:grpSp>
      <p:sp>
        <p:nvSpPr>
          <p:cNvPr id="15" name="object 15"/>
          <p:cNvSpPr txBox="1"/>
          <p:nvPr/>
        </p:nvSpPr>
        <p:spPr>
          <a:xfrm>
            <a:off x="7554029" y="5856426"/>
            <a:ext cx="4609338" cy="1390637"/>
          </a:xfrm>
          <a:prstGeom prst="rect">
            <a:avLst/>
          </a:prstGeom>
        </p:spPr>
        <p:txBody>
          <a:bodyPr vert="horz" wrap="square" lIns="0" tIns="106680" rIns="0" bIns="0" rtlCol="0">
            <a:spAutoFit/>
          </a:bodyPr>
          <a:lstStyle/>
          <a:p>
            <a:pPr marL="1900428">
              <a:spcBef>
                <a:spcPts val="840"/>
              </a:spcBef>
            </a:pPr>
            <a:r>
              <a:rPr sz="1920" b="1" spc="-12" dirty="0">
                <a:latin typeface="Arial"/>
                <a:cs typeface="Arial"/>
              </a:rPr>
              <a:t>Reduce</a:t>
            </a:r>
            <a:endParaRPr sz="1920">
              <a:latin typeface="Arial"/>
              <a:cs typeface="Arial"/>
            </a:endParaRPr>
          </a:p>
          <a:p>
            <a:pPr marL="15240">
              <a:lnSpc>
                <a:spcPts val="2292"/>
              </a:lnSpc>
              <a:spcBef>
                <a:spcPts val="720"/>
              </a:spcBef>
            </a:pPr>
            <a:r>
              <a:rPr sz="1920" u="sng" dirty="0">
                <a:uFill>
                  <a:solidFill>
                    <a:srgbClr val="000000"/>
                  </a:solidFill>
                </a:uFill>
                <a:latin typeface="Arial"/>
                <a:cs typeface="Arial"/>
              </a:rPr>
              <a:t>Input</a:t>
            </a:r>
            <a:r>
              <a:rPr sz="1920" dirty="0">
                <a:latin typeface="Arial"/>
                <a:cs typeface="Arial"/>
              </a:rPr>
              <a:t>:</a:t>
            </a:r>
            <a:r>
              <a:rPr sz="1920" spc="-36" dirty="0">
                <a:latin typeface="Arial"/>
                <a:cs typeface="Arial"/>
              </a:rPr>
              <a:t> </a:t>
            </a:r>
            <a:r>
              <a:rPr sz="1920" dirty="0">
                <a:latin typeface="Arial"/>
                <a:cs typeface="Arial"/>
              </a:rPr>
              <a:t>url,</a:t>
            </a:r>
            <a:r>
              <a:rPr sz="1920" spc="-30" dirty="0">
                <a:latin typeface="Arial"/>
                <a:cs typeface="Arial"/>
              </a:rPr>
              <a:t> </a:t>
            </a:r>
            <a:r>
              <a:rPr sz="1920" spc="-12" dirty="0">
                <a:latin typeface="Arial"/>
                <a:cs typeface="Arial"/>
              </a:rPr>
              <a:t>[accesses]</a:t>
            </a:r>
            <a:endParaRPr sz="1920">
              <a:latin typeface="Arial"/>
              <a:cs typeface="Arial"/>
            </a:endParaRPr>
          </a:p>
          <a:p>
            <a:pPr marL="15240" marR="6096" indent="548640">
              <a:lnSpc>
                <a:spcPts val="2280"/>
              </a:lnSpc>
              <a:spcBef>
                <a:spcPts val="78"/>
              </a:spcBef>
            </a:pPr>
            <a:r>
              <a:rPr sz="1920" dirty="0">
                <a:latin typeface="Arial"/>
                <a:cs typeface="Arial"/>
              </a:rPr>
              <a:t>if</a:t>
            </a:r>
            <a:r>
              <a:rPr sz="1920" spc="-42" dirty="0">
                <a:latin typeface="Arial"/>
                <a:cs typeface="Arial"/>
              </a:rPr>
              <a:t> </a:t>
            </a:r>
            <a:r>
              <a:rPr sz="1920" dirty="0">
                <a:latin typeface="Arial"/>
                <a:cs typeface="Arial"/>
              </a:rPr>
              <a:t>(key=="")</a:t>
            </a:r>
            <a:r>
              <a:rPr sz="1920" spc="-36" dirty="0">
                <a:latin typeface="Arial"/>
                <a:cs typeface="Arial"/>
              </a:rPr>
              <a:t> </a:t>
            </a:r>
            <a:r>
              <a:rPr sz="1920" spc="-12" dirty="0">
                <a:latin typeface="Arial"/>
                <a:cs typeface="Arial"/>
              </a:rPr>
              <a:t>total_urls=sum(accesses) </a:t>
            </a:r>
            <a:r>
              <a:rPr sz="1920" u="sng" dirty="0">
                <a:uFill>
                  <a:solidFill>
                    <a:srgbClr val="000000"/>
                  </a:solidFill>
                </a:uFill>
                <a:latin typeface="Arial"/>
                <a:cs typeface="Arial"/>
              </a:rPr>
              <a:t>Output</a:t>
            </a:r>
            <a:r>
              <a:rPr sz="1920" dirty="0">
                <a:latin typeface="Arial"/>
                <a:cs typeface="Arial"/>
              </a:rPr>
              <a:t>:</a:t>
            </a:r>
            <a:r>
              <a:rPr sz="1920" spc="-42" dirty="0">
                <a:latin typeface="Arial"/>
                <a:cs typeface="Arial"/>
              </a:rPr>
              <a:t> </a:t>
            </a:r>
            <a:r>
              <a:rPr sz="1920" dirty="0">
                <a:latin typeface="Arial"/>
                <a:cs typeface="Arial"/>
              </a:rPr>
              <a:t>url,</a:t>
            </a:r>
            <a:r>
              <a:rPr sz="1920" spc="-42" dirty="0">
                <a:latin typeface="Arial"/>
                <a:cs typeface="Arial"/>
              </a:rPr>
              <a:t> </a:t>
            </a:r>
            <a:r>
              <a:rPr sz="1920" spc="-12" dirty="0">
                <a:latin typeface="Arial"/>
                <a:cs typeface="Arial"/>
              </a:rPr>
              <a:t>sum(accesses)/total_urls</a:t>
            </a:r>
            <a:endParaRPr sz="1920">
              <a:latin typeface="Arial"/>
              <a:cs typeface="Arial"/>
            </a:endParaRPr>
          </a:p>
        </p:txBody>
      </p:sp>
      <p:sp>
        <p:nvSpPr>
          <p:cNvPr id="16" name="object 16"/>
          <p:cNvSpPr/>
          <p:nvPr/>
        </p:nvSpPr>
        <p:spPr>
          <a:xfrm>
            <a:off x="6181345" y="6566150"/>
            <a:ext cx="1238250" cy="91440"/>
          </a:xfrm>
          <a:custGeom>
            <a:avLst/>
            <a:gdLst/>
            <a:ahLst/>
            <a:cxnLst/>
            <a:rect l="l" t="t" r="r" b="b"/>
            <a:pathLst>
              <a:path w="1031875" h="76200">
                <a:moveTo>
                  <a:pt x="955158" y="44449"/>
                </a:moveTo>
                <a:lnTo>
                  <a:pt x="955158" y="76199"/>
                </a:lnTo>
                <a:lnTo>
                  <a:pt x="1018658" y="44449"/>
                </a:lnTo>
                <a:lnTo>
                  <a:pt x="955158" y="44449"/>
                </a:lnTo>
                <a:close/>
              </a:path>
              <a:path w="1031875" h="76200">
                <a:moveTo>
                  <a:pt x="955158" y="31749"/>
                </a:moveTo>
                <a:lnTo>
                  <a:pt x="955158" y="44449"/>
                </a:lnTo>
                <a:lnTo>
                  <a:pt x="967858" y="44449"/>
                </a:lnTo>
                <a:lnTo>
                  <a:pt x="967858" y="31749"/>
                </a:lnTo>
                <a:lnTo>
                  <a:pt x="955158" y="31749"/>
                </a:lnTo>
                <a:close/>
              </a:path>
              <a:path w="1031875" h="76200">
                <a:moveTo>
                  <a:pt x="955158" y="0"/>
                </a:moveTo>
                <a:lnTo>
                  <a:pt x="955158" y="31749"/>
                </a:lnTo>
                <a:lnTo>
                  <a:pt x="967858" y="31749"/>
                </a:lnTo>
                <a:lnTo>
                  <a:pt x="967858" y="44449"/>
                </a:lnTo>
                <a:lnTo>
                  <a:pt x="1018660" y="44448"/>
                </a:lnTo>
                <a:lnTo>
                  <a:pt x="1031358" y="38099"/>
                </a:lnTo>
                <a:lnTo>
                  <a:pt x="955158" y="0"/>
                </a:lnTo>
                <a:close/>
              </a:path>
              <a:path w="1031875" h="76200">
                <a:moveTo>
                  <a:pt x="0" y="31748"/>
                </a:moveTo>
                <a:lnTo>
                  <a:pt x="0" y="44448"/>
                </a:lnTo>
                <a:lnTo>
                  <a:pt x="955158" y="44449"/>
                </a:lnTo>
                <a:lnTo>
                  <a:pt x="955158" y="31749"/>
                </a:lnTo>
                <a:lnTo>
                  <a:pt x="0" y="31748"/>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37744118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60320" y="299327"/>
            <a:ext cx="15800832" cy="907941"/>
          </a:xfrm>
          <a:prstGeom prst="rect">
            <a:avLst/>
          </a:prstGeom>
        </p:spPr>
        <p:txBody>
          <a:bodyPr vert="horz" wrap="square" lIns="0" tIns="15240" rIns="0" bIns="0" rtlCol="0" anchor="ctr" anchorCtr="0">
            <a:spAutoFit/>
          </a:bodyPr>
          <a:lstStyle/>
          <a:p>
            <a:pPr marL="91440">
              <a:spcBef>
                <a:spcPts val="120"/>
              </a:spcBef>
            </a:pPr>
            <a:r>
              <a:rPr dirty="0"/>
              <a:t>Other</a:t>
            </a:r>
            <a:r>
              <a:rPr spc="-30" dirty="0"/>
              <a:t> </a:t>
            </a:r>
            <a:r>
              <a:rPr spc="-12" dirty="0"/>
              <a:t>Examples</a:t>
            </a:r>
          </a:p>
        </p:txBody>
      </p:sp>
      <p:sp>
        <p:nvSpPr>
          <p:cNvPr id="3" name="object 3"/>
          <p:cNvSpPr txBox="1"/>
          <p:nvPr/>
        </p:nvSpPr>
        <p:spPr>
          <a:xfrm>
            <a:off x="2471929" y="1170066"/>
            <a:ext cx="9742170" cy="3553793"/>
          </a:xfrm>
          <a:prstGeom prst="rect">
            <a:avLst/>
          </a:prstGeom>
        </p:spPr>
        <p:txBody>
          <a:bodyPr vert="horz" wrap="square" lIns="0" tIns="129540" rIns="0" bIns="0" rtlCol="0">
            <a:spAutoFit/>
          </a:bodyPr>
          <a:lstStyle/>
          <a:p>
            <a:pPr marL="288798" indent="-273558">
              <a:spcBef>
                <a:spcPts val="1020"/>
              </a:spcBef>
              <a:buChar char="•"/>
              <a:tabLst>
                <a:tab pos="288798" algn="l"/>
              </a:tabLst>
            </a:pPr>
            <a:r>
              <a:rPr sz="3360" dirty="0">
                <a:solidFill>
                  <a:srgbClr val="800000"/>
                </a:solidFill>
                <a:latin typeface="Arial"/>
                <a:cs typeface="Arial"/>
              </a:rPr>
              <a:t>Reverse</a:t>
            </a:r>
            <a:r>
              <a:rPr sz="3360" spc="-54" dirty="0">
                <a:solidFill>
                  <a:srgbClr val="800000"/>
                </a:solidFill>
                <a:latin typeface="Arial"/>
                <a:cs typeface="Arial"/>
              </a:rPr>
              <a:t> </a:t>
            </a:r>
            <a:r>
              <a:rPr sz="3360" spc="-24" dirty="0">
                <a:solidFill>
                  <a:srgbClr val="800000"/>
                </a:solidFill>
                <a:latin typeface="Arial"/>
                <a:cs typeface="Arial"/>
              </a:rPr>
              <a:t>web-</a:t>
            </a:r>
            <a:r>
              <a:rPr sz="3360" dirty="0">
                <a:solidFill>
                  <a:srgbClr val="800000"/>
                </a:solidFill>
                <a:latin typeface="Arial"/>
                <a:cs typeface="Arial"/>
              </a:rPr>
              <a:t>link</a:t>
            </a:r>
            <a:r>
              <a:rPr sz="3360" spc="-60" dirty="0">
                <a:solidFill>
                  <a:srgbClr val="800000"/>
                </a:solidFill>
                <a:latin typeface="Arial"/>
                <a:cs typeface="Arial"/>
              </a:rPr>
              <a:t> </a:t>
            </a:r>
            <a:r>
              <a:rPr sz="3360" spc="-12" dirty="0">
                <a:solidFill>
                  <a:srgbClr val="800000"/>
                </a:solidFill>
                <a:latin typeface="Arial"/>
                <a:cs typeface="Arial"/>
              </a:rPr>
              <a:t>graph</a:t>
            </a:r>
            <a:endParaRPr sz="3360">
              <a:latin typeface="Arial"/>
              <a:cs typeface="Arial"/>
            </a:endParaRPr>
          </a:p>
          <a:p>
            <a:pPr marL="562356" lvl="1" indent="-272795">
              <a:spcBef>
                <a:spcPts val="642"/>
              </a:spcBef>
              <a:buFont typeface="Arial"/>
              <a:buChar char="–"/>
              <a:tabLst>
                <a:tab pos="562356" algn="l"/>
              </a:tabLst>
            </a:pPr>
            <a:r>
              <a:rPr sz="2400" i="1" dirty="0">
                <a:solidFill>
                  <a:srgbClr val="FF0000"/>
                </a:solidFill>
                <a:latin typeface="Arial"/>
                <a:cs typeface="Arial"/>
              </a:rPr>
              <a:t>Find</a:t>
            </a:r>
            <a:r>
              <a:rPr sz="2400" i="1" spc="-54" dirty="0">
                <a:solidFill>
                  <a:srgbClr val="FF0000"/>
                </a:solidFill>
                <a:latin typeface="Arial"/>
                <a:cs typeface="Arial"/>
              </a:rPr>
              <a:t> </a:t>
            </a:r>
            <a:r>
              <a:rPr sz="2400" i="1" dirty="0">
                <a:solidFill>
                  <a:srgbClr val="FF0000"/>
                </a:solidFill>
                <a:latin typeface="Arial"/>
                <a:cs typeface="Arial"/>
              </a:rPr>
              <a:t>where</a:t>
            </a:r>
            <a:r>
              <a:rPr sz="2400" i="1" spc="-54" dirty="0">
                <a:solidFill>
                  <a:srgbClr val="FF0000"/>
                </a:solidFill>
                <a:latin typeface="Arial"/>
                <a:cs typeface="Arial"/>
              </a:rPr>
              <a:t> </a:t>
            </a:r>
            <a:r>
              <a:rPr sz="2400" i="1" dirty="0">
                <a:solidFill>
                  <a:srgbClr val="FF0000"/>
                </a:solidFill>
                <a:latin typeface="Arial"/>
                <a:cs typeface="Arial"/>
              </a:rPr>
              <a:t>page</a:t>
            </a:r>
            <a:r>
              <a:rPr sz="2400" i="1" spc="-54" dirty="0">
                <a:solidFill>
                  <a:srgbClr val="FF0000"/>
                </a:solidFill>
                <a:latin typeface="Arial"/>
                <a:cs typeface="Arial"/>
              </a:rPr>
              <a:t> </a:t>
            </a:r>
            <a:r>
              <a:rPr sz="2400" i="1" dirty="0">
                <a:solidFill>
                  <a:srgbClr val="FF0000"/>
                </a:solidFill>
                <a:latin typeface="Arial"/>
                <a:cs typeface="Arial"/>
              </a:rPr>
              <a:t>links</a:t>
            </a:r>
            <a:r>
              <a:rPr sz="2400" i="1" spc="-54" dirty="0">
                <a:solidFill>
                  <a:srgbClr val="FF0000"/>
                </a:solidFill>
                <a:latin typeface="Arial"/>
                <a:cs typeface="Arial"/>
              </a:rPr>
              <a:t> </a:t>
            </a:r>
            <a:r>
              <a:rPr sz="2400" i="1" dirty="0">
                <a:solidFill>
                  <a:srgbClr val="FF0000"/>
                </a:solidFill>
                <a:latin typeface="Arial"/>
                <a:cs typeface="Arial"/>
              </a:rPr>
              <a:t>come</a:t>
            </a:r>
            <a:r>
              <a:rPr sz="2400" i="1" spc="-54" dirty="0">
                <a:solidFill>
                  <a:srgbClr val="FF0000"/>
                </a:solidFill>
                <a:latin typeface="Arial"/>
                <a:cs typeface="Arial"/>
              </a:rPr>
              <a:t> </a:t>
            </a:r>
            <a:r>
              <a:rPr sz="2400" i="1" spc="-24" dirty="0">
                <a:solidFill>
                  <a:srgbClr val="FF0000"/>
                </a:solidFill>
                <a:latin typeface="Arial"/>
                <a:cs typeface="Arial"/>
              </a:rPr>
              <a:t>from</a:t>
            </a:r>
            <a:endParaRPr sz="2400">
              <a:latin typeface="Arial"/>
              <a:cs typeface="Arial"/>
            </a:endParaRPr>
          </a:p>
          <a:p>
            <a:pPr marL="562356" lvl="1" indent="-272795">
              <a:spcBef>
                <a:spcPts val="606"/>
              </a:spcBef>
              <a:buChar char="–"/>
              <a:tabLst>
                <a:tab pos="562356" algn="l"/>
              </a:tabLst>
            </a:pPr>
            <a:r>
              <a:rPr sz="2400" dirty="0">
                <a:latin typeface="Arial"/>
                <a:cs typeface="Arial"/>
              </a:rPr>
              <a:t>Map:</a:t>
            </a:r>
            <a:r>
              <a:rPr sz="2400" spc="-54" dirty="0">
                <a:latin typeface="Arial"/>
                <a:cs typeface="Arial"/>
              </a:rPr>
              <a:t> </a:t>
            </a:r>
            <a:r>
              <a:rPr sz="2400" dirty="0">
                <a:latin typeface="Arial"/>
                <a:cs typeface="Arial"/>
              </a:rPr>
              <a:t>output</a:t>
            </a:r>
            <a:r>
              <a:rPr sz="2400" spc="-54" dirty="0">
                <a:latin typeface="Arial"/>
                <a:cs typeface="Arial"/>
              </a:rPr>
              <a:t> </a:t>
            </a:r>
            <a:r>
              <a:rPr sz="2400" dirty="0">
                <a:solidFill>
                  <a:srgbClr val="007F00"/>
                </a:solidFill>
                <a:latin typeface="Arial"/>
                <a:cs typeface="Arial"/>
              </a:rPr>
              <a:t>&lt;target,</a:t>
            </a:r>
            <a:r>
              <a:rPr sz="2400" spc="-48" dirty="0">
                <a:solidFill>
                  <a:srgbClr val="007F00"/>
                </a:solidFill>
                <a:latin typeface="Arial"/>
                <a:cs typeface="Arial"/>
              </a:rPr>
              <a:t> </a:t>
            </a:r>
            <a:r>
              <a:rPr sz="2400" dirty="0">
                <a:solidFill>
                  <a:srgbClr val="007F00"/>
                </a:solidFill>
                <a:latin typeface="Arial"/>
                <a:cs typeface="Arial"/>
              </a:rPr>
              <a:t>source&gt;</a:t>
            </a:r>
            <a:r>
              <a:rPr sz="2400" spc="-54" dirty="0">
                <a:solidFill>
                  <a:srgbClr val="007F00"/>
                </a:solidFill>
                <a:latin typeface="Arial"/>
                <a:cs typeface="Arial"/>
              </a:rPr>
              <a:t> </a:t>
            </a:r>
            <a:r>
              <a:rPr sz="2400" dirty="0">
                <a:latin typeface="Arial"/>
                <a:cs typeface="Arial"/>
              </a:rPr>
              <a:t>for</a:t>
            </a:r>
            <a:r>
              <a:rPr sz="2400" spc="-42" dirty="0">
                <a:latin typeface="Arial"/>
                <a:cs typeface="Arial"/>
              </a:rPr>
              <a:t> </a:t>
            </a:r>
            <a:r>
              <a:rPr sz="2400" dirty="0">
                <a:latin typeface="Arial"/>
                <a:cs typeface="Arial"/>
              </a:rPr>
              <a:t>each</a:t>
            </a:r>
            <a:r>
              <a:rPr sz="2400" spc="-48" dirty="0">
                <a:latin typeface="Arial"/>
                <a:cs typeface="Arial"/>
              </a:rPr>
              <a:t> </a:t>
            </a:r>
            <a:r>
              <a:rPr sz="2400" dirty="0">
                <a:latin typeface="Arial"/>
                <a:cs typeface="Arial"/>
              </a:rPr>
              <a:t>link</a:t>
            </a:r>
            <a:r>
              <a:rPr sz="2400" spc="-48" dirty="0">
                <a:latin typeface="Arial"/>
                <a:cs typeface="Arial"/>
              </a:rPr>
              <a:t> </a:t>
            </a:r>
            <a:r>
              <a:rPr sz="2400" dirty="0">
                <a:latin typeface="Arial"/>
                <a:cs typeface="Arial"/>
              </a:rPr>
              <a:t>to</a:t>
            </a:r>
            <a:r>
              <a:rPr sz="2400" spc="-42" dirty="0">
                <a:latin typeface="Arial"/>
                <a:cs typeface="Arial"/>
              </a:rPr>
              <a:t> </a:t>
            </a:r>
            <a:r>
              <a:rPr sz="2400" i="1" dirty="0">
                <a:latin typeface="Arial"/>
                <a:cs typeface="Arial"/>
              </a:rPr>
              <a:t>target</a:t>
            </a:r>
            <a:r>
              <a:rPr sz="2400" i="1" spc="-54" dirty="0">
                <a:latin typeface="Arial"/>
                <a:cs typeface="Arial"/>
              </a:rPr>
              <a:t> </a:t>
            </a:r>
            <a:r>
              <a:rPr sz="2400" dirty="0">
                <a:latin typeface="Arial"/>
                <a:cs typeface="Arial"/>
              </a:rPr>
              <a:t>in</a:t>
            </a:r>
            <a:r>
              <a:rPr sz="2400" spc="-42" dirty="0">
                <a:latin typeface="Arial"/>
                <a:cs typeface="Arial"/>
              </a:rPr>
              <a:t> </a:t>
            </a:r>
            <a:r>
              <a:rPr sz="2400" dirty="0">
                <a:latin typeface="Arial"/>
                <a:cs typeface="Arial"/>
              </a:rPr>
              <a:t>a</a:t>
            </a:r>
            <a:r>
              <a:rPr sz="2400" spc="-48" dirty="0">
                <a:latin typeface="Arial"/>
                <a:cs typeface="Arial"/>
              </a:rPr>
              <a:t> </a:t>
            </a:r>
            <a:r>
              <a:rPr sz="2400" dirty="0">
                <a:latin typeface="Arial"/>
                <a:cs typeface="Arial"/>
              </a:rPr>
              <a:t>page</a:t>
            </a:r>
            <a:r>
              <a:rPr sz="2400" spc="-42" dirty="0">
                <a:latin typeface="Arial"/>
                <a:cs typeface="Arial"/>
              </a:rPr>
              <a:t> </a:t>
            </a:r>
            <a:r>
              <a:rPr sz="2400" i="1" spc="-12" dirty="0">
                <a:latin typeface="Arial"/>
                <a:cs typeface="Arial"/>
              </a:rPr>
              <a:t>source</a:t>
            </a:r>
            <a:endParaRPr sz="2400">
              <a:latin typeface="Arial"/>
              <a:cs typeface="Arial"/>
            </a:endParaRPr>
          </a:p>
          <a:p>
            <a:pPr lvl="1">
              <a:spcBef>
                <a:spcPts val="1182"/>
              </a:spcBef>
              <a:buFont typeface="Arial"/>
              <a:buChar char="–"/>
            </a:pPr>
            <a:endParaRPr sz="2400">
              <a:latin typeface="Arial"/>
              <a:cs typeface="Arial"/>
            </a:endParaRPr>
          </a:p>
          <a:p>
            <a:pPr marL="562356" marR="331470" lvl="1" indent="-272795">
              <a:buChar char="–"/>
              <a:tabLst>
                <a:tab pos="563880" algn="l"/>
              </a:tabLst>
            </a:pPr>
            <a:r>
              <a:rPr sz="2400" dirty="0">
                <a:latin typeface="Arial"/>
                <a:cs typeface="Arial"/>
              </a:rPr>
              <a:t>Reduce:</a:t>
            </a:r>
            <a:r>
              <a:rPr sz="2400" spc="-72" dirty="0">
                <a:latin typeface="Arial"/>
                <a:cs typeface="Arial"/>
              </a:rPr>
              <a:t> </a:t>
            </a:r>
            <a:r>
              <a:rPr sz="2400" dirty="0">
                <a:latin typeface="Arial"/>
                <a:cs typeface="Arial"/>
              </a:rPr>
              <a:t>concatenate</a:t>
            </a:r>
            <a:r>
              <a:rPr sz="2400" spc="-66" dirty="0">
                <a:latin typeface="Arial"/>
                <a:cs typeface="Arial"/>
              </a:rPr>
              <a:t> </a:t>
            </a:r>
            <a:r>
              <a:rPr sz="2400" dirty="0">
                <a:latin typeface="Arial"/>
                <a:cs typeface="Arial"/>
              </a:rPr>
              <a:t>the</a:t>
            </a:r>
            <a:r>
              <a:rPr sz="2400" spc="-60" dirty="0">
                <a:latin typeface="Arial"/>
                <a:cs typeface="Arial"/>
              </a:rPr>
              <a:t> </a:t>
            </a:r>
            <a:r>
              <a:rPr sz="2400" dirty="0">
                <a:latin typeface="Arial"/>
                <a:cs typeface="Arial"/>
              </a:rPr>
              <a:t>list</a:t>
            </a:r>
            <a:r>
              <a:rPr sz="2400" spc="-72" dirty="0">
                <a:latin typeface="Arial"/>
                <a:cs typeface="Arial"/>
              </a:rPr>
              <a:t> </a:t>
            </a:r>
            <a:r>
              <a:rPr sz="2400" dirty="0">
                <a:latin typeface="Arial"/>
                <a:cs typeface="Arial"/>
              </a:rPr>
              <a:t>of</a:t>
            </a:r>
            <a:r>
              <a:rPr sz="2400" spc="-66" dirty="0">
                <a:latin typeface="Arial"/>
                <a:cs typeface="Arial"/>
              </a:rPr>
              <a:t> </a:t>
            </a:r>
            <a:r>
              <a:rPr sz="2400" dirty="0">
                <a:latin typeface="Arial"/>
                <a:cs typeface="Arial"/>
              </a:rPr>
              <a:t>all</a:t>
            </a:r>
            <a:r>
              <a:rPr sz="2400" spc="-54" dirty="0">
                <a:latin typeface="Arial"/>
                <a:cs typeface="Arial"/>
              </a:rPr>
              <a:t> </a:t>
            </a:r>
            <a:r>
              <a:rPr sz="2400" dirty="0">
                <a:latin typeface="Arial"/>
                <a:cs typeface="Arial"/>
              </a:rPr>
              <a:t>source</a:t>
            </a:r>
            <a:r>
              <a:rPr sz="2400" spc="-78" dirty="0">
                <a:latin typeface="Arial"/>
                <a:cs typeface="Arial"/>
              </a:rPr>
              <a:t> </a:t>
            </a:r>
            <a:r>
              <a:rPr sz="2400" dirty="0">
                <a:latin typeface="Arial"/>
                <a:cs typeface="Arial"/>
              </a:rPr>
              <a:t>URLs</a:t>
            </a:r>
            <a:r>
              <a:rPr sz="2400" spc="-60" dirty="0">
                <a:latin typeface="Arial"/>
                <a:cs typeface="Arial"/>
              </a:rPr>
              <a:t> </a:t>
            </a:r>
            <a:r>
              <a:rPr sz="2400" dirty="0">
                <a:latin typeface="Arial"/>
                <a:cs typeface="Arial"/>
              </a:rPr>
              <a:t>associated</a:t>
            </a:r>
            <a:r>
              <a:rPr sz="2400" spc="-66" dirty="0">
                <a:latin typeface="Arial"/>
                <a:cs typeface="Arial"/>
              </a:rPr>
              <a:t> </a:t>
            </a:r>
            <a:r>
              <a:rPr sz="2400" dirty="0">
                <a:latin typeface="Arial"/>
                <a:cs typeface="Arial"/>
              </a:rPr>
              <a:t>with</a:t>
            </a:r>
            <a:r>
              <a:rPr sz="2400" spc="-66" dirty="0">
                <a:latin typeface="Arial"/>
                <a:cs typeface="Arial"/>
              </a:rPr>
              <a:t> </a:t>
            </a:r>
            <a:r>
              <a:rPr sz="2400" spc="-60" dirty="0">
                <a:latin typeface="Arial"/>
                <a:cs typeface="Arial"/>
              </a:rPr>
              <a:t>a 	</a:t>
            </a:r>
            <a:r>
              <a:rPr sz="2400" spc="-12" dirty="0">
                <a:latin typeface="Arial"/>
                <a:cs typeface="Arial"/>
              </a:rPr>
              <a:t>target.</a:t>
            </a:r>
            <a:endParaRPr sz="2400">
              <a:latin typeface="Arial"/>
              <a:cs typeface="Arial"/>
            </a:endParaRPr>
          </a:p>
          <a:p>
            <a:pPr>
              <a:spcBef>
                <a:spcPts val="120"/>
              </a:spcBef>
            </a:pPr>
            <a:endParaRPr sz="2400">
              <a:latin typeface="Arial"/>
              <a:cs typeface="Arial"/>
            </a:endParaRPr>
          </a:p>
          <a:p>
            <a:pPr marL="563880"/>
            <a:r>
              <a:rPr sz="2400" dirty="0">
                <a:latin typeface="Arial"/>
                <a:cs typeface="Arial"/>
              </a:rPr>
              <a:t>Output</a:t>
            </a:r>
            <a:r>
              <a:rPr sz="2400" spc="-66" dirty="0">
                <a:latin typeface="Arial"/>
                <a:cs typeface="Arial"/>
              </a:rPr>
              <a:t> </a:t>
            </a:r>
            <a:r>
              <a:rPr sz="2400" dirty="0">
                <a:solidFill>
                  <a:srgbClr val="007F00"/>
                </a:solidFill>
                <a:latin typeface="Arial"/>
                <a:cs typeface="Arial"/>
              </a:rPr>
              <a:t>&lt;target,</a:t>
            </a:r>
            <a:r>
              <a:rPr sz="2400" spc="-60" dirty="0">
                <a:solidFill>
                  <a:srgbClr val="007F00"/>
                </a:solidFill>
                <a:latin typeface="Arial"/>
                <a:cs typeface="Arial"/>
              </a:rPr>
              <a:t> </a:t>
            </a:r>
            <a:r>
              <a:rPr sz="2400" spc="-12" dirty="0">
                <a:solidFill>
                  <a:srgbClr val="007F00"/>
                </a:solidFill>
                <a:latin typeface="Arial"/>
                <a:cs typeface="Arial"/>
              </a:rPr>
              <a:t>list(source)&gt;</a:t>
            </a:r>
            <a:endParaRPr sz="2400">
              <a:latin typeface="Arial"/>
              <a:cs typeface="Arial"/>
            </a:endParaRPr>
          </a:p>
        </p:txBody>
      </p:sp>
      <p:grpSp>
        <p:nvGrpSpPr>
          <p:cNvPr id="4" name="object 4"/>
          <p:cNvGrpSpPr/>
          <p:nvPr/>
        </p:nvGrpSpPr>
        <p:grpSpPr>
          <a:xfrm>
            <a:off x="3449116" y="5263286"/>
            <a:ext cx="3266694" cy="1584198"/>
            <a:chOff x="1350263" y="4386071"/>
            <a:chExt cx="2722245" cy="1320165"/>
          </a:xfrm>
        </p:grpSpPr>
        <p:pic>
          <p:nvPicPr>
            <p:cNvPr id="5" name="object 5"/>
            <p:cNvPicPr/>
            <p:nvPr/>
          </p:nvPicPr>
          <p:blipFill>
            <a:blip r:embed="rId2" cstate="print"/>
            <a:stretch>
              <a:fillRect/>
            </a:stretch>
          </p:blipFill>
          <p:spPr>
            <a:xfrm>
              <a:off x="1350263" y="4386071"/>
              <a:ext cx="2721864" cy="1319783"/>
            </a:xfrm>
            <a:prstGeom prst="rect">
              <a:avLst/>
            </a:prstGeom>
          </p:spPr>
        </p:pic>
        <p:pic>
          <p:nvPicPr>
            <p:cNvPr id="6" name="object 6"/>
            <p:cNvPicPr/>
            <p:nvPr/>
          </p:nvPicPr>
          <p:blipFill>
            <a:blip r:embed="rId3" cstate="print"/>
            <a:stretch>
              <a:fillRect/>
            </a:stretch>
          </p:blipFill>
          <p:spPr>
            <a:xfrm>
              <a:off x="1353311" y="4538471"/>
              <a:ext cx="2432304" cy="1078991"/>
            </a:xfrm>
            <a:prstGeom prst="rect">
              <a:avLst/>
            </a:prstGeom>
          </p:spPr>
        </p:pic>
        <p:sp>
          <p:nvSpPr>
            <p:cNvPr id="7" name="object 7"/>
            <p:cNvSpPr/>
            <p:nvPr/>
          </p:nvSpPr>
          <p:spPr>
            <a:xfrm>
              <a:off x="1396409" y="4408966"/>
              <a:ext cx="2630170" cy="1226820"/>
            </a:xfrm>
            <a:custGeom>
              <a:avLst/>
              <a:gdLst/>
              <a:ahLst/>
              <a:cxnLst/>
              <a:rect l="l" t="t" r="r" b="b"/>
              <a:pathLst>
                <a:path w="2630170" h="1226820">
                  <a:moveTo>
                    <a:pt x="2531722" y="0"/>
                  </a:moveTo>
                  <a:lnTo>
                    <a:pt x="98064" y="0"/>
                  </a:lnTo>
                  <a:lnTo>
                    <a:pt x="59893" y="7706"/>
                  </a:lnTo>
                  <a:lnTo>
                    <a:pt x="28722" y="28722"/>
                  </a:lnTo>
                  <a:lnTo>
                    <a:pt x="7706" y="59893"/>
                  </a:lnTo>
                  <a:lnTo>
                    <a:pt x="0" y="98065"/>
                  </a:lnTo>
                  <a:lnTo>
                    <a:pt x="0" y="1128224"/>
                  </a:lnTo>
                  <a:lnTo>
                    <a:pt x="7706" y="1166395"/>
                  </a:lnTo>
                  <a:lnTo>
                    <a:pt x="28722" y="1197566"/>
                  </a:lnTo>
                  <a:lnTo>
                    <a:pt x="59893" y="1218582"/>
                  </a:lnTo>
                  <a:lnTo>
                    <a:pt x="98064" y="1226289"/>
                  </a:lnTo>
                  <a:lnTo>
                    <a:pt x="2531722" y="1226289"/>
                  </a:lnTo>
                  <a:lnTo>
                    <a:pt x="2569893" y="1218582"/>
                  </a:lnTo>
                  <a:lnTo>
                    <a:pt x="2601063" y="1197566"/>
                  </a:lnTo>
                  <a:lnTo>
                    <a:pt x="2622080" y="1166395"/>
                  </a:lnTo>
                  <a:lnTo>
                    <a:pt x="2629786" y="1128224"/>
                  </a:lnTo>
                  <a:lnTo>
                    <a:pt x="2629786" y="98065"/>
                  </a:lnTo>
                  <a:lnTo>
                    <a:pt x="2622080" y="59893"/>
                  </a:lnTo>
                  <a:lnTo>
                    <a:pt x="2601063" y="28722"/>
                  </a:lnTo>
                  <a:lnTo>
                    <a:pt x="2569893" y="7706"/>
                  </a:lnTo>
                  <a:lnTo>
                    <a:pt x="2531722" y="0"/>
                  </a:lnTo>
                  <a:close/>
                </a:path>
              </a:pathLst>
            </a:custGeom>
            <a:solidFill>
              <a:srgbClr val="AAE5E5"/>
            </a:solidFill>
          </p:spPr>
          <p:txBody>
            <a:bodyPr wrap="square" lIns="0" tIns="0" rIns="0" bIns="0" rtlCol="0"/>
            <a:lstStyle/>
            <a:p>
              <a:endParaRPr/>
            </a:p>
          </p:txBody>
        </p:sp>
        <p:sp>
          <p:nvSpPr>
            <p:cNvPr id="8" name="object 8"/>
            <p:cNvSpPr/>
            <p:nvPr/>
          </p:nvSpPr>
          <p:spPr>
            <a:xfrm>
              <a:off x="1396409" y="4408966"/>
              <a:ext cx="2630170" cy="1226820"/>
            </a:xfrm>
            <a:custGeom>
              <a:avLst/>
              <a:gdLst/>
              <a:ahLst/>
              <a:cxnLst/>
              <a:rect l="l" t="t" r="r" b="b"/>
              <a:pathLst>
                <a:path w="2630170" h="1226820">
                  <a:moveTo>
                    <a:pt x="0" y="98064"/>
                  </a:moveTo>
                  <a:lnTo>
                    <a:pt x="7706" y="59893"/>
                  </a:lnTo>
                  <a:lnTo>
                    <a:pt x="28722" y="28722"/>
                  </a:lnTo>
                  <a:lnTo>
                    <a:pt x="59893" y="7706"/>
                  </a:lnTo>
                  <a:lnTo>
                    <a:pt x="98064" y="0"/>
                  </a:lnTo>
                  <a:lnTo>
                    <a:pt x="2531722" y="0"/>
                  </a:lnTo>
                  <a:lnTo>
                    <a:pt x="2569893" y="7706"/>
                  </a:lnTo>
                  <a:lnTo>
                    <a:pt x="2601064" y="28722"/>
                  </a:lnTo>
                  <a:lnTo>
                    <a:pt x="2622080" y="59893"/>
                  </a:lnTo>
                  <a:lnTo>
                    <a:pt x="2629787" y="98064"/>
                  </a:lnTo>
                  <a:lnTo>
                    <a:pt x="2629787" y="1128224"/>
                  </a:lnTo>
                  <a:lnTo>
                    <a:pt x="2622080" y="1166395"/>
                  </a:lnTo>
                  <a:lnTo>
                    <a:pt x="2601064" y="1197566"/>
                  </a:lnTo>
                  <a:lnTo>
                    <a:pt x="2569893" y="1218582"/>
                  </a:lnTo>
                  <a:lnTo>
                    <a:pt x="2531722" y="1226289"/>
                  </a:lnTo>
                  <a:lnTo>
                    <a:pt x="98064" y="1226289"/>
                  </a:lnTo>
                  <a:lnTo>
                    <a:pt x="59893" y="1218582"/>
                  </a:lnTo>
                  <a:lnTo>
                    <a:pt x="28722" y="1197566"/>
                  </a:lnTo>
                  <a:lnTo>
                    <a:pt x="7706" y="1166395"/>
                  </a:lnTo>
                  <a:lnTo>
                    <a:pt x="0" y="1128224"/>
                  </a:lnTo>
                  <a:lnTo>
                    <a:pt x="0" y="98064"/>
                  </a:lnTo>
                  <a:close/>
                </a:path>
              </a:pathLst>
            </a:custGeom>
            <a:ln w="9525">
              <a:solidFill>
                <a:srgbClr val="000000"/>
              </a:solidFill>
            </a:ln>
          </p:spPr>
          <p:txBody>
            <a:bodyPr wrap="square" lIns="0" tIns="0" rIns="0" bIns="0" rtlCol="0"/>
            <a:lstStyle/>
            <a:p>
              <a:endParaRPr/>
            </a:p>
          </p:txBody>
        </p:sp>
      </p:grpSp>
      <p:sp>
        <p:nvSpPr>
          <p:cNvPr id="9" name="object 9"/>
          <p:cNvSpPr txBox="1"/>
          <p:nvPr/>
        </p:nvSpPr>
        <p:spPr>
          <a:xfrm>
            <a:off x="3633446" y="5439460"/>
            <a:ext cx="2558034" cy="1091837"/>
          </a:xfrm>
          <a:prstGeom prst="rect">
            <a:avLst/>
          </a:prstGeom>
        </p:spPr>
        <p:txBody>
          <a:bodyPr vert="horz" wrap="square" lIns="0" tIns="102870" rIns="0" bIns="0" rtlCol="0">
            <a:spAutoFit/>
          </a:bodyPr>
          <a:lstStyle/>
          <a:p>
            <a:pPr marL="1204722">
              <a:spcBef>
                <a:spcPts val="810"/>
              </a:spcBef>
            </a:pPr>
            <a:r>
              <a:rPr sz="1920" b="1" spc="-30" dirty="0">
                <a:latin typeface="Arial"/>
                <a:cs typeface="Arial"/>
              </a:rPr>
              <a:t>Map</a:t>
            </a:r>
            <a:endParaRPr sz="1920">
              <a:latin typeface="Arial"/>
              <a:cs typeface="Arial"/>
            </a:endParaRPr>
          </a:p>
          <a:p>
            <a:pPr marL="15240" marR="6096">
              <a:lnSpc>
                <a:spcPts val="2280"/>
              </a:lnSpc>
              <a:spcBef>
                <a:spcPts val="786"/>
              </a:spcBef>
            </a:pPr>
            <a:r>
              <a:rPr sz="1920" u="sng" dirty="0">
                <a:uFill>
                  <a:solidFill>
                    <a:srgbClr val="000000"/>
                  </a:solidFill>
                </a:uFill>
                <a:latin typeface="Arial"/>
                <a:cs typeface="Arial"/>
              </a:rPr>
              <a:t>Input</a:t>
            </a:r>
            <a:r>
              <a:rPr sz="1920" dirty="0">
                <a:latin typeface="Arial"/>
                <a:cs typeface="Arial"/>
              </a:rPr>
              <a:t>:</a:t>
            </a:r>
            <a:r>
              <a:rPr sz="1920" spc="-36" dirty="0">
                <a:latin typeface="Arial"/>
                <a:cs typeface="Arial"/>
              </a:rPr>
              <a:t> </a:t>
            </a:r>
            <a:r>
              <a:rPr sz="1920" dirty="0">
                <a:latin typeface="Arial"/>
                <a:cs typeface="Arial"/>
              </a:rPr>
              <a:t>HTML</a:t>
            </a:r>
            <a:r>
              <a:rPr sz="1920" spc="-108" dirty="0">
                <a:latin typeface="Arial"/>
                <a:cs typeface="Arial"/>
              </a:rPr>
              <a:t> </a:t>
            </a:r>
            <a:r>
              <a:rPr sz="1920" spc="-24" dirty="0">
                <a:latin typeface="Arial"/>
                <a:cs typeface="Arial"/>
              </a:rPr>
              <a:t>files </a:t>
            </a:r>
            <a:r>
              <a:rPr sz="1920" u="sng" dirty="0">
                <a:uFill>
                  <a:solidFill>
                    <a:srgbClr val="000000"/>
                  </a:solidFill>
                </a:uFill>
                <a:latin typeface="Arial"/>
                <a:cs typeface="Arial"/>
              </a:rPr>
              <a:t>Output</a:t>
            </a:r>
            <a:r>
              <a:rPr sz="1920" dirty="0">
                <a:latin typeface="Arial"/>
                <a:cs typeface="Arial"/>
              </a:rPr>
              <a:t>:</a:t>
            </a:r>
            <a:r>
              <a:rPr sz="1920" spc="-48" dirty="0">
                <a:latin typeface="Arial"/>
                <a:cs typeface="Arial"/>
              </a:rPr>
              <a:t> </a:t>
            </a:r>
            <a:r>
              <a:rPr sz="1920" dirty="0">
                <a:latin typeface="Arial"/>
                <a:cs typeface="Arial"/>
              </a:rPr>
              <a:t>(target,</a:t>
            </a:r>
            <a:r>
              <a:rPr sz="1920" spc="-48" dirty="0">
                <a:latin typeface="Arial"/>
                <a:cs typeface="Arial"/>
              </a:rPr>
              <a:t> </a:t>
            </a:r>
            <a:r>
              <a:rPr sz="1920" spc="-12" dirty="0">
                <a:latin typeface="Arial"/>
                <a:cs typeface="Arial"/>
              </a:rPr>
              <a:t>source)</a:t>
            </a:r>
            <a:endParaRPr sz="1920">
              <a:latin typeface="Arial"/>
              <a:cs typeface="Arial"/>
            </a:endParaRPr>
          </a:p>
        </p:txBody>
      </p:sp>
      <p:grpSp>
        <p:nvGrpSpPr>
          <p:cNvPr id="10" name="object 10"/>
          <p:cNvGrpSpPr/>
          <p:nvPr/>
        </p:nvGrpSpPr>
        <p:grpSpPr>
          <a:xfrm>
            <a:off x="7841893" y="5263286"/>
            <a:ext cx="3416808" cy="1584198"/>
            <a:chOff x="5010911" y="4386071"/>
            <a:chExt cx="2847340" cy="1320165"/>
          </a:xfrm>
        </p:grpSpPr>
        <p:pic>
          <p:nvPicPr>
            <p:cNvPr id="11" name="object 11"/>
            <p:cNvPicPr/>
            <p:nvPr/>
          </p:nvPicPr>
          <p:blipFill>
            <a:blip r:embed="rId4" cstate="print"/>
            <a:stretch>
              <a:fillRect/>
            </a:stretch>
          </p:blipFill>
          <p:spPr>
            <a:xfrm>
              <a:off x="5010911" y="4386071"/>
              <a:ext cx="2846832" cy="1319783"/>
            </a:xfrm>
            <a:prstGeom prst="rect">
              <a:avLst/>
            </a:prstGeom>
          </p:spPr>
        </p:pic>
        <p:pic>
          <p:nvPicPr>
            <p:cNvPr id="12" name="object 12"/>
            <p:cNvPicPr/>
            <p:nvPr/>
          </p:nvPicPr>
          <p:blipFill>
            <a:blip r:embed="rId5" cstate="print"/>
            <a:stretch>
              <a:fillRect/>
            </a:stretch>
          </p:blipFill>
          <p:spPr>
            <a:xfrm>
              <a:off x="5017007" y="4538471"/>
              <a:ext cx="2508504" cy="1078991"/>
            </a:xfrm>
            <a:prstGeom prst="rect">
              <a:avLst/>
            </a:prstGeom>
          </p:spPr>
        </p:pic>
        <p:sp>
          <p:nvSpPr>
            <p:cNvPr id="13" name="object 13"/>
            <p:cNvSpPr/>
            <p:nvPr/>
          </p:nvSpPr>
          <p:spPr>
            <a:xfrm>
              <a:off x="5057553" y="4408966"/>
              <a:ext cx="2753995" cy="1226820"/>
            </a:xfrm>
            <a:custGeom>
              <a:avLst/>
              <a:gdLst/>
              <a:ahLst/>
              <a:cxnLst/>
              <a:rect l="l" t="t" r="r" b="b"/>
              <a:pathLst>
                <a:path w="2753995" h="1226820">
                  <a:moveTo>
                    <a:pt x="2655764" y="0"/>
                  </a:moveTo>
                  <a:lnTo>
                    <a:pt x="98066" y="0"/>
                  </a:lnTo>
                  <a:lnTo>
                    <a:pt x="59894" y="7706"/>
                  </a:lnTo>
                  <a:lnTo>
                    <a:pt x="28723" y="28723"/>
                  </a:lnTo>
                  <a:lnTo>
                    <a:pt x="7706" y="59895"/>
                  </a:lnTo>
                  <a:lnTo>
                    <a:pt x="0" y="98068"/>
                  </a:lnTo>
                  <a:lnTo>
                    <a:pt x="0" y="1128222"/>
                  </a:lnTo>
                  <a:lnTo>
                    <a:pt x="7706" y="1166394"/>
                  </a:lnTo>
                  <a:lnTo>
                    <a:pt x="28723" y="1197565"/>
                  </a:lnTo>
                  <a:lnTo>
                    <a:pt x="59894" y="1218582"/>
                  </a:lnTo>
                  <a:lnTo>
                    <a:pt x="98066" y="1226289"/>
                  </a:lnTo>
                  <a:lnTo>
                    <a:pt x="2655764" y="1226289"/>
                  </a:lnTo>
                  <a:lnTo>
                    <a:pt x="2693936" y="1218582"/>
                  </a:lnTo>
                  <a:lnTo>
                    <a:pt x="2725108" y="1197565"/>
                  </a:lnTo>
                  <a:lnTo>
                    <a:pt x="2746124" y="1166394"/>
                  </a:lnTo>
                  <a:lnTo>
                    <a:pt x="2753831" y="1128222"/>
                  </a:lnTo>
                  <a:lnTo>
                    <a:pt x="2753831" y="98068"/>
                  </a:lnTo>
                  <a:lnTo>
                    <a:pt x="2746124" y="59895"/>
                  </a:lnTo>
                  <a:lnTo>
                    <a:pt x="2725108" y="28723"/>
                  </a:lnTo>
                  <a:lnTo>
                    <a:pt x="2693936" y="7706"/>
                  </a:lnTo>
                  <a:lnTo>
                    <a:pt x="2655764" y="0"/>
                  </a:lnTo>
                  <a:close/>
                </a:path>
              </a:pathLst>
            </a:custGeom>
            <a:solidFill>
              <a:srgbClr val="FCD5B5"/>
            </a:solidFill>
          </p:spPr>
          <p:txBody>
            <a:bodyPr wrap="square" lIns="0" tIns="0" rIns="0" bIns="0" rtlCol="0"/>
            <a:lstStyle/>
            <a:p>
              <a:endParaRPr/>
            </a:p>
          </p:txBody>
        </p:sp>
        <p:sp>
          <p:nvSpPr>
            <p:cNvPr id="14" name="object 14"/>
            <p:cNvSpPr/>
            <p:nvPr/>
          </p:nvSpPr>
          <p:spPr>
            <a:xfrm>
              <a:off x="5057553" y="4408966"/>
              <a:ext cx="2753995" cy="1226820"/>
            </a:xfrm>
            <a:custGeom>
              <a:avLst/>
              <a:gdLst/>
              <a:ahLst/>
              <a:cxnLst/>
              <a:rect l="l" t="t" r="r" b="b"/>
              <a:pathLst>
                <a:path w="2753995" h="1226820">
                  <a:moveTo>
                    <a:pt x="0" y="98067"/>
                  </a:moveTo>
                  <a:lnTo>
                    <a:pt x="7706" y="59895"/>
                  </a:lnTo>
                  <a:lnTo>
                    <a:pt x="28723" y="28723"/>
                  </a:lnTo>
                  <a:lnTo>
                    <a:pt x="59895" y="7706"/>
                  </a:lnTo>
                  <a:lnTo>
                    <a:pt x="98067" y="0"/>
                  </a:lnTo>
                  <a:lnTo>
                    <a:pt x="2655764" y="0"/>
                  </a:lnTo>
                  <a:lnTo>
                    <a:pt x="2693936" y="7706"/>
                  </a:lnTo>
                  <a:lnTo>
                    <a:pt x="2725108" y="28723"/>
                  </a:lnTo>
                  <a:lnTo>
                    <a:pt x="2746125" y="59895"/>
                  </a:lnTo>
                  <a:lnTo>
                    <a:pt x="2753832" y="98067"/>
                  </a:lnTo>
                  <a:lnTo>
                    <a:pt x="2753832" y="1128221"/>
                  </a:lnTo>
                  <a:lnTo>
                    <a:pt x="2746125" y="1166393"/>
                  </a:lnTo>
                  <a:lnTo>
                    <a:pt x="2725108" y="1197565"/>
                  </a:lnTo>
                  <a:lnTo>
                    <a:pt x="2693936" y="1218582"/>
                  </a:lnTo>
                  <a:lnTo>
                    <a:pt x="2655764" y="1226289"/>
                  </a:lnTo>
                  <a:lnTo>
                    <a:pt x="98067" y="1226289"/>
                  </a:lnTo>
                  <a:lnTo>
                    <a:pt x="59895" y="1218582"/>
                  </a:lnTo>
                  <a:lnTo>
                    <a:pt x="28723" y="1197565"/>
                  </a:lnTo>
                  <a:lnTo>
                    <a:pt x="7706" y="1166393"/>
                  </a:lnTo>
                  <a:lnTo>
                    <a:pt x="0" y="1128221"/>
                  </a:lnTo>
                  <a:lnTo>
                    <a:pt x="0" y="98067"/>
                  </a:lnTo>
                  <a:close/>
                </a:path>
              </a:pathLst>
            </a:custGeom>
            <a:ln w="9525">
              <a:solidFill>
                <a:srgbClr val="000000"/>
              </a:solidFill>
            </a:ln>
          </p:spPr>
          <p:txBody>
            <a:bodyPr wrap="square" lIns="0" tIns="0" rIns="0" bIns="0" rtlCol="0"/>
            <a:lstStyle/>
            <a:p>
              <a:endParaRPr/>
            </a:p>
          </p:txBody>
        </p:sp>
      </p:grpSp>
      <p:sp>
        <p:nvSpPr>
          <p:cNvPr id="15" name="object 15"/>
          <p:cNvSpPr txBox="1"/>
          <p:nvPr/>
        </p:nvSpPr>
        <p:spPr>
          <a:xfrm>
            <a:off x="8026819" y="5439460"/>
            <a:ext cx="2653284" cy="1091837"/>
          </a:xfrm>
          <a:prstGeom prst="rect">
            <a:avLst/>
          </a:prstGeom>
        </p:spPr>
        <p:txBody>
          <a:bodyPr vert="horz" wrap="square" lIns="0" tIns="102870" rIns="0" bIns="0" rtlCol="0">
            <a:spAutoFit/>
          </a:bodyPr>
          <a:lstStyle/>
          <a:p>
            <a:pPr marL="1083563">
              <a:spcBef>
                <a:spcPts val="810"/>
              </a:spcBef>
            </a:pPr>
            <a:r>
              <a:rPr sz="1920" b="1" spc="-12" dirty="0">
                <a:latin typeface="Arial"/>
                <a:cs typeface="Arial"/>
              </a:rPr>
              <a:t>Reduce</a:t>
            </a:r>
            <a:endParaRPr sz="1920">
              <a:latin typeface="Arial"/>
              <a:cs typeface="Arial"/>
            </a:endParaRPr>
          </a:p>
          <a:p>
            <a:pPr marL="15240" marR="6096">
              <a:lnSpc>
                <a:spcPts val="2280"/>
              </a:lnSpc>
              <a:spcBef>
                <a:spcPts val="786"/>
              </a:spcBef>
            </a:pPr>
            <a:r>
              <a:rPr sz="1920" u="sng" dirty="0">
                <a:uFill>
                  <a:solidFill>
                    <a:srgbClr val="000000"/>
                  </a:solidFill>
                </a:uFill>
                <a:latin typeface="Arial"/>
                <a:cs typeface="Arial"/>
              </a:rPr>
              <a:t>Input</a:t>
            </a:r>
            <a:r>
              <a:rPr sz="1920" dirty="0">
                <a:latin typeface="Arial"/>
                <a:cs typeface="Arial"/>
              </a:rPr>
              <a:t>:</a:t>
            </a:r>
            <a:r>
              <a:rPr sz="1920" spc="-36" dirty="0">
                <a:latin typeface="Arial"/>
                <a:cs typeface="Arial"/>
              </a:rPr>
              <a:t> </a:t>
            </a:r>
            <a:r>
              <a:rPr sz="1920" dirty="0">
                <a:latin typeface="Arial"/>
                <a:cs typeface="Arial"/>
              </a:rPr>
              <a:t>target,</a:t>
            </a:r>
            <a:r>
              <a:rPr sz="1920" spc="-30" dirty="0">
                <a:latin typeface="Arial"/>
                <a:cs typeface="Arial"/>
              </a:rPr>
              <a:t> </a:t>
            </a:r>
            <a:r>
              <a:rPr sz="1920" spc="-12" dirty="0">
                <a:latin typeface="Arial"/>
                <a:cs typeface="Arial"/>
              </a:rPr>
              <a:t>[sources] </a:t>
            </a:r>
            <a:r>
              <a:rPr sz="1920" u="sng" dirty="0">
                <a:uFill>
                  <a:solidFill>
                    <a:srgbClr val="000000"/>
                  </a:solidFill>
                </a:uFill>
                <a:latin typeface="Arial"/>
                <a:cs typeface="Arial"/>
              </a:rPr>
              <a:t>Output</a:t>
            </a:r>
            <a:r>
              <a:rPr sz="1920" dirty="0">
                <a:latin typeface="Arial"/>
                <a:cs typeface="Arial"/>
              </a:rPr>
              <a:t>:</a:t>
            </a:r>
            <a:r>
              <a:rPr sz="1920" spc="-48" dirty="0">
                <a:latin typeface="Arial"/>
                <a:cs typeface="Arial"/>
              </a:rPr>
              <a:t> </a:t>
            </a:r>
            <a:r>
              <a:rPr sz="1920" dirty="0">
                <a:latin typeface="Arial"/>
                <a:cs typeface="Arial"/>
              </a:rPr>
              <a:t>target,</a:t>
            </a:r>
            <a:r>
              <a:rPr sz="1920" spc="-42" dirty="0">
                <a:latin typeface="Arial"/>
                <a:cs typeface="Arial"/>
              </a:rPr>
              <a:t> </a:t>
            </a:r>
            <a:r>
              <a:rPr sz="1920" spc="-12" dirty="0">
                <a:latin typeface="Arial"/>
                <a:cs typeface="Arial"/>
              </a:rPr>
              <a:t>[sources]</a:t>
            </a:r>
            <a:endParaRPr sz="1920">
              <a:latin typeface="Arial"/>
              <a:cs typeface="Arial"/>
            </a:endParaRPr>
          </a:p>
        </p:txBody>
      </p:sp>
      <p:sp>
        <p:nvSpPr>
          <p:cNvPr id="16" name="object 16"/>
          <p:cNvSpPr/>
          <p:nvPr/>
        </p:nvSpPr>
        <p:spPr>
          <a:xfrm>
            <a:off x="6660235" y="5980816"/>
            <a:ext cx="1238250" cy="91440"/>
          </a:xfrm>
          <a:custGeom>
            <a:avLst/>
            <a:gdLst/>
            <a:ahLst/>
            <a:cxnLst/>
            <a:rect l="l" t="t" r="r" b="b"/>
            <a:pathLst>
              <a:path w="1031875" h="76200">
                <a:moveTo>
                  <a:pt x="955158" y="44449"/>
                </a:moveTo>
                <a:lnTo>
                  <a:pt x="955158" y="76200"/>
                </a:lnTo>
                <a:lnTo>
                  <a:pt x="1018658" y="44450"/>
                </a:lnTo>
                <a:lnTo>
                  <a:pt x="955158" y="44449"/>
                </a:lnTo>
                <a:close/>
              </a:path>
              <a:path w="1031875" h="76200">
                <a:moveTo>
                  <a:pt x="955158" y="31749"/>
                </a:moveTo>
                <a:lnTo>
                  <a:pt x="955158" y="44449"/>
                </a:lnTo>
                <a:lnTo>
                  <a:pt x="967858" y="44450"/>
                </a:lnTo>
                <a:lnTo>
                  <a:pt x="967858" y="31750"/>
                </a:lnTo>
                <a:lnTo>
                  <a:pt x="955158" y="31749"/>
                </a:lnTo>
                <a:close/>
              </a:path>
              <a:path w="1031875" h="76200">
                <a:moveTo>
                  <a:pt x="955158" y="0"/>
                </a:moveTo>
                <a:lnTo>
                  <a:pt x="955158" y="31749"/>
                </a:lnTo>
                <a:lnTo>
                  <a:pt x="967858" y="31750"/>
                </a:lnTo>
                <a:lnTo>
                  <a:pt x="967858" y="44450"/>
                </a:lnTo>
                <a:lnTo>
                  <a:pt x="1018660" y="44448"/>
                </a:lnTo>
                <a:lnTo>
                  <a:pt x="1031358" y="38100"/>
                </a:lnTo>
                <a:lnTo>
                  <a:pt x="955158" y="0"/>
                </a:lnTo>
                <a:close/>
              </a:path>
              <a:path w="1031875" h="76200">
                <a:moveTo>
                  <a:pt x="0" y="31748"/>
                </a:moveTo>
                <a:lnTo>
                  <a:pt x="0" y="44448"/>
                </a:lnTo>
                <a:lnTo>
                  <a:pt x="955158" y="44449"/>
                </a:lnTo>
                <a:lnTo>
                  <a:pt x="955158" y="31749"/>
                </a:lnTo>
                <a:lnTo>
                  <a:pt x="0" y="31748"/>
                </a:lnTo>
                <a:close/>
              </a:path>
            </a:pathLst>
          </a:custGeom>
          <a:solidFill>
            <a:srgbClr val="000000"/>
          </a:solidFill>
        </p:spPr>
        <p:txBody>
          <a:bodyPr wrap="square" lIns="0" tIns="0" rIns="0" bIns="0" rtlCol="0"/>
          <a:lstStyle/>
          <a:p>
            <a:endParaRPr/>
          </a:p>
        </p:txBody>
      </p:sp>
      <p:sp>
        <p:nvSpPr>
          <p:cNvPr id="17" name="object 17"/>
          <p:cNvSpPr txBox="1"/>
          <p:nvPr/>
        </p:nvSpPr>
        <p:spPr>
          <a:xfrm>
            <a:off x="7582036" y="7011010"/>
            <a:ext cx="4176522" cy="347788"/>
          </a:xfrm>
          <a:prstGeom prst="rect">
            <a:avLst/>
          </a:prstGeom>
        </p:spPr>
        <p:txBody>
          <a:bodyPr vert="horz" wrap="square" lIns="0" tIns="15240" rIns="0" bIns="0" rtlCol="0">
            <a:spAutoFit/>
          </a:bodyPr>
          <a:lstStyle/>
          <a:p>
            <a:pPr marL="15240">
              <a:spcBef>
                <a:spcPts val="120"/>
              </a:spcBef>
            </a:pPr>
            <a:r>
              <a:rPr sz="2160" dirty="0">
                <a:solidFill>
                  <a:srgbClr val="007F00"/>
                </a:solidFill>
                <a:latin typeface="Arial"/>
                <a:cs typeface="Arial"/>
              </a:rPr>
              <a:t>The</a:t>
            </a:r>
            <a:r>
              <a:rPr sz="2160" spc="-30" dirty="0">
                <a:solidFill>
                  <a:srgbClr val="007F00"/>
                </a:solidFill>
                <a:latin typeface="Arial"/>
                <a:cs typeface="Arial"/>
              </a:rPr>
              <a:t> </a:t>
            </a:r>
            <a:r>
              <a:rPr sz="2160" i="1" dirty="0">
                <a:solidFill>
                  <a:srgbClr val="007F00"/>
                </a:solidFill>
                <a:latin typeface="Arial"/>
                <a:cs typeface="Arial"/>
              </a:rPr>
              <a:t>reduce</a:t>
            </a:r>
            <a:r>
              <a:rPr sz="2160" i="1" spc="-30" dirty="0">
                <a:solidFill>
                  <a:srgbClr val="007F00"/>
                </a:solidFill>
                <a:latin typeface="Arial"/>
                <a:cs typeface="Arial"/>
              </a:rPr>
              <a:t> </a:t>
            </a:r>
            <a:r>
              <a:rPr sz="2160" dirty="0">
                <a:solidFill>
                  <a:srgbClr val="007F00"/>
                </a:solidFill>
                <a:latin typeface="Arial"/>
                <a:cs typeface="Arial"/>
              </a:rPr>
              <a:t>function</a:t>
            </a:r>
            <a:r>
              <a:rPr sz="2160" spc="-30" dirty="0">
                <a:solidFill>
                  <a:srgbClr val="007F00"/>
                </a:solidFill>
                <a:latin typeface="Arial"/>
                <a:cs typeface="Arial"/>
              </a:rPr>
              <a:t> </a:t>
            </a:r>
            <a:r>
              <a:rPr sz="2160" dirty="0">
                <a:solidFill>
                  <a:srgbClr val="007F00"/>
                </a:solidFill>
                <a:latin typeface="Arial"/>
                <a:cs typeface="Arial"/>
              </a:rPr>
              <a:t>does</a:t>
            </a:r>
            <a:r>
              <a:rPr sz="2160" spc="-24" dirty="0">
                <a:solidFill>
                  <a:srgbClr val="007F00"/>
                </a:solidFill>
                <a:latin typeface="Arial"/>
                <a:cs typeface="Arial"/>
              </a:rPr>
              <a:t> </a:t>
            </a:r>
            <a:r>
              <a:rPr sz="2160" spc="-12" dirty="0">
                <a:solidFill>
                  <a:srgbClr val="007F00"/>
                </a:solidFill>
                <a:latin typeface="Arial"/>
                <a:cs typeface="Arial"/>
              </a:rPr>
              <a:t>nothing!</a:t>
            </a:r>
            <a:endParaRPr sz="2160">
              <a:latin typeface="Arial"/>
              <a:cs typeface="Arial"/>
            </a:endParaRPr>
          </a:p>
        </p:txBody>
      </p:sp>
      <p:sp>
        <p:nvSpPr>
          <p:cNvPr id="20" name="object 20"/>
          <p:cNvSpPr txBox="1">
            <a:spLocks noGrp="1"/>
          </p:cNvSpPr>
          <p:nvPr>
            <p:ph type="sldNum" sz="quarter" idx="7"/>
          </p:nvPr>
        </p:nvSpPr>
        <p:spPr>
          <a:xfrm>
            <a:off x="8428990" y="6540658"/>
            <a:ext cx="216534" cy="153670"/>
          </a:xfrm>
          <a:prstGeom prst="rect">
            <a:avLst/>
          </a:prstGeom>
        </p:spPr>
        <p:txBody>
          <a:bodyPr vert="horz" wrap="square" lIns="0" tIns="0" rIns="0" bIns="0" rtlCol="0">
            <a:spAutoFit/>
          </a:bodyPr>
          <a:lstStyle>
            <a:defPPr>
              <a:defRPr kern="0"/>
            </a:defPPr>
            <a:lvl1pPr>
              <a:defRPr sz="900" b="0" i="0">
                <a:solidFill>
                  <a:srgbClr val="B41F34"/>
                </a:solidFill>
                <a:latin typeface="Arial"/>
                <a:cs typeface="Arial"/>
              </a:defRPr>
            </a:lvl1pPr>
          </a:lstStyle>
          <a:p>
            <a:pPr marL="101600">
              <a:spcBef>
                <a:spcPts val="15"/>
              </a:spcBef>
            </a:pPr>
            <a:fld id="{81D60167-4931-47E6-BA6A-407CBD079E47}" type="slidenum">
              <a:rPr lang="en-IN" spc="-50" smtClean="0"/>
              <a:pPr marL="101600">
                <a:spcBef>
                  <a:spcPts val="15"/>
                </a:spcBef>
              </a:pPr>
              <a:t>84</a:t>
            </a:fld>
            <a:endParaRPr spc="-30" dirty="0"/>
          </a:p>
        </p:txBody>
      </p:sp>
    </p:spTree>
    <p:extLst>
      <p:ext uri="{BB962C8B-B14F-4D97-AF65-F5344CB8AC3E}">
        <p14:creationId xmlns:p14="http://schemas.microsoft.com/office/powerpoint/2010/main" val="24645002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60320" y="299327"/>
            <a:ext cx="15800832" cy="907941"/>
          </a:xfrm>
          <a:prstGeom prst="rect">
            <a:avLst/>
          </a:prstGeom>
        </p:spPr>
        <p:txBody>
          <a:bodyPr vert="horz" wrap="square" lIns="0" tIns="15240" rIns="0" bIns="0" rtlCol="0" anchor="ctr" anchorCtr="0">
            <a:spAutoFit/>
          </a:bodyPr>
          <a:lstStyle/>
          <a:p>
            <a:pPr marL="91440">
              <a:spcBef>
                <a:spcPts val="120"/>
              </a:spcBef>
            </a:pPr>
            <a:r>
              <a:rPr dirty="0"/>
              <a:t>Other</a:t>
            </a:r>
            <a:r>
              <a:rPr spc="-30" dirty="0"/>
              <a:t> </a:t>
            </a:r>
            <a:r>
              <a:rPr spc="-12" dirty="0"/>
              <a:t>Examples</a:t>
            </a:r>
          </a:p>
        </p:txBody>
      </p:sp>
      <p:sp>
        <p:nvSpPr>
          <p:cNvPr id="3" name="object 3"/>
          <p:cNvSpPr txBox="1"/>
          <p:nvPr/>
        </p:nvSpPr>
        <p:spPr>
          <a:xfrm>
            <a:off x="2471928" y="1170066"/>
            <a:ext cx="8801100" cy="3528145"/>
          </a:xfrm>
          <a:prstGeom prst="rect">
            <a:avLst/>
          </a:prstGeom>
        </p:spPr>
        <p:txBody>
          <a:bodyPr vert="horz" wrap="square" lIns="0" tIns="129540" rIns="0" bIns="0" rtlCol="0">
            <a:spAutoFit/>
          </a:bodyPr>
          <a:lstStyle/>
          <a:p>
            <a:pPr marL="288798" indent="-273558">
              <a:spcBef>
                <a:spcPts val="1020"/>
              </a:spcBef>
              <a:buChar char="•"/>
              <a:tabLst>
                <a:tab pos="288798" algn="l"/>
              </a:tabLst>
            </a:pPr>
            <a:r>
              <a:rPr sz="3360" dirty="0">
                <a:solidFill>
                  <a:srgbClr val="800000"/>
                </a:solidFill>
                <a:latin typeface="Arial"/>
                <a:cs typeface="Arial"/>
              </a:rPr>
              <a:t>Inverted</a:t>
            </a:r>
            <a:r>
              <a:rPr sz="3360" spc="-102" dirty="0">
                <a:solidFill>
                  <a:srgbClr val="800000"/>
                </a:solidFill>
                <a:latin typeface="Arial"/>
                <a:cs typeface="Arial"/>
              </a:rPr>
              <a:t> </a:t>
            </a:r>
            <a:r>
              <a:rPr sz="3360" spc="-24" dirty="0">
                <a:solidFill>
                  <a:srgbClr val="800000"/>
                </a:solidFill>
                <a:latin typeface="Arial"/>
                <a:cs typeface="Arial"/>
              </a:rPr>
              <a:t>index</a:t>
            </a:r>
            <a:endParaRPr sz="3360">
              <a:latin typeface="Arial"/>
              <a:cs typeface="Arial"/>
            </a:endParaRPr>
          </a:p>
          <a:p>
            <a:pPr marL="562356" lvl="1" indent="-272795">
              <a:spcBef>
                <a:spcPts val="642"/>
              </a:spcBef>
              <a:buFont typeface="Arial"/>
              <a:buChar char="–"/>
              <a:tabLst>
                <a:tab pos="562356" algn="l"/>
              </a:tabLst>
            </a:pPr>
            <a:r>
              <a:rPr sz="2400" i="1" dirty="0">
                <a:solidFill>
                  <a:srgbClr val="FF0000"/>
                </a:solidFill>
                <a:latin typeface="Arial"/>
                <a:cs typeface="Arial"/>
              </a:rPr>
              <a:t>Find</a:t>
            </a:r>
            <a:r>
              <a:rPr sz="2400" i="1" spc="-66" dirty="0">
                <a:solidFill>
                  <a:srgbClr val="FF0000"/>
                </a:solidFill>
                <a:latin typeface="Arial"/>
                <a:cs typeface="Arial"/>
              </a:rPr>
              <a:t> </a:t>
            </a:r>
            <a:r>
              <a:rPr sz="2400" i="1" dirty="0">
                <a:solidFill>
                  <a:srgbClr val="FF0000"/>
                </a:solidFill>
                <a:latin typeface="Arial"/>
                <a:cs typeface="Arial"/>
              </a:rPr>
              <a:t>what</a:t>
            </a:r>
            <a:r>
              <a:rPr sz="2400" i="1" spc="-66" dirty="0">
                <a:solidFill>
                  <a:srgbClr val="FF0000"/>
                </a:solidFill>
                <a:latin typeface="Arial"/>
                <a:cs typeface="Arial"/>
              </a:rPr>
              <a:t> </a:t>
            </a:r>
            <a:r>
              <a:rPr sz="2400" i="1" dirty="0">
                <a:solidFill>
                  <a:srgbClr val="FF0000"/>
                </a:solidFill>
                <a:latin typeface="Arial"/>
                <a:cs typeface="Arial"/>
              </a:rPr>
              <a:t>documents</a:t>
            </a:r>
            <a:r>
              <a:rPr sz="2400" i="1" spc="-60" dirty="0">
                <a:solidFill>
                  <a:srgbClr val="FF0000"/>
                </a:solidFill>
                <a:latin typeface="Arial"/>
                <a:cs typeface="Arial"/>
              </a:rPr>
              <a:t> </a:t>
            </a:r>
            <a:r>
              <a:rPr sz="2400" i="1" dirty="0">
                <a:solidFill>
                  <a:srgbClr val="FF0000"/>
                </a:solidFill>
                <a:latin typeface="Arial"/>
                <a:cs typeface="Arial"/>
              </a:rPr>
              <a:t>contain</a:t>
            </a:r>
            <a:r>
              <a:rPr sz="2400" i="1" spc="-60" dirty="0">
                <a:solidFill>
                  <a:srgbClr val="FF0000"/>
                </a:solidFill>
                <a:latin typeface="Arial"/>
                <a:cs typeface="Arial"/>
              </a:rPr>
              <a:t> </a:t>
            </a:r>
            <a:r>
              <a:rPr sz="2400" i="1" dirty="0">
                <a:solidFill>
                  <a:srgbClr val="FF0000"/>
                </a:solidFill>
                <a:latin typeface="Arial"/>
                <a:cs typeface="Arial"/>
              </a:rPr>
              <a:t>a</a:t>
            </a:r>
            <a:r>
              <a:rPr sz="2400" i="1" spc="-60" dirty="0">
                <a:solidFill>
                  <a:srgbClr val="FF0000"/>
                </a:solidFill>
                <a:latin typeface="Arial"/>
                <a:cs typeface="Arial"/>
              </a:rPr>
              <a:t> </a:t>
            </a:r>
            <a:r>
              <a:rPr sz="2400" i="1" dirty="0">
                <a:solidFill>
                  <a:srgbClr val="FF0000"/>
                </a:solidFill>
                <a:latin typeface="Arial"/>
                <a:cs typeface="Arial"/>
              </a:rPr>
              <a:t>specific</a:t>
            </a:r>
            <a:r>
              <a:rPr sz="2400" i="1" spc="-60" dirty="0">
                <a:solidFill>
                  <a:srgbClr val="FF0000"/>
                </a:solidFill>
                <a:latin typeface="Arial"/>
                <a:cs typeface="Arial"/>
              </a:rPr>
              <a:t> </a:t>
            </a:r>
            <a:r>
              <a:rPr sz="2400" i="1" spc="-24" dirty="0">
                <a:solidFill>
                  <a:srgbClr val="FF0000"/>
                </a:solidFill>
                <a:latin typeface="Arial"/>
                <a:cs typeface="Arial"/>
              </a:rPr>
              <a:t>word</a:t>
            </a:r>
            <a:endParaRPr sz="2400">
              <a:latin typeface="Arial"/>
              <a:cs typeface="Arial"/>
            </a:endParaRPr>
          </a:p>
          <a:p>
            <a:pPr marL="562356" lvl="1" indent="-272795">
              <a:spcBef>
                <a:spcPts val="606"/>
              </a:spcBef>
              <a:buChar char="–"/>
              <a:tabLst>
                <a:tab pos="562356" algn="l"/>
              </a:tabLst>
            </a:pPr>
            <a:r>
              <a:rPr sz="2400" dirty="0">
                <a:latin typeface="Arial"/>
                <a:cs typeface="Arial"/>
              </a:rPr>
              <a:t>Map:</a:t>
            </a:r>
            <a:r>
              <a:rPr sz="2400" spc="-60" dirty="0">
                <a:latin typeface="Arial"/>
                <a:cs typeface="Arial"/>
              </a:rPr>
              <a:t> </a:t>
            </a:r>
            <a:r>
              <a:rPr sz="2400" dirty="0">
                <a:latin typeface="Arial"/>
                <a:cs typeface="Arial"/>
              </a:rPr>
              <a:t>parse</a:t>
            </a:r>
            <a:r>
              <a:rPr sz="2400" spc="-66" dirty="0">
                <a:latin typeface="Arial"/>
                <a:cs typeface="Arial"/>
              </a:rPr>
              <a:t> </a:t>
            </a:r>
            <a:r>
              <a:rPr sz="2400" dirty="0">
                <a:latin typeface="Arial"/>
                <a:cs typeface="Arial"/>
              </a:rPr>
              <a:t>document,</a:t>
            </a:r>
            <a:r>
              <a:rPr sz="2400" spc="-60" dirty="0">
                <a:latin typeface="Arial"/>
                <a:cs typeface="Arial"/>
              </a:rPr>
              <a:t> </a:t>
            </a:r>
            <a:r>
              <a:rPr sz="2400" dirty="0">
                <a:latin typeface="Arial"/>
                <a:cs typeface="Arial"/>
              </a:rPr>
              <a:t>emit</a:t>
            </a:r>
            <a:r>
              <a:rPr sz="2400" spc="-60" dirty="0">
                <a:latin typeface="Arial"/>
                <a:cs typeface="Arial"/>
              </a:rPr>
              <a:t> </a:t>
            </a:r>
            <a:r>
              <a:rPr sz="2400" dirty="0">
                <a:latin typeface="Arial"/>
                <a:cs typeface="Arial"/>
              </a:rPr>
              <a:t>&lt;word,</a:t>
            </a:r>
            <a:r>
              <a:rPr sz="2400" spc="-60" dirty="0">
                <a:latin typeface="Arial"/>
                <a:cs typeface="Arial"/>
              </a:rPr>
              <a:t> </a:t>
            </a:r>
            <a:r>
              <a:rPr sz="2400" spc="-12" dirty="0">
                <a:latin typeface="Arial"/>
                <a:cs typeface="Arial"/>
              </a:rPr>
              <a:t>document-</a:t>
            </a:r>
            <a:r>
              <a:rPr sz="2400" dirty="0">
                <a:latin typeface="Arial"/>
                <a:cs typeface="Arial"/>
              </a:rPr>
              <a:t>ID&gt;</a:t>
            </a:r>
            <a:r>
              <a:rPr sz="2400" spc="-60" dirty="0">
                <a:latin typeface="Arial"/>
                <a:cs typeface="Arial"/>
              </a:rPr>
              <a:t> </a:t>
            </a:r>
            <a:r>
              <a:rPr sz="2400" spc="-12" dirty="0">
                <a:latin typeface="Arial"/>
                <a:cs typeface="Arial"/>
              </a:rPr>
              <a:t>pairs</a:t>
            </a:r>
            <a:endParaRPr sz="2400">
              <a:latin typeface="Arial"/>
              <a:cs typeface="Arial"/>
            </a:endParaRPr>
          </a:p>
          <a:p>
            <a:pPr marL="562356" marR="6096" lvl="1" indent="-272795">
              <a:lnSpc>
                <a:spcPct val="200000"/>
              </a:lnSpc>
              <a:spcBef>
                <a:spcPts val="1062"/>
              </a:spcBef>
              <a:buChar char="–"/>
              <a:tabLst>
                <a:tab pos="563880" algn="l"/>
              </a:tabLst>
            </a:pPr>
            <a:r>
              <a:rPr sz="2400" dirty="0">
                <a:latin typeface="Arial"/>
                <a:cs typeface="Arial"/>
              </a:rPr>
              <a:t>Reduce:</a:t>
            </a:r>
            <a:r>
              <a:rPr sz="2400" spc="-78" dirty="0">
                <a:latin typeface="Arial"/>
                <a:cs typeface="Arial"/>
              </a:rPr>
              <a:t> </a:t>
            </a:r>
            <a:r>
              <a:rPr sz="2400" dirty="0">
                <a:latin typeface="Arial"/>
                <a:cs typeface="Arial"/>
              </a:rPr>
              <a:t>for</a:t>
            </a:r>
            <a:r>
              <a:rPr sz="2400" spc="-66" dirty="0">
                <a:latin typeface="Arial"/>
                <a:cs typeface="Arial"/>
              </a:rPr>
              <a:t> </a:t>
            </a:r>
            <a:r>
              <a:rPr sz="2400" dirty="0">
                <a:latin typeface="Arial"/>
                <a:cs typeface="Arial"/>
              </a:rPr>
              <a:t>each</a:t>
            </a:r>
            <a:r>
              <a:rPr sz="2400" spc="-66" dirty="0">
                <a:latin typeface="Arial"/>
                <a:cs typeface="Arial"/>
              </a:rPr>
              <a:t> </a:t>
            </a:r>
            <a:r>
              <a:rPr sz="2400" dirty="0">
                <a:latin typeface="Arial"/>
                <a:cs typeface="Arial"/>
              </a:rPr>
              <a:t>word,</a:t>
            </a:r>
            <a:r>
              <a:rPr sz="2400" spc="-78" dirty="0">
                <a:latin typeface="Arial"/>
                <a:cs typeface="Arial"/>
              </a:rPr>
              <a:t> </a:t>
            </a:r>
            <a:r>
              <a:rPr sz="2400" dirty="0">
                <a:latin typeface="Arial"/>
                <a:cs typeface="Arial"/>
              </a:rPr>
              <a:t>sort</a:t>
            </a:r>
            <a:r>
              <a:rPr sz="2400" spc="-72" dirty="0">
                <a:latin typeface="Arial"/>
                <a:cs typeface="Arial"/>
              </a:rPr>
              <a:t> </a:t>
            </a:r>
            <a:r>
              <a:rPr sz="2400" dirty="0">
                <a:latin typeface="Arial"/>
                <a:cs typeface="Arial"/>
              </a:rPr>
              <a:t>the</a:t>
            </a:r>
            <a:r>
              <a:rPr sz="2400" spc="-66" dirty="0">
                <a:latin typeface="Arial"/>
                <a:cs typeface="Arial"/>
              </a:rPr>
              <a:t> </a:t>
            </a:r>
            <a:r>
              <a:rPr sz="2400" dirty="0">
                <a:latin typeface="Arial"/>
                <a:cs typeface="Arial"/>
              </a:rPr>
              <a:t>corresponding</a:t>
            </a:r>
            <a:r>
              <a:rPr sz="2400" spc="-72" dirty="0">
                <a:latin typeface="Arial"/>
                <a:cs typeface="Arial"/>
              </a:rPr>
              <a:t> </a:t>
            </a:r>
            <a:r>
              <a:rPr sz="2400" dirty="0">
                <a:latin typeface="Arial"/>
                <a:cs typeface="Arial"/>
              </a:rPr>
              <a:t>document</a:t>
            </a:r>
            <a:r>
              <a:rPr sz="2400" spc="-72" dirty="0">
                <a:latin typeface="Arial"/>
                <a:cs typeface="Arial"/>
              </a:rPr>
              <a:t> </a:t>
            </a:r>
            <a:r>
              <a:rPr sz="2400" spc="-30" dirty="0">
                <a:latin typeface="Arial"/>
                <a:cs typeface="Arial"/>
              </a:rPr>
              <a:t>IDs 	</a:t>
            </a:r>
            <a:r>
              <a:rPr sz="2400" dirty="0">
                <a:latin typeface="Arial"/>
                <a:cs typeface="Arial"/>
              </a:rPr>
              <a:t>Emit</a:t>
            </a:r>
            <a:r>
              <a:rPr sz="2400" spc="-30" dirty="0">
                <a:latin typeface="Arial"/>
                <a:cs typeface="Arial"/>
              </a:rPr>
              <a:t> </a:t>
            </a:r>
            <a:r>
              <a:rPr sz="2400" dirty="0">
                <a:latin typeface="Arial"/>
                <a:cs typeface="Arial"/>
              </a:rPr>
              <a:t>a</a:t>
            </a:r>
            <a:r>
              <a:rPr sz="2400" spc="-18" dirty="0">
                <a:latin typeface="Arial"/>
                <a:cs typeface="Arial"/>
              </a:rPr>
              <a:t> </a:t>
            </a:r>
            <a:r>
              <a:rPr sz="2400" dirty="0">
                <a:solidFill>
                  <a:srgbClr val="007F00"/>
                </a:solidFill>
                <a:latin typeface="Arial"/>
                <a:cs typeface="Arial"/>
              </a:rPr>
              <a:t>&lt;word,</a:t>
            </a:r>
            <a:r>
              <a:rPr sz="2400" spc="-30" dirty="0">
                <a:solidFill>
                  <a:srgbClr val="007F00"/>
                </a:solidFill>
                <a:latin typeface="Arial"/>
                <a:cs typeface="Arial"/>
              </a:rPr>
              <a:t> </a:t>
            </a:r>
            <a:r>
              <a:rPr sz="2400" spc="-12" dirty="0">
                <a:solidFill>
                  <a:srgbClr val="007F00"/>
                </a:solidFill>
                <a:latin typeface="Arial"/>
                <a:cs typeface="Arial"/>
              </a:rPr>
              <a:t>list(document-</a:t>
            </a:r>
            <a:r>
              <a:rPr sz="2400" dirty="0">
                <a:solidFill>
                  <a:srgbClr val="007F00"/>
                </a:solidFill>
                <a:latin typeface="Arial"/>
                <a:cs typeface="Arial"/>
              </a:rPr>
              <a:t>ID)&gt;</a:t>
            </a:r>
            <a:r>
              <a:rPr sz="2400" spc="-18" dirty="0">
                <a:solidFill>
                  <a:srgbClr val="007F00"/>
                </a:solidFill>
                <a:latin typeface="Arial"/>
                <a:cs typeface="Arial"/>
              </a:rPr>
              <a:t> </a:t>
            </a:r>
            <a:r>
              <a:rPr sz="2400" spc="-24" dirty="0">
                <a:latin typeface="Arial"/>
                <a:cs typeface="Arial"/>
              </a:rPr>
              <a:t>pair</a:t>
            </a:r>
            <a:endParaRPr sz="2400">
              <a:latin typeface="Arial"/>
              <a:cs typeface="Arial"/>
            </a:endParaRPr>
          </a:p>
          <a:p>
            <a:pPr marL="563880"/>
            <a:r>
              <a:rPr sz="2400" dirty="0">
                <a:latin typeface="Arial"/>
                <a:cs typeface="Arial"/>
              </a:rPr>
              <a:t>The</a:t>
            </a:r>
            <a:r>
              <a:rPr sz="2400" spc="-48" dirty="0">
                <a:latin typeface="Arial"/>
                <a:cs typeface="Arial"/>
              </a:rPr>
              <a:t> </a:t>
            </a:r>
            <a:r>
              <a:rPr sz="2400" dirty="0">
                <a:latin typeface="Arial"/>
                <a:cs typeface="Arial"/>
              </a:rPr>
              <a:t>set</a:t>
            </a:r>
            <a:r>
              <a:rPr sz="2400" spc="-48" dirty="0">
                <a:latin typeface="Arial"/>
                <a:cs typeface="Arial"/>
              </a:rPr>
              <a:t> </a:t>
            </a:r>
            <a:r>
              <a:rPr sz="2400" dirty="0">
                <a:latin typeface="Arial"/>
                <a:cs typeface="Arial"/>
              </a:rPr>
              <a:t>of</a:t>
            </a:r>
            <a:r>
              <a:rPr sz="2400" spc="-48" dirty="0">
                <a:latin typeface="Arial"/>
                <a:cs typeface="Arial"/>
              </a:rPr>
              <a:t> </a:t>
            </a:r>
            <a:r>
              <a:rPr sz="2400" dirty="0">
                <a:latin typeface="Arial"/>
                <a:cs typeface="Arial"/>
              </a:rPr>
              <a:t>all</a:t>
            </a:r>
            <a:r>
              <a:rPr sz="2400" spc="-36" dirty="0">
                <a:latin typeface="Arial"/>
                <a:cs typeface="Arial"/>
              </a:rPr>
              <a:t> </a:t>
            </a:r>
            <a:r>
              <a:rPr sz="2400" dirty="0">
                <a:latin typeface="Arial"/>
                <a:cs typeface="Arial"/>
              </a:rPr>
              <a:t>output</a:t>
            </a:r>
            <a:r>
              <a:rPr sz="2400" spc="-48" dirty="0">
                <a:latin typeface="Arial"/>
                <a:cs typeface="Arial"/>
              </a:rPr>
              <a:t> </a:t>
            </a:r>
            <a:r>
              <a:rPr sz="2400" dirty="0">
                <a:latin typeface="Arial"/>
                <a:cs typeface="Arial"/>
              </a:rPr>
              <a:t>pairs</a:t>
            </a:r>
            <a:r>
              <a:rPr sz="2400" spc="-42" dirty="0">
                <a:latin typeface="Arial"/>
                <a:cs typeface="Arial"/>
              </a:rPr>
              <a:t> </a:t>
            </a:r>
            <a:r>
              <a:rPr sz="2400" dirty="0">
                <a:latin typeface="Arial"/>
                <a:cs typeface="Arial"/>
              </a:rPr>
              <a:t>is</a:t>
            </a:r>
            <a:r>
              <a:rPr sz="2400" spc="-42" dirty="0">
                <a:latin typeface="Arial"/>
                <a:cs typeface="Arial"/>
              </a:rPr>
              <a:t> </a:t>
            </a:r>
            <a:r>
              <a:rPr sz="2400" dirty="0">
                <a:latin typeface="Arial"/>
                <a:cs typeface="Arial"/>
              </a:rPr>
              <a:t>an</a:t>
            </a:r>
            <a:r>
              <a:rPr sz="2400" spc="-48" dirty="0">
                <a:latin typeface="Arial"/>
                <a:cs typeface="Arial"/>
              </a:rPr>
              <a:t> </a:t>
            </a:r>
            <a:r>
              <a:rPr sz="2400" dirty="0">
                <a:latin typeface="Arial"/>
                <a:cs typeface="Arial"/>
              </a:rPr>
              <a:t>inverted</a:t>
            </a:r>
            <a:r>
              <a:rPr sz="2400" spc="-42" dirty="0">
                <a:latin typeface="Arial"/>
                <a:cs typeface="Arial"/>
              </a:rPr>
              <a:t> </a:t>
            </a:r>
            <a:r>
              <a:rPr sz="2400" spc="-12" dirty="0">
                <a:latin typeface="Arial"/>
                <a:cs typeface="Arial"/>
              </a:rPr>
              <a:t>index</a:t>
            </a:r>
            <a:endParaRPr sz="2400">
              <a:latin typeface="Arial"/>
              <a:cs typeface="Arial"/>
            </a:endParaRPr>
          </a:p>
        </p:txBody>
      </p:sp>
      <p:grpSp>
        <p:nvGrpSpPr>
          <p:cNvPr id="4" name="object 4"/>
          <p:cNvGrpSpPr/>
          <p:nvPr/>
        </p:nvGrpSpPr>
        <p:grpSpPr>
          <a:xfrm>
            <a:off x="3152850" y="5263286"/>
            <a:ext cx="3563112" cy="1584198"/>
            <a:chOff x="1103375" y="4386071"/>
            <a:chExt cx="2969260" cy="1320165"/>
          </a:xfrm>
        </p:grpSpPr>
        <p:pic>
          <p:nvPicPr>
            <p:cNvPr id="5" name="object 5"/>
            <p:cNvPicPr/>
            <p:nvPr/>
          </p:nvPicPr>
          <p:blipFill>
            <a:blip r:embed="rId2" cstate="print"/>
            <a:stretch>
              <a:fillRect/>
            </a:stretch>
          </p:blipFill>
          <p:spPr>
            <a:xfrm>
              <a:off x="1103375" y="4386071"/>
              <a:ext cx="2968752" cy="1319783"/>
            </a:xfrm>
            <a:prstGeom prst="rect">
              <a:avLst/>
            </a:prstGeom>
          </p:spPr>
        </p:pic>
        <p:pic>
          <p:nvPicPr>
            <p:cNvPr id="6" name="object 6"/>
            <p:cNvPicPr/>
            <p:nvPr/>
          </p:nvPicPr>
          <p:blipFill>
            <a:blip r:embed="rId3" cstate="print"/>
            <a:stretch>
              <a:fillRect/>
            </a:stretch>
          </p:blipFill>
          <p:spPr>
            <a:xfrm>
              <a:off x="1106423" y="4538471"/>
              <a:ext cx="2337816" cy="1078991"/>
            </a:xfrm>
            <a:prstGeom prst="rect">
              <a:avLst/>
            </a:prstGeom>
          </p:spPr>
        </p:pic>
        <p:sp>
          <p:nvSpPr>
            <p:cNvPr id="7" name="object 7"/>
            <p:cNvSpPr/>
            <p:nvPr/>
          </p:nvSpPr>
          <p:spPr>
            <a:xfrm>
              <a:off x="1148316" y="4408966"/>
              <a:ext cx="2878455" cy="1226820"/>
            </a:xfrm>
            <a:custGeom>
              <a:avLst/>
              <a:gdLst/>
              <a:ahLst/>
              <a:cxnLst/>
              <a:rect l="l" t="t" r="r" b="b"/>
              <a:pathLst>
                <a:path w="2878454" h="1226820">
                  <a:moveTo>
                    <a:pt x="2779813" y="0"/>
                  </a:moveTo>
                  <a:lnTo>
                    <a:pt x="98066" y="0"/>
                  </a:lnTo>
                  <a:lnTo>
                    <a:pt x="59894" y="7706"/>
                  </a:lnTo>
                  <a:lnTo>
                    <a:pt x="28722" y="28723"/>
                  </a:lnTo>
                  <a:lnTo>
                    <a:pt x="7706" y="59894"/>
                  </a:lnTo>
                  <a:lnTo>
                    <a:pt x="0" y="98066"/>
                  </a:lnTo>
                  <a:lnTo>
                    <a:pt x="0" y="1128223"/>
                  </a:lnTo>
                  <a:lnTo>
                    <a:pt x="7706" y="1166395"/>
                  </a:lnTo>
                  <a:lnTo>
                    <a:pt x="28722" y="1197566"/>
                  </a:lnTo>
                  <a:lnTo>
                    <a:pt x="59894" y="1218582"/>
                  </a:lnTo>
                  <a:lnTo>
                    <a:pt x="98066" y="1226289"/>
                  </a:lnTo>
                  <a:lnTo>
                    <a:pt x="2779813" y="1226289"/>
                  </a:lnTo>
                  <a:lnTo>
                    <a:pt x="2817985" y="1218582"/>
                  </a:lnTo>
                  <a:lnTo>
                    <a:pt x="2849156" y="1197566"/>
                  </a:lnTo>
                  <a:lnTo>
                    <a:pt x="2870173" y="1166395"/>
                  </a:lnTo>
                  <a:lnTo>
                    <a:pt x="2877880" y="1128223"/>
                  </a:lnTo>
                  <a:lnTo>
                    <a:pt x="2877880" y="98066"/>
                  </a:lnTo>
                  <a:lnTo>
                    <a:pt x="2870173" y="59894"/>
                  </a:lnTo>
                  <a:lnTo>
                    <a:pt x="2849156" y="28723"/>
                  </a:lnTo>
                  <a:lnTo>
                    <a:pt x="2817985" y="7706"/>
                  </a:lnTo>
                  <a:lnTo>
                    <a:pt x="2779813" y="0"/>
                  </a:lnTo>
                  <a:close/>
                </a:path>
              </a:pathLst>
            </a:custGeom>
            <a:solidFill>
              <a:srgbClr val="AAE5E5"/>
            </a:solidFill>
          </p:spPr>
          <p:txBody>
            <a:bodyPr wrap="square" lIns="0" tIns="0" rIns="0" bIns="0" rtlCol="0"/>
            <a:lstStyle/>
            <a:p>
              <a:endParaRPr/>
            </a:p>
          </p:txBody>
        </p:sp>
        <p:sp>
          <p:nvSpPr>
            <p:cNvPr id="8" name="object 8"/>
            <p:cNvSpPr/>
            <p:nvPr/>
          </p:nvSpPr>
          <p:spPr>
            <a:xfrm>
              <a:off x="1148316" y="4408966"/>
              <a:ext cx="2878455" cy="1226820"/>
            </a:xfrm>
            <a:custGeom>
              <a:avLst/>
              <a:gdLst/>
              <a:ahLst/>
              <a:cxnLst/>
              <a:rect l="l" t="t" r="r" b="b"/>
              <a:pathLst>
                <a:path w="2878454" h="1226820">
                  <a:moveTo>
                    <a:pt x="0" y="98066"/>
                  </a:moveTo>
                  <a:lnTo>
                    <a:pt x="7706" y="59894"/>
                  </a:lnTo>
                  <a:lnTo>
                    <a:pt x="28722" y="28723"/>
                  </a:lnTo>
                  <a:lnTo>
                    <a:pt x="59894" y="7706"/>
                  </a:lnTo>
                  <a:lnTo>
                    <a:pt x="98066" y="0"/>
                  </a:lnTo>
                  <a:lnTo>
                    <a:pt x="2779814" y="0"/>
                  </a:lnTo>
                  <a:lnTo>
                    <a:pt x="2817985" y="7706"/>
                  </a:lnTo>
                  <a:lnTo>
                    <a:pt x="2849157" y="28723"/>
                  </a:lnTo>
                  <a:lnTo>
                    <a:pt x="2870173" y="59894"/>
                  </a:lnTo>
                  <a:lnTo>
                    <a:pt x="2877880" y="98066"/>
                  </a:lnTo>
                  <a:lnTo>
                    <a:pt x="2877880" y="1128222"/>
                  </a:lnTo>
                  <a:lnTo>
                    <a:pt x="2870173" y="1166394"/>
                  </a:lnTo>
                  <a:lnTo>
                    <a:pt x="2849157" y="1197565"/>
                  </a:lnTo>
                  <a:lnTo>
                    <a:pt x="2817985" y="1218582"/>
                  </a:lnTo>
                  <a:lnTo>
                    <a:pt x="2779814" y="1226289"/>
                  </a:lnTo>
                  <a:lnTo>
                    <a:pt x="98066" y="1226289"/>
                  </a:lnTo>
                  <a:lnTo>
                    <a:pt x="59894" y="1218582"/>
                  </a:lnTo>
                  <a:lnTo>
                    <a:pt x="28722" y="1197565"/>
                  </a:lnTo>
                  <a:lnTo>
                    <a:pt x="7706" y="1166394"/>
                  </a:lnTo>
                  <a:lnTo>
                    <a:pt x="0" y="1128222"/>
                  </a:lnTo>
                  <a:lnTo>
                    <a:pt x="0" y="98066"/>
                  </a:lnTo>
                  <a:close/>
                </a:path>
              </a:pathLst>
            </a:custGeom>
            <a:ln w="9525">
              <a:solidFill>
                <a:srgbClr val="000000"/>
              </a:solidFill>
            </a:ln>
          </p:spPr>
          <p:txBody>
            <a:bodyPr wrap="square" lIns="0" tIns="0" rIns="0" bIns="0" rtlCol="0"/>
            <a:lstStyle/>
            <a:p>
              <a:endParaRPr/>
            </a:p>
          </p:txBody>
        </p:sp>
      </p:grpSp>
      <p:sp>
        <p:nvSpPr>
          <p:cNvPr id="9" name="object 9"/>
          <p:cNvSpPr txBox="1"/>
          <p:nvPr/>
        </p:nvSpPr>
        <p:spPr>
          <a:xfrm>
            <a:off x="3335735" y="5439460"/>
            <a:ext cx="2446020" cy="1091837"/>
          </a:xfrm>
          <a:prstGeom prst="rect">
            <a:avLst/>
          </a:prstGeom>
        </p:spPr>
        <p:txBody>
          <a:bodyPr vert="horz" wrap="square" lIns="0" tIns="102870" rIns="0" bIns="0" rtlCol="0">
            <a:spAutoFit/>
          </a:bodyPr>
          <a:lstStyle/>
          <a:p>
            <a:pPr marL="1353312">
              <a:spcBef>
                <a:spcPts val="810"/>
              </a:spcBef>
            </a:pPr>
            <a:r>
              <a:rPr sz="1920" b="1" spc="-30" dirty="0">
                <a:latin typeface="Arial"/>
                <a:cs typeface="Arial"/>
              </a:rPr>
              <a:t>Map</a:t>
            </a:r>
            <a:endParaRPr sz="1920">
              <a:latin typeface="Arial"/>
              <a:cs typeface="Arial"/>
            </a:endParaRPr>
          </a:p>
          <a:p>
            <a:pPr marL="15240" marR="6096">
              <a:lnSpc>
                <a:spcPts val="2280"/>
              </a:lnSpc>
              <a:spcBef>
                <a:spcPts val="786"/>
              </a:spcBef>
            </a:pPr>
            <a:r>
              <a:rPr sz="1920" u="sng" dirty="0">
                <a:uFill>
                  <a:solidFill>
                    <a:srgbClr val="000000"/>
                  </a:solidFill>
                </a:uFill>
                <a:latin typeface="Arial"/>
                <a:cs typeface="Arial"/>
              </a:rPr>
              <a:t>Input</a:t>
            </a:r>
            <a:r>
              <a:rPr sz="1920" dirty="0">
                <a:latin typeface="Arial"/>
                <a:cs typeface="Arial"/>
              </a:rPr>
              <a:t>:</a:t>
            </a:r>
            <a:r>
              <a:rPr sz="1920" spc="-36" dirty="0">
                <a:latin typeface="Arial"/>
                <a:cs typeface="Arial"/>
              </a:rPr>
              <a:t> </a:t>
            </a:r>
            <a:r>
              <a:rPr sz="1920" spc="-12" dirty="0">
                <a:latin typeface="Arial"/>
                <a:cs typeface="Arial"/>
              </a:rPr>
              <a:t>document </a:t>
            </a:r>
            <a:r>
              <a:rPr sz="1920" u="sng" dirty="0">
                <a:uFill>
                  <a:solidFill>
                    <a:srgbClr val="000000"/>
                  </a:solidFill>
                </a:uFill>
                <a:latin typeface="Arial"/>
                <a:cs typeface="Arial"/>
              </a:rPr>
              <a:t>Output</a:t>
            </a:r>
            <a:r>
              <a:rPr sz="1920" dirty="0">
                <a:latin typeface="Arial"/>
                <a:cs typeface="Arial"/>
              </a:rPr>
              <a:t>:</a:t>
            </a:r>
            <a:r>
              <a:rPr sz="1920" spc="-42" dirty="0">
                <a:latin typeface="Arial"/>
                <a:cs typeface="Arial"/>
              </a:rPr>
              <a:t> </a:t>
            </a:r>
            <a:r>
              <a:rPr sz="1920" dirty="0">
                <a:latin typeface="Arial"/>
                <a:cs typeface="Arial"/>
              </a:rPr>
              <a:t>(word,</a:t>
            </a:r>
            <a:r>
              <a:rPr sz="1920" spc="-42" dirty="0">
                <a:latin typeface="Arial"/>
                <a:cs typeface="Arial"/>
              </a:rPr>
              <a:t> </a:t>
            </a:r>
            <a:r>
              <a:rPr sz="1920" spc="-12" dirty="0">
                <a:latin typeface="Arial"/>
                <a:cs typeface="Arial"/>
              </a:rPr>
              <a:t>doc_id)</a:t>
            </a:r>
            <a:endParaRPr sz="1920">
              <a:latin typeface="Arial"/>
              <a:cs typeface="Arial"/>
            </a:endParaRPr>
          </a:p>
        </p:txBody>
      </p:sp>
      <p:grpSp>
        <p:nvGrpSpPr>
          <p:cNvPr id="10" name="object 10"/>
          <p:cNvGrpSpPr/>
          <p:nvPr/>
        </p:nvGrpSpPr>
        <p:grpSpPr>
          <a:xfrm>
            <a:off x="7841893" y="5263286"/>
            <a:ext cx="3416808" cy="1584198"/>
            <a:chOff x="5010911" y="4386071"/>
            <a:chExt cx="2847340" cy="1320165"/>
          </a:xfrm>
        </p:grpSpPr>
        <p:pic>
          <p:nvPicPr>
            <p:cNvPr id="11" name="object 11"/>
            <p:cNvPicPr/>
            <p:nvPr/>
          </p:nvPicPr>
          <p:blipFill>
            <a:blip r:embed="rId4" cstate="print"/>
            <a:stretch>
              <a:fillRect/>
            </a:stretch>
          </p:blipFill>
          <p:spPr>
            <a:xfrm>
              <a:off x="5010911" y="4386071"/>
              <a:ext cx="2846832" cy="1319783"/>
            </a:xfrm>
            <a:prstGeom prst="rect">
              <a:avLst/>
            </a:prstGeom>
          </p:spPr>
        </p:pic>
        <p:pic>
          <p:nvPicPr>
            <p:cNvPr id="12" name="object 12"/>
            <p:cNvPicPr/>
            <p:nvPr/>
          </p:nvPicPr>
          <p:blipFill>
            <a:blip r:embed="rId5" cstate="print"/>
            <a:stretch>
              <a:fillRect/>
            </a:stretch>
          </p:blipFill>
          <p:spPr>
            <a:xfrm>
              <a:off x="5017007" y="4538471"/>
              <a:ext cx="2380488" cy="1078991"/>
            </a:xfrm>
            <a:prstGeom prst="rect">
              <a:avLst/>
            </a:prstGeom>
          </p:spPr>
        </p:pic>
        <p:sp>
          <p:nvSpPr>
            <p:cNvPr id="13" name="object 13"/>
            <p:cNvSpPr/>
            <p:nvPr/>
          </p:nvSpPr>
          <p:spPr>
            <a:xfrm>
              <a:off x="5057553" y="4408966"/>
              <a:ext cx="2753995" cy="1226820"/>
            </a:xfrm>
            <a:custGeom>
              <a:avLst/>
              <a:gdLst/>
              <a:ahLst/>
              <a:cxnLst/>
              <a:rect l="l" t="t" r="r" b="b"/>
              <a:pathLst>
                <a:path w="2753995" h="1226820">
                  <a:moveTo>
                    <a:pt x="2655764" y="0"/>
                  </a:moveTo>
                  <a:lnTo>
                    <a:pt x="98066" y="0"/>
                  </a:lnTo>
                  <a:lnTo>
                    <a:pt x="59894" y="7706"/>
                  </a:lnTo>
                  <a:lnTo>
                    <a:pt x="28723" y="28723"/>
                  </a:lnTo>
                  <a:lnTo>
                    <a:pt x="7706" y="59895"/>
                  </a:lnTo>
                  <a:lnTo>
                    <a:pt x="0" y="98068"/>
                  </a:lnTo>
                  <a:lnTo>
                    <a:pt x="0" y="1128222"/>
                  </a:lnTo>
                  <a:lnTo>
                    <a:pt x="7706" y="1166394"/>
                  </a:lnTo>
                  <a:lnTo>
                    <a:pt x="28723" y="1197565"/>
                  </a:lnTo>
                  <a:lnTo>
                    <a:pt x="59894" y="1218582"/>
                  </a:lnTo>
                  <a:lnTo>
                    <a:pt x="98066" y="1226289"/>
                  </a:lnTo>
                  <a:lnTo>
                    <a:pt x="2655764" y="1226289"/>
                  </a:lnTo>
                  <a:lnTo>
                    <a:pt x="2693936" y="1218582"/>
                  </a:lnTo>
                  <a:lnTo>
                    <a:pt x="2725108" y="1197565"/>
                  </a:lnTo>
                  <a:lnTo>
                    <a:pt x="2746124" y="1166394"/>
                  </a:lnTo>
                  <a:lnTo>
                    <a:pt x="2753831" y="1128222"/>
                  </a:lnTo>
                  <a:lnTo>
                    <a:pt x="2753831" y="98068"/>
                  </a:lnTo>
                  <a:lnTo>
                    <a:pt x="2746124" y="59895"/>
                  </a:lnTo>
                  <a:lnTo>
                    <a:pt x="2725108" y="28723"/>
                  </a:lnTo>
                  <a:lnTo>
                    <a:pt x="2693936" y="7706"/>
                  </a:lnTo>
                  <a:lnTo>
                    <a:pt x="2655764" y="0"/>
                  </a:lnTo>
                  <a:close/>
                </a:path>
              </a:pathLst>
            </a:custGeom>
            <a:solidFill>
              <a:srgbClr val="FCD5B5"/>
            </a:solidFill>
          </p:spPr>
          <p:txBody>
            <a:bodyPr wrap="square" lIns="0" tIns="0" rIns="0" bIns="0" rtlCol="0"/>
            <a:lstStyle/>
            <a:p>
              <a:endParaRPr/>
            </a:p>
          </p:txBody>
        </p:sp>
        <p:sp>
          <p:nvSpPr>
            <p:cNvPr id="14" name="object 14"/>
            <p:cNvSpPr/>
            <p:nvPr/>
          </p:nvSpPr>
          <p:spPr>
            <a:xfrm>
              <a:off x="5057553" y="4408966"/>
              <a:ext cx="2753995" cy="1226820"/>
            </a:xfrm>
            <a:custGeom>
              <a:avLst/>
              <a:gdLst/>
              <a:ahLst/>
              <a:cxnLst/>
              <a:rect l="l" t="t" r="r" b="b"/>
              <a:pathLst>
                <a:path w="2753995" h="1226820">
                  <a:moveTo>
                    <a:pt x="0" y="98067"/>
                  </a:moveTo>
                  <a:lnTo>
                    <a:pt x="7706" y="59895"/>
                  </a:lnTo>
                  <a:lnTo>
                    <a:pt x="28723" y="28723"/>
                  </a:lnTo>
                  <a:lnTo>
                    <a:pt x="59895" y="7706"/>
                  </a:lnTo>
                  <a:lnTo>
                    <a:pt x="98067" y="0"/>
                  </a:lnTo>
                  <a:lnTo>
                    <a:pt x="2655764" y="0"/>
                  </a:lnTo>
                  <a:lnTo>
                    <a:pt x="2693936" y="7706"/>
                  </a:lnTo>
                  <a:lnTo>
                    <a:pt x="2725108" y="28723"/>
                  </a:lnTo>
                  <a:lnTo>
                    <a:pt x="2746125" y="59895"/>
                  </a:lnTo>
                  <a:lnTo>
                    <a:pt x="2753832" y="98067"/>
                  </a:lnTo>
                  <a:lnTo>
                    <a:pt x="2753832" y="1128221"/>
                  </a:lnTo>
                  <a:lnTo>
                    <a:pt x="2746125" y="1166393"/>
                  </a:lnTo>
                  <a:lnTo>
                    <a:pt x="2725108" y="1197565"/>
                  </a:lnTo>
                  <a:lnTo>
                    <a:pt x="2693936" y="1218582"/>
                  </a:lnTo>
                  <a:lnTo>
                    <a:pt x="2655764" y="1226289"/>
                  </a:lnTo>
                  <a:lnTo>
                    <a:pt x="98067" y="1226289"/>
                  </a:lnTo>
                  <a:lnTo>
                    <a:pt x="59895" y="1218582"/>
                  </a:lnTo>
                  <a:lnTo>
                    <a:pt x="28723" y="1197565"/>
                  </a:lnTo>
                  <a:lnTo>
                    <a:pt x="7706" y="1166393"/>
                  </a:lnTo>
                  <a:lnTo>
                    <a:pt x="0" y="1128221"/>
                  </a:lnTo>
                  <a:lnTo>
                    <a:pt x="0" y="98067"/>
                  </a:lnTo>
                  <a:close/>
                </a:path>
              </a:pathLst>
            </a:custGeom>
            <a:ln w="9525">
              <a:solidFill>
                <a:srgbClr val="000000"/>
              </a:solidFill>
            </a:ln>
          </p:spPr>
          <p:txBody>
            <a:bodyPr wrap="square" lIns="0" tIns="0" rIns="0" bIns="0" rtlCol="0"/>
            <a:lstStyle/>
            <a:p>
              <a:endParaRPr/>
            </a:p>
          </p:txBody>
        </p:sp>
      </p:grpSp>
      <p:sp>
        <p:nvSpPr>
          <p:cNvPr id="15" name="object 15"/>
          <p:cNvSpPr txBox="1"/>
          <p:nvPr/>
        </p:nvSpPr>
        <p:spPr>
          <a:xfrm>
            <a:off x="8026820" y="5439460"/>
            <a:ext cx="2501646" cy="1091837"/>
          </a:xfrm>
          <a:prstGeom prst="rect">
            <a:avLst/>
          </a:prstGeom>
        </p:spPr>
        <p:txBody>
          <a:bodyPr vert="horz" wrap="square" lIns="0" tIns="102870" rIns="0" bIns="0" rtlCol="0">
            <a:spAutoFit/>
          </a:bodyPr>
          <a:lstStyle/>
          <a:p>
            <a:pPr marL="1083563">
              <a:spcBef>
                <a:spcPts val="810"/>
              </a:spcBef>
            </a:pPr>
            <a:r>
              <a:rPr sz="1920" b="1" spc="-12" dirty="0">
                <a:latin typeface="Arial"/>
                <a:cs typeface="Arial"/>
              </a:rPr>
              <a:t>Reduce</a:t>
            </a:r>
            <a:endParaRPr sz="1920">
              <a:latin typeface="Arial"/>
              <a:cs typeface="Arial"/>
            </a:endParaRPr>
          </a:p>
          <a:p>
            <a:pPr marL="15240" marR="6096">
              <a:lnSpc>
                <a:spcPts val="2280"/>
              </a:lnSpc>
              <a:spcBef>
                <a:spcPts val="786"/>
              </a:spcBef>
            </a:pPr>
            <a:r>
              <a:rPr sz="1920" u="sng" dirty="0">
                <a:uFill>
                  <a:solidFill>
                    <a:srgbClr val="000000"/>
                  </a:solidFill>
                </a:uFill>
                <a:latin typeface="Arial"/>
                <a:cs typeface="Arial"/>
              </a:rPr>
              <a:t>Input</a:t>
            </a:r>
            <a:r>
              <a:rPr sz="1920" dirty="0">
                <a:latin typeface="Arial"/>
                <a:cs typeface="Arial"/>
              </a:rPr>
              <a:t>:</a:t>
            </a:r>
            <a:r>
              <a:rPr sz="1920" spc="-36" dirty="0">
                <a:latin typeface="Arial"/>
                <a:cs typeface="Arial"/>
              </a:rPr>
              <a:t> </a:t>
            </a:r>
            <a:r>
              <a:rPr sz="1920" dirty="0">
                <a:latin typeface="Arial"/>
                <a:cs typeface="Arial"/>
              </a:rPr>
              <a:t>word,</a:t>
            </a:r>
            <a:r>
              <a:rPr sz="1920" spc="-30" dirty="0">
                <a:latin typeface="Arial"/>
                <a:cs typeface="Arial"/>
              </a:rPr>
              <a:t> </a:t>
            </a:r>
            <a:r>
              <a:rPr sz="1920" spc="-12" dirty="0">
                <a:latin typeface="Arial"/>
                <a:cs typeface="Arial"/>
              </a:rPr>
              <a:t>[doc_id] </a:t>
            </a:r>
            <a:r>
              <a:rPr sz="1920" u="sng" dirty="0">
                <a:uFill>
                  <a:solidFill>
                    <a:srgbClr val="000000"/>
                  </a:solidFill>
                </a:uFill>
                <a:latin typeface="Arial"/>
                <a:cs typeface="Arial"/>
              </a:rPr>
              <a:t>Output</a:t>
            </a:r>
            <a:r>
              <a:rPr sz="1920" dirty="0">
                <a:latin typeface="Arial"/>
                <a:cs typeface="Arial"/>
              </a:rPr>
              <a:t>:</a:t>
            </a:r>
            <a:r>
              <a:rPr sz="1920" spc="-48" dirty="0">
                <a:latin typeface="Arial"/>
                <a:cs typeface="Arial"/>
              </a:rPr>
              <a:t> </a:t>
            </a:r>
            <a:r>
              <a:rPr sz="1920" dirty="0">
                <a:latin typeface="Arial"/>
                <a:cs typeface="Arial"/>
              </a:rPr>
              <a:t>word,</a:t>
            </a:r>
            <a:r>
              <a:rPr sz="1920" spc="-42" dirty="0">
                <a:latin typeface="Arial"/>
                <a:cs typeface="Arial"/>
              </a:rPr>
              <a:t> </a:t>
            </a:r>
            <a:r>
              <a:rPr sz="1920" spc="-12" dirty="0">
                <a:latin typeface="Arial"/>
                <a:cs typeface="Arial"/>
              </a:rPr>
              <a:t>[doc_id])</a:t>
            </a:r>
            <a:endParaRPr sz="1920">
              <a:latin typeface="Arial"/>
              <a:cs typeface="Arial"/>
            </a:endParaRPr>
          </a:p>
        </p:txBody>
      </p:sp>
      <p:sp>
        <p:nvSpPr>
          <p:cNvPr id="16" name="object 16"/>
          <p:cNvSpPr/>
          <p:nvPr/>
        </p:nvSpPr>
        <p:spPr>
          <a:xfrm>
            <a:off x="6660235" y="5980816"/>
            <a:ext cx="1238250" cy="91440"/>
          </a:xfrm>
          <a:custGeom>
            <a:avLst/>
            <a:gdLst/>
            <a:ahLst/>
            <a:cxnLst/>
            <a:rect l="l" t="t" r="r" b="b"/>
            <a:pathLst>
              <a:path w="1031875" h="76200">
                <a:moveTo>
                  <a:pt x="955158" y="44449"/>
                </a:moveTo>
                <a:lnTo>
                  <a:pt x="955158" y="76200"/>
                </a:lnTo>
                <a:lnTo>
                  <a:pt x="1018658" y="44450"/>
                </a:lnTo>
                <a:lnTo>
                  <a:pt x="955158" y="44449"/>
                </a:lnTo>
                <a:close/>
              </a:path>
              <a:path w="1031875" h="76200">
                <a:moveTo>
                  <a:pt x="955158" y="31749"/>
                </a:moveTo>
                <a:lnTo>
                  <a:pt x="955158" y="44449"/>
                </a:lnTo>
                <a:lnTo>
                  <a:pt x="967858" y="44450"/>
                </a:lnTo>
                <a:lnTo>
                  <a:pt x="967858" y="31750"/>
                </a:lnTo>
                <a:lnTo>
                  <a:pt x="955158" y="31749"/>
                </a:lnTo>
                <a:close/>
              </a:path>
              <a:path w="1031875" h="76200">
                <a:moveTo>
                  <a:pt x="955158" y="0"/>
                </a:moveTo>
                <a:lnTo>
                  <a:pt x="955158" y="31749"/>
                </a:lnTo>
                <a:lnTo>
                  <a:pt x="967858" y="31750"/>
                </a:lnTo>
                <a:lnTo>
                  <a:pt x="967858" y="44450"/>
                </a:lnTo>
                <a:lnTo>
                  <a:pt x="1018660" y="44448"/>
                </a:lnTo>
                <a:lnTo>
                  <a:pt x="1031358" y="38100"/>
                </a:lnTo>
                <a:lnTo>
                  <a:pt x="955158" y="0"/>
                </a:lnTo>
                <a:close/>
              </a:path>
              <a:path w="1031875" h="76200">
                <a:moveTo>
                  <a:pt x="0" y="31748"/>
                </a:moveTo>
                <a:lnTo>
                  <a:pt x="0" y="44448"/>
                </a:lnTo>
                <a:lnTo>
                  <a:pt x="955158" y="44449"/>
                </a:lnTo>
                <a:lnTo>
                  <a:pt x="955158" y="31749"/>
                </a:lnTo>
                <a:lnTo>
                  <a:pt x="0" y="31748"/>
                </a:lnTo>
                <a:close/>
              </a:path>
            </a:pathLst>
          </a:custGeom>
          <a:solidFill>
            <a:srgbClr val="000000"/>
          </a:solidFill>
        </p:spPr>
        <p:txBody>
          <a:bodyPr wrap="square" lIns="0" tIns="0" rIns="0" bIns="0" rtlCol="0"/>
          <a:lstStyle/>
          <a:p>
            <a:endParaRPr/>
          </a:p>
        </p:txBody>
      </p:sp>
      <p:sp>
        <p:nvSpPr>
          <p:cNvPr id="19" name="object 19"/>
          <p:cNvSpPr txBox="1">
            <a:spLocks noGrp="1"/>
          </p:cNvSpPr>
          <p:nvPr>
            <p:ph type="sldNum" sz="quarter" idx="7"/>
          </p:nvPr>
        </p:nvSpPr>
        <p:spPr>
          <a:xfrm>
            <a:off x="8428990" y="6540658"/>
            <a:ext cx="216534" cy="153670"/>
          </a:xfrm>
          <a:prstGeom prst="rect">
            <a:avLst/>
          </a:prstGeom>
        </p:spPr>
        <p:txBody>
          <a:bodyPr vert="horz" wrap="square" lIns="0" tIns="0" rIns="0" bIns="0" rtlCol="0">
            <a:spAutoFit/>
          </a:bodyPr>
          <a:lstStyle>
            <a:defPPr>
              <a:defRPr kern="0"/>
            </a:defPPr>
            <a:lvl1pPr>
              <a:defRPr sz="900" b="0" i="0">
                <a:solidFill>
                  <a:srgbClr val="B41F34"/>
                </a:solidFill>
                <a:latin typeface="Arial"/>
                <a:cs typeface="Arial"/>
              </a:defRPr>
            </a:lvl1pPr>
          </a:lstStyle>
          <a:p>
            <a:pPr marL="101600">
              <a:spcBef>
                <a:spcPts val="15"/>
              </a:spcBef>
            </a:pPr>
            <a:fld id="{81D60167-4931-47E6-BA6A-407CBD079E47}" type="slidenum">
              <a:rPr lang="en-IN" spc="-50" smtClean="0"/>
              <a:pPr marL="101600">
                <a:spcBef>
                  <a:spcPts val="15"/>
                </a:spcBef>
              </a:pPr>
              <a:t>85</a:t>
            </a:fld>
            <a:endParaRPr spc="-30" dirty="0"/>
          </a:p>
        </p:txBody>
      </p:sp>
    </p:spTree>
    <p:extLst>
      <p:ext uri="{BB962C8B-B14F-4D97-AF65-F5344CB8AC3E}">
        <p14:creationId xmlns:p14="http://schemas.microsoft.com/office/powerpoint/2010/main" val="36082176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60320" y="299327"/>
            <a:ext cx="15800832" cy="907941"/>
          </a:xfrm>
          <a:prstGeom prst="rect">
            <a:avLst/>
          </a:prstGeom>
        </p:spPr>
        <p:txBody>
          <a:bodyPr vert="horz" wrap="square" lIns="0" tIns="15240" rIns="0" bIns="0" rtlCol="0" anchor="ctr" anchorCtr="0">
            <a:spAutoFit/>
          </a:bodyPr>
          <a:lstStyle/>
          <a:p>
            <a:pPr marL="91440">
              <a:spcBef>
                <a:spcPts val="120"/>
              </a:spcBef>
            </a:pPr>
            <a:r>
              <a:rPr dirty="0"/>
              <a:t>Other</a:t>
            </a:r>
            <a:r>
              <a:rPr spc="-30" dirty="0"/>
              <a:t> </a:t>
            </a:r>
            <a:r>
              <a:rPr spc="-12" dirty="0"/>
              <a:t>Examples</a:t>
            </a:r>
          </a:p>
        </p:txBody>
      </p:sp>
      <p:sp>
        <p:nvSpPr>
          <p:cNvPr id="3" name="object 3"/>
          <p:cNvSpPr txBox="1"/>
          <p:nvPr/>
        </p:nvSpPr>
        <p:spPr>
          <a:xfrm>
            <a:off x="2471926" y="1170067"/>
            <a:ext cx="9956291" cy="1540422"/>
          </a:xfrm>
          <a:prstGeom prst="rect">
            <a:avLst/>
          </a:prstGeom>
        </p:spPr>
        <p:txBody>
          <a:bodyPr vert="horz" wrap="square" lIns="0" tIns="129540" rIns="0" bIns="0" rtlCol="0">
            <a:spAutoFit/>
          </a:bodyPr>
          <a:lstStyle/>
          <a:p>
            <a:pPr marL="288798" indent="-273558">
              <a:spcBef>
                <a:spcPts val="1020"/>
              </a:spcBef>
              <a:buChar char="•"/>
              <a:tabLst>
                <a:tab pos="288798" algn="l"/>
              </a:tabLst>
            </a:pPr>
            <a:r>
              <a:rPr sz="3360" dirty="0">
                <a:solidFill>
                  <a:srgbClr val="800000"/>
                </a:solidFill>
                <a:latin typeface="Arial"/>
                <a:cs typeface="Arial"/>
              </a:rPr>
              <a:t>Stock</a:t>
            </a:r>
            <a:r>
              <a:rPr sz="3360" spc="-36" dirty="0">
                <a:solidFill>
                  <a:srgbClr val="800000"/>
                </a:solidFill>
                <a:latin typeface="Arial"/>
                <a:cs typeface="Arial"/>
              </a:rPr>
              <a:t> </a:t>
            </a:r>
            <a:r>
              <a:rPr sz="3360" spc="-12" dirty="0">
                <a:solidFill>
                  <a:srgbClr val="800000"/>
                </a:solidFill>
                <a:latin typeface="Arial"/>
                <a:cs typeface="Arial"/>
              </a:rPr>
              <a:t>summary</a:t>
            </a:r>
            <a:endParaRPr sz="3360">
              <a:latin typeface="Arial"/>
              <a:cs typeface="Arial"/>
            </a:endParaRPr>
          </a:p>
          <a:p>
            <a:pPr marL="562356" lvl="1" indent="-272795">
              <a:spcBef>
                <a:spcPts val="642"/>
              </a:spcBef>
              <a:buFont typeface="Arial"/>
              <a:buChar char="–"/>
              <a:tabLst>
                <a:tab pos="562356" algn="l"/>
              </a:tabLst>
            </a:pPr>
            <a:r>
              <a:rPr sz="2400" i="1" dirty="0">
                <a:solidFill>
                  <a:srgbClr val="FF0000"/>
                </a:solidFill>
                <a:latin typeface="Arial"/>
                <a:cs typeface="Arial"/>
              </a:rPr>
              <a:t>Find</a:t>
            </a:r>
            <a:r>
              <a:rPr sz="2400" i="1" spc="-60" dirty="0">
                <a:solidFill>
                  <a:srgbClr val="FF0000"/>
                </a:solidFill>
                <a:latin typeface="Arial"/>
                <a:cs typeface="Arial"/>
              </a:rPr>
              <a:t> </a:t>
            </a:r>
            <a:r>
              <a:rPr sz="2400" i="1" dirty="0">
                <a:solidFill>
                  <a:srgbClr val="FF0000"/>
                </a:solidFill>
                <a:latin typeface="Arial"/>
                <a:cs typeface="Arial"/>
              </a:rPr>
              <a:t>average</a:t>
            </a:r>
            <a:r>
              <a:rPr sz="2400" i="1" spc="-60" dirty="0">
                <a:solidFill>
                  <a:srgbClr val="FF0000"/>
                </a:solidFill>
                <a:latin typeface="Arial"/>
                <a:cs typeface="Arial"/>
              </a:rPr>
              <a:t> </a:t>
            </a:r>
            <a:r>
              <a:rPr sz="2400" i="1" dirty="0">
                <a:solidFill>
                  <a:srgbClr val="FF0000"/>
                </a:solidFill>
                <a:latin typeface="Arial"/>
                <a:cs typeface="Arial"/>
              </a:rPr>
              <a:t>daily</a:t>
            </a:r>
            <a:r>
              <a:rPr sz="2400" i="1" spc="-60" dirty="0">
                <a:solidFill>
                  <a:srgbClr val="FF0000"/>
                </a:solidFill>
                <a:latin typeface="Arial"/>
                <a:cs typeface="Arial"/>
              </a:rPr>
              <a:t> </a:t>
            </a:r>
            <a:r>
              <a:rPr sz="2400" i="1" dirty="0">
                <a:solidFill>
                  <a:srgbClr val="FF0000"/>
                </a:solidFill>
                <a:latin typeface="Arial"/>
                <a:cs typeface="Arial"/>
              </a:rPr>
              <a:t>gain</a:t>
            </a:r>
            <a:r>
              <a:rPr sz="2400" i="1" spc="-54" dirty="0">
                <a:solidFill>
                  <a:srgbClr val="FF0000"/>
                </a:solidFill>
                <a:latin typeface="Arial"/>
                <a:cs typeface="Arial"/>
              </a:rPr>
              <a:t> </a:t>
            </a:r>
            <a:r>
              <a:rPr sz="2400" i="1" dirty="0">
                <a:solidFill>
                  <a:srgbClr val="FF0000"/>
                </a:solidFill>
                <a:latin typeface="Arial"/>
                <a:cs typeface="Arial"/>
              </a:rPr>
              <a:t>of</a:t>
            </a:r>
            <a:r>
              <a:rPr sz="2400" i="1" spc="-66" dirty="0">
                <a:solidFill>
                  <a:srgbClr val="FF0000"/>
                </a:solidFill>
                <a:latin typeface="Arial"/>
                <a:cs typeface="Arial"/>
              </a:rPr>
              <a:t> </a:t>
            </a:r>
            <a:r>
              <a:rPr sz="2400" i="1" dirty="0">
                <a:solidFill>
                  <a:srgbClr val="FF0000"/>
                </a:solidFill>
                <a:latin typeface="Arial"/>
                <a:cs typeface="Arial"/>
              </a:rPr>
              <a:t>each</a:t>
            </a:r>
            <a:r>
              <a:rPr sz="2400" i="1" spc="-60" dirty="0">
                <a:solidFill>
                  <a:srgbClr val="FF0000"/>
                </a:solidFill>
                <a:latin typeface="Arial"/>
                <a:cs typeface="Arial"/>
              </a:rPr>
              <a:t> </a:t>
            </a:r>
            <a:r>
              <a:rPr sz="2400" i="1" dirty="0">
                <a:solidFill>
                  <a:srgbClr val="FF0000"/>
                </a:solidFill>
                <a:latin typeface="Arial"/>
                <a:cs typeface="Arial"/>
              </a:rPr>
              <a:t>company</a:t>
            </a:r>
            <a:r>
              <a:rPr sz="2400" i="1" spc="-60" dirty="0">
                <a:solidFill>
                  <a:srgbClr val="FF0000"/>
                </a:solidFill>
                <a:latin typeface="Arial"/>
                <a:cs typeface="Arial"/>
              </a:rPr>
              <a:t> </a:t>
            </a:r>
            <a:r>
              <a:rPr sz="2400" i="1" dirty="0">
                <a:solidFill>
                  <a:srgbClr val="FF0000"/>
                </a:solidFill>
                <a:latin typeface="Arial"/>
                <a:cs typeface="Arial"/>
              </a:rPr>
              <a:t>from</a:t>
            </a:r>
            <a:r>
              <a:rPr sz="2400" i="1" spc="-54" dirty="0">
                <a:solidFill>
                  <a:srgbClr val="FF0000"/>
                </a:solidFill>
                <a:latin typeface="Arial"/>
                <a:cs typeface="Arial"/>
              </a:rPr>
              <a:t> </a:t>
            </a:r>
            <a:r>
              <a:rPr sz="2400" i="1" dirty="0">
                <a:solidFill>
                  <a:srgbClr val="FF0000"/>
                </a:solidFill>
                <a:latin typeface="Arial"/>
                <a:cs typeface="Arial"/>
              </a:rPr>
              <a:t>1/1/2000</a:t>
            </a:r>
            <a:r>
              <a:rPr sz="2400" i="1" spc="-54" dirty="0">
                <a:solidFill>
                  <a:srgbClr val="FF0000"/>
                </a:solidFill>
                <a:latin typeface="Arial"/>
                <a:cs typeface="Arial"/>
              </a:rPr>
              <a:t> </a:t>
            </a:r>
            <a:r>
              <a:rPr sz="2400" i="1" dirty="0">
                <a:solidFill>
                  <a:srgbClr val="FF0000"/>
                </a:solidFill>
                <a:latin typeface="Arial"/>
                <a:cs typeface="Arial"/>
              </a:rPr>
              <a:t>–</a:t>
            </a:r>
            <a:r>
              <a:rPr sz="2400" i="1" spc="-60" dirty="0">
                <a:solidFill>
                  <a:srgbClr val="FF0000"/>
                </a:solidFill>
                <a:latin typeface="Arial"/>
                <a:cs typeface="Arial"/>
              </a:rPr>
              <a:t> </a:t>
            </a:r>
            <a:r>
              <a:rPr sz="2400" i="1" spc="-12" dirty="0">
                <a:solidFill>
                  <a:srgbClr val="FF0000"/>
                </a:solidFill>
                <a:latin typeface="Arial"/>
                <a:cs typeface="Arial"/>
              </a:rPr>
              <a:t>12/31/2015</a:t>
            </a:r>
            <a:endParaRPr sz="2400">
              <a:latin typeface="Arial"/>
              <a:cs typeface="Arial"/>
            </a:endParaRPr>
          </a:p>
          <a:p>
            <a:pPr marL="562356" lvl="1" indent="-272795">
              <a:spcBef>
                <a:spcPts val="606"/>
              </a:spcBef>
              <a:buChar char="–"/>
              <a:tabLst>
                <a:tab pos="562356" algn="l"/>
              </a:tabLst>
            </a:pPr>
            <a:r>
              <a:rPr sz="2400" dirty="0">
                <a:latin typeface="Arial"/>
                <a:cs typeface="Arial"/>
              </a:rPr>
              <a:t>Data</a:t>
            </a:r>
            <a:r>
              <a:rPr sz="2400" spc="-60" dirty="0">
                <a:latin typeface="Arial"/>
                <a:cs typeface="Arial"/>
              </a:rPr>
              <a:t> </a:t>
            </a:r>
            <a:r>
              <a:rPr sz="2400" dirty="0">
                <a:latin typeface="Arial"/>
                <a:cs typeface="Arial"/>
              </a:rPr>
              <a:t>is</a:t>
            </a:r>
            <a:r>
              <a:rPr sz="2400" spc="-54" dirty="0">
                <a:latin typeface="Arial"/>
                <a:cs typeface="Arial"/>
              </a:rPr>
              <a:t> </a:t>
            </a:r>
            <a:r>
              <a:rPr sz="2400" dirty="0">
                <a:latin typeface="Arial"/>
                <a:cs typeface="Arial"/>
              </a:rPr>
              <a:t>a</a:t>
            </a:r>
            <a:r>
              <a:rPr sz="2400" spc="-54" dirty="0">
                <a:latin typeface="Arial"/>
                <a:cs typeface="Arial"/>
              </a:rPr>
              <a:t> </a:t>
            </a:r>
            <a:r>
              <a:rPr sz="2400" dirty="0">
                <a:latin typeface="Arial"/>
                <a:cs typeface="Arial"/>
              </a:rPr>
              <a:t>set</a:t>
            </a:r>
            <a:r>
              <a:rPr sz="2400" spc="-60" dirty="0">
                <a:latin typeface="Arial"/>
                <a:cs typeface="Arial"/>
              </a:rPr>
              <a:t> </a:t>
            </a:r>
            <a:r>
              <a:rPr sz="2400" dirty="0">
                <a:latin typeface="Arial"/>
                <a:cs typeface="Arial"/>
              </a:rPr>
              <a:t>of</a:t>
            </a:r>
            <a:r>
              <a:rPr sz="2400" spc="-66" dirty="0">
                <a:latin typeface="Arial"/>
                <a:cs typeface="Arial"/>
              </a:rPr>
              <a:t> </a:t>
            </a:r>
            <a:r>
              <a:rPr sz="2400" dirty="0">
                <a:latin typeface="Arial"/>
                <a:cs typeface="Arial"/>
              </a:rPr>
              <a:t>lines:</a:t>
            </a:r>
            <a:r>
              <a:rPr sz="2400" spc="-60" dirty="0">
                <a:latin typeface="Arial"/>
                <a:cs typeface="Arial"/>
              </a:rPr>
              <a:t> </a:t>
            </a:r>
            <a:r>
              <a:rPr sz="2400" dirty="0">
                <a:latin typeface="Arial"/>
                <a:cs typeface="Arial"/>
              </a:rPr>
              <a:t>{</a:t>
            </a:r>
            <a:r>
              <a:rPr sz="2400" spc="-60" dirty="0">
                <a:latin typeface="Arial"/>
                <a:cs typeface="Arial"/>
              </a:rPr>
              <a:t> </a:t>
            </a:r>
            <a:r>
              <a:rPr sz="2400" dirty="0">
                <a:latin typeface="Arial"/>
                <a:cs typeface="Arial"/>
              </a:rPr>
              <a:t>date,</a:t>
            </a:r>
            <a:r>
              <a:rPr sz="2400" spc="-60" dirty="0">
                <a:latin typeface="Arial"/>
                <a:cs typeface="Arial"/>
              </a:rPr>
              <a:t> </a:t>
            </a:r>
            <a:r>
              <a:rPr sz="2400" spc="-12" dirty="0">
                <a:latin typeface="Arial"/>
                <a:cs typeface="Arial"/>
              </a:rPr>
              <a:t>company,</a:t>
            </a:r>
            <a:r>
              <a:rPr sz="2400" spc="-60" dirty="0">
                <a:latin typeface="Arial"/>
                <a:cs typeface="Arial"/>
              </a:rPr>
              <a:t> </a:t>
            </a:r>
            <a:r>
              <a:rPr sz="2400" dirty="0">
                <a:latin typeface="Arial"/>
                <a:cs typeface="Arial"/>
              </a:rPr>
              <a:t>start_price,</a:t>
            </a:r>
            <a:r>
              <a:rPr sz="2400" spc="-66" dirty="0">
                <a:latin typeface="Arial"/>
                <a:cs typeface="Arial"/>
              </a:rPr>
              <a:t> </a:t>
            </a:r>
            <a:r>
              <a:rPr sz="2400" dirty="0">
                <a:latin typeface="Arial"/>
                <a:cs typeface="Arial"/>
              </a:rPr>
              <a:t>end_price</a:t>
            </a:r>
            <a:r>
              <a:rPr sz="2400" spc="-66" dirty="0">
                <a:latin typeface="Arial"/>
                <a:cs typeface="Arial"/>
              </a:rPr>
              <a:t> </a:t>
            </a:r>
            <a:r>
              <a:rPr sz="2400" spc="-60" dirty="0">
                <a:latin typeface="Arial"/>
                <a:cs typeface="Arial"/>
              </a:rPr>
              <a:t>}</a:t>
            </a:r>
            <a:endParaRPr sz="2400">
              <a:latin typeface="Arial"/>
              <a:cs typeface="Arial"/>
            </a:endParaRPr>
          </a:p>
        </p:txBody>
      </p:sp>
      <p:grpSp>
        <p:nvGrpSpPr>
          <p:cNvPr id="4" name="object 4"/>
          <p:cNvGrpSpPr/>
          <p:nvPr/>
        </p:nvGrpSpPr>
        <p:grpSpPr>
          <a:xfrm>
            <a:off x="2702966" y="4052621"/>
            <a:ext cx="3892296" cy="1942338"/>
            <a:chOff x="728472" y="3377184"/>
            <a:chExt cx="3243580" cy="1618615"/>
          </a:xfrm>
        </p:grpSpPr>
        <p:pic>
          <p:nvPicPr>
            <p:cNvPr id="5" name="object 5"/>
            <p:cNvPicPr/>
            <p:nvPr/>
          </p:nvPicPr>
          <p:blipFill>
            <a:blip r:embed="rId2" cstate="print"/>
            <a:stretch>
              <a:fillRect/>
            </a:stretch>
          </p:blipFill>
          <p:spPr>
            <a:xfrm>
              <a:off x="728472" y="3377184"/>
              <a:ext cx="3243072" cy="1615439"/>
            </a:xfrm>
            <a:prstGeom prst="rect">
              <a:avLst/>
            </a:prstGeom>
          </p:spPr>
        </p:pic>
        <p:pic>
          <p:nvPicPr>
            <p:cNvPr id="6" name="object 6"/>
            <p:cNvPicPr/>
            <p:nvPr/>
          </p:nvPicPr>
          <p:blipFill>
            <a:blip r:embed="rId3" cstate="print"/>
            <a:stretch>
              <a:fillRect/>
            </a:stretch>
          </p:blipFill>
          <p:spPr>
            <a:xfrm>
              <a:off x="740664" y="3435096"/>
              <a:ext cx="3041904" cy="1560576"/>
            </a:xfrm>
            <a:prstGeom prst="rect">
              <a:avLst/>
            </a:prstGeom>
          </p:spPr>
        </p:pic>
        <p:sp>
          <p:nvSpPr>
            <p:cNvPr id="7" name="object 7"/>
            <p:cNvSpPr/>
            <p:nvPr/>
          </p:nvSpPr>
          <p:spPr>
            <a:xfrm>
              <a:off x="774915" y="3401878"/>
              <a:ext cx="3150870" cy="1520825"/>
            </a:xfrm>
            <a:custGeom>
              <a:avLst/>
              <a:gdLst/>
              <a:ahLst/>
              <a:cxnLst/>
              <a:rect l="l" t="t" r="r" b="b"/>
              <a:pathLst>
                <a:path w="3150870" h="1520825">
                  <a:moveTo>
                    <a:pt x="3028952" y="0"/>
                  </a:moveTo>
                  <a:lnTo>
                    <a:pt x="121590" y="0"/>
                  </a:lnTo>
                  <a:lnTo>
                    <a:pt x="74262" y="9555"/>
                  </a:lnTo>
                  <a:lnTo>
                    <a:pt x="35613" y="35613"/>
                  </a:lnTo>
                  <a:lnTo>
                    <a:pt x="9555" y="74262"/>
                  </a:lnTo>
                  <a:lnTo>
                    <a:pt x="0" y="121591"/>
                  </a:lnTo>
                  <a:lnTo>
                    <a:pt x="0" y="1398864"/>
                  </a:lnTo>
                  <a:lnTo>
                    <a:pt x="9555" y="1446193"/>
                  </a:lnTo>
                  <a:lnTo>
                    <a:pt x="35613" y="1484842"/>
                  </a:lnTo>
                  <a:lnTo>
                    <a:pt x="74262" y="1510900"/>
                  </a:lnTo>
                  <a:lnTo>
                    <a:pt x="121590" y="1520455"/>
                  </a:lnTo>
                  <a:lnTo>
                    <a:pt x="3028952" y="1520455"/>
                  </a:lnTo>
                  <a:lnTo>
                    <a:pt x="3076280" y="1510900"/>
                  </a:lnTo>
                  <a:lnTo>
                    <a:pt x="3114929" y="1484842"/>
                  </a:lnTo>
                  <a:lnTo>
                    <a:pt x="3140987" y="1446193"/>
                  </a:lnTo>
                  <a:lnTo>
                    <a:pt x="3150543" y="1398864"/>
                  </a:lnTo>
                  <a:lnTo>
                    <a:pt x="3150543" y="121591"/>
                  </a:lnTo>
                  <a:lnTo>
                    <a:pt x="3140987" y="74262"/>
                  </a:lnTo>
                  <a:lnTo>
                    <a:pt x="3114929" y="35613"/>
                  </a:lnTo>
                  <a:lnTo>
                    <a:pt x="3076280" y="9555"/>
                  </a:lnTo>
                  <a:lnTo>
                    <a:pt x="3028952" y="0"/>
                  </a:lnTo>
                  <a:close/>
                </a:path>
              </a:pathLst>
            </a:custGeom>
            <a:solidFill>
              <a:srgbClr val="AAE5E5"/>
            </a:solidFill>
          </p:spPr>
          <p:txBody>
            <a:bodyPr wrap="square" lIns="0" tIns="0" rIns="0" bIns="0" rtlCol="0"/>
            <a:lstStyle/>
            <a:p>
              <a:endParaRPr/>
            </a:p>
          </p:txBody>
        </p:sp>
        <p:sp>
          <p:nvSpPr>
            <p:cNvPr id="8" name="object 8"/>
            <p:cNvSpPr/>
            <p:nvPr/>
          </p:nvSpPr>
          <p:spPr>
            <a:xfrm>
              <a:off x="774915" y="3401878"/>
              <a:ext cx="3150870" cy="1520825"/>
            </a:xfrm>
            <a:custGeom>
              <a:avLst/>
              <a:gdLst/>
              <a:ahLst/>
              <a:cxnLst/>
              <a:rect l="l" t="t" r="r" b="b"/>
              <a:pathLst>
                <a:path w="3150870" h="1520825">
                  <a:moveTo>
                    <a:pt x="0" y="121591"/>
                  </a:moveTo>
                  <a:lnTo>
                    <a:pt x="9555" y="74262"/>
                  </a:lnTo>
                  <a:lnTo>
                    <a:pt x="35613" y="35613"/>
                  </a:lnTo>
                  <a:lnTo>
                    <a:pt x="74262" y="9555"/>
                  </a:lnTo>
                  <a:lnTo>
                    <a:pt x="121590" y="0"/>
                  </a:lnTo>
                  <a:lnTo>
                    <a:pt x="3028952" y="0"/>
                  </a:lnTo>
                  <a:lnTo>
                    <a:pt x="3076280" y="9555"/>
                  </a:lnTo>
                  <a:lnTo>
                    <a:pt x="3114929" y="35613"/>
                  </a:lnTo>
                  <a:lnTo>
                    <a:pt x="3140987" y="74262"/>
                  </a:lnTo>
                  <a:lnTo>
                    <a:pt x="3150543" y="121591"/>
                  </a:lnTo>
                  <a:lnTo>
                    <a:pt x="3150543" y="1398865"/>
                  </a:lnTo>
                  <a:lnTo>
                    <a:pt x="3140987" y="1446193"/>
                  </a:lnTo>
                  <a:lnTo>
                    <a:pt x="3114929" y="1484842"/>
                  </a:lnTo>
                  <a:lnTo>
                    <a:pt x="3076280" y="1510900"/>
                  </a:lnTo>
                  <a:lnTo>
                    <a:pt x="3028952" y="1520456"/>
                  </a:lnTo>
                  <a:lnTo>
                    <a:pt x="121590" y="1520456"/>
                  </a:lnTo>
                  <a:lnTo>
                    <a:pt x="74262" y="1510900"/>
                  </a:lnTo>
                  <a:lnTo>
                    <a:pt x="35613" y="1484842"/>
                  </a:lnTo>
                  <a:lnTo>
                    <a:pt x="9555" y="1446193"/>
                  </a:lnTo>
                  <a:lnTo>
                    <a:pt x="0" y="1398865"/>
                  </a:lnTo>
                  <a:lnTo>
                    <a:pt x="0" y="121591"/>
                  </a:lnTo>
                  <a:close/>
                </a:path>
              </a:pathLst>
            </a:custGeom>
            <a:ln w="9525">
              <a:solidFill>
                <a:srgbClr val="000000"/>
              </a:solidFill>
            </a:ln>
          </p:spPr>
          <p:txBody>
            <a:bodyPr wrap="square" lIns="0" tIns="0" rIns="0" bIns="0" rtlCol="0"/>
            <a:lstStyle/>
            <a:p>
              <a:endParaRPr/>
            </a:p>
          </p:txBody>
        </p:sp>
        <p:sp>
          <p:nvSpPr>
            <p:cNvPr id="9" name="object 9"/>
            <p:cNvSpPr/>
            <p:nvPr/>
          </p:nvSpPr>
          <p:spPr>
            <a:xfrm>
              <a:off x="2032268" y="4543106"/>
              <a:ext cx="50800" cy="12700"/>
            </a:xfrm>
            <a:custGeom>
              <a:avLst/>
              <a:gdLst/>
              <a:ahLst/>
              <a:cxnLst/>
              <a:rect l="l" t="t" r="r" b="b"/>
              <a:pathLst>
                <a:path w="50800" h="12700">
                  <a:moveTo>
                    <a:pt x="50800" y="0"/>
                  </a:moveTo>
                  <a:lnTo>
                    <a:pt x="0" y="0"/>
                  </a:lnTo>
                  <a:lnTo>
                    <a:pt x="0" y="12700"/>
                  </a:lnTo>
                  <a:lnTo>
                    <a:pt x="50800" y="12700"/>
                  </a:lnTo>
                  <a:lnTo>
                    <a:pt x="50800" y="0"/>
                  </a:lnTo>
                  <a:close/>
                </a:path>
              </a:pathLst>
            </a:custGeom>
            <a:solidFill>
              <a:srgbClr val="000000"/>
            </a:solidFill>
          </p:spPr>
          <p:txBody>
            <a:bodyPr wrap="square" lIns="0" tIns="0" rIns="0" bIns="0" rtlCol="0"/>
            <a:lstStyle/>
            <a:p>
              <a:endParaRPr/>
            </a:p>
          </p:txBody>
        </p:sp>
      </p:grpSp>
      <p:sp>
        <p:nvSpPr>
          <p:cNvPr id="10" name="object 10"/>
          <p:cNvSpPr txBox="1"/>
          <p:nvPr/>
        </p:nvSpPr>
        <p:spPr>
          <a:xfrm>
            <a:off x="2895922" y="4115410"/>
            <a:ext cx="3293364" cy="1668918"/>
          </a:xfrm>
          <a:prstGeom prst="rect">
            <a:avLst/>
          </a:prstGeom>
        </p:spPr>
        <p:txBody>
          <a:bodyPr vert="horz" wrap="square" lIns="0" tIns="102870" rIns="0" bIns="0" rtlCol="0">
            <a:spAutoFit/>
          </a:bodyPr>
          <a:lstStyle/>
          <a:p>
            <a:pPr marL="211836" algn="ctr">
              <a:spcBef>
                <a:spcPts val="810"/>
              </a:spcBef>
            </a:pPr>
            <a:r>
              <a:rPr sz="1920" b="1" spc="-30" dirty="0">
                <a:latin typeface="Arial"/>
                <a:cs typeface="Arial"/>
              </a:rPr>
              <a:t>Map</a:t>
            </a:r>
            <a:endParaRPr sz="1920">
              <a:latin typeface="Arial"/>
              <a:cs typeface="Arial"/>
            </a:endParaRPr>
          </a:p>
          <a:p>
            <a:pPr marL="289560" marR="578358" indent="-274320">
              <a:lnSpc>
                <a:spcPts val="2280"/>
              </a:lnSpc>
              <a:spcBef>
                <a:spcPts val="786"/>
              </a:spcBef>
            </a:pPr>
            <a:r>
              <a:rPr sz="1920" dirty="0">
                <a:latin typeface="Arial"/>
                <a:cs typeface="Arial"/>
              </a:rPr>
              <a:t>If</a:t>
            </a:r>
            <a:r>
              <a:rPr sz="1920" spc="-30" dirty="0">
                <a:latin typeface="Arial"/>
                <a:cs typeface="Arial"/>
              </a:rPr>
              <a:t> </a:t>
            </a:r>
            <a:r>
              <a:rPr sz="1920" dirty="0">
                <a:latin typeface="Arial"/>
                <a:cs typeface="Arial"/>
              </a:rPr>
              <a:t>(date</a:t>
            </a:r>
            <a:r>
              <a:rPr sz="1920" spc="-36" dirty="0">
                <a:latin typeface="Arial"/>
                <a:cs typeface="Arial"/>
              </a:rPr>
              <a:t> </a:t>
            </a:r>
            <a:r>
              <a:rPr sz="1920" dirty="0">
                <a:latin typeface="Arial"/>
                <a:cs typeface="Arial"/>
              </a:rPr>
              <a:t>&gt;=</a:t>
            </a:r>
            <a:r>
              <a:rPr sz="1920" spc="-30" dirty="0">
                <a:latin typeface="Arial"/>
                <a:cs typeface="Arial"/>
              </a:rPr>
              <a:t> </a:t>
            </a:r>
            <a:r>
              <a:rPr sz="1920" dirty="0">
                <a:latin typeface="Arial"/>
                <a:cs typeface="Arial"/>
              </a:rPr>
              <a:t>“1/1/2000”</a:t>
            </a:r>
            <a:r>
              <a:rPr sz="1920" spc="-24" dirty="0">
                <a:latin typeface="Arial"/>
                <a:cs typeface="Arial"/>
              </a:rPr>
              <a:t> </a:t>
            </a:r>
            <a:r>
              <a:rPr sz="1920" spc="-30" dirty="0">
                <a:latin typeface="Arial"/>
                <a:cs typeface="Arial"/>
              </a:rPr>
              <a:t>&amp;&amp; </a:t>
            </a:r>
            <a:r>
              <a:rPr sz="1920" dirty="0">
                <a:latin typeface="Arial"/>
                <a:cs typeface="Arial"/>
              </a:rPr>
              <a:t>date</a:t>
            </a:r>
            <a:r>
              <a:rPr sz="1920" spc="-30" dirty="0">
                <a:latin typeface="Arial"/>
                <a:cs typeface="Arial"/>
              </a:rPr>
              <a:t> </a:t>
            </a:r>
            <a:r>
              <a:rPr sz="1920" dirty="0">
                <a:latin typeface="Arial"/>
                <a:cs typeface="Arial"/>
              </a:rPr>
              <a:t>&lt;=</a:t>
            </a:r>
            <a:r>
              <a:rPr sz="1920" spc="-24" dirty="0">
                <a:latin typeface="Arial"/>
                <a:cs typeface="Arial"/>
              </a:rPr>
              <a:t> </a:t>
            </a:r>
            <a:r>
              <a:rPr sz="1920" spc="-12" dirty="0">
                <a:latin typeface="Arial"/>
                <a:cs typeface="Arial"/>
              </a:rPr>
              <a:t>“12/31/2015”)</a:t>
            </a:r>
            <a:endParaRPr sz="1920">
              <a:latin typeface="Arial"/>
              <a:cs typeface="Arial"/>
            </a:endParaRPr>
          </a:p>
          <a:p>
            <a:pPr marL="563880">
              <a:lnSpc>
                <a:spcPts val="2184"/>
              </a:lnSpc>
            </a:pPr>
            <a:r>
              <a:rPr sz="1920" u="sng" dirty="0">
                <a:uFill>
                  <a:solidFill>
                    <a:srgbClr val="000000"/>
                  </a:solidFill>
                </a:uFill>
                <a:latin typeface="Arial"/>
                <a:cs typeface="Arial"/>
              </a:rPr>
              <a:t>Output</a:t>
            </a:r>
            <a:r>
              <a:rPr sz="1920" dirty="0">
                <a:latin typeface="Arial"/>
                <a:cs typeface="Arial"/>
              </a:rPr>
              <a:t>:</a:t>
            </a:r>
            <a:r>
              <a:rPr sz="1920" spc="-54" dirty="0">
                <a:latin typeface="Arial"/>
                <a:cs typeface="Arial"/>
              </a:rPr>
              <a:t> </a:t>
            </a:r>
            <a:r>
              <a:rPr sz="1920" spc="-12" dirty="0">
                <a:latin typeface="Arial"/>
                <a:cs typeface="Arial"/>
              </a:rPr>
              <a:t>(company,</a:t>
            </a:r>
            <a:endParaRPr sz="1920">
              <a:latin typeface="Arial"/>
              <a:cs typeface="Arial"/>
            </a:endParaRPr>
          </a:p>
          <a:p>
            <a:pPr marL="906018">
              <a:lnSpc>
                <a:spcPts val="2292"/>
              </a:lnSpc>
            </a:pPr>
            <a:r>
              <a:rPr sz="1920" spc="-12" dirty="0">
                <a:latin typeface="Arial"/>
                <a:cs typeface="Arial"/>
              </a:rPr>
              <a:t>end_price-start_price)</a:t>
            </a:r>
            <a:endParaRPr sz="1920">
              <a:latin typeface="Arial"/>
              <a:cs typeface="Arial"/>
            </a:endParaRPr>
          </a:p>
        </p:txBody>
      </p:sp>
      <p:grpSp>
        <p:nvGrpSpPr>
          <p:cNvPr id="11" name="object 11"/>
          <p:cNvGrpSpPr/>
          <p:nvPr/>
        </p:nvGrpSpPr>
        <p:grpSpPr>
          <a:xfrm>
            <a:off x="7721194" y="4052621"/>
            <a:ext cx="4466082" cy="1938528"/>
            <a:chOff x="4910328" y="3377184"/>
            <a:chExt cx="3721735" cy="1615440"/>
          </a:xfrm>
        </p:grpSpPr>
        <p:pic>
          <p:nvPicPr>
            <p:cNvPr id="12" name="object 12"/>
            <p:cNvPicPr/>
            <p:nvPr/>
          </p:nvPicPr>
          <p:blipFill>
            <a:blip r:embed="rId4" cstate="print"/>
            <a:stretch>
              <a:fillRect/>
            </a:stretch>
          </p:blipFill>
          <p:spPr>
            <a:xfrm>
              <a:off x="4910328" y="3377184"/>
              <a:ext cx="3721608" cy="1615439"/>
            </a:xfrm>
            <a:prstGeom prst="rect">
              <a:avLst/>
            </a:prstGeom>
          </p:spPr>
        </p:pic>
        <p:pic>
          <p:nvPicPr>
            <p:cNvPr id="13" name="object 13"/>
            <p:cNvPicPr/>
            <p:nvPr/>
          </p:nvPicPr>
          <p:blipFill>
            <a:blip r:embed="rId5" cstate="print"/>
            <a:stretch>
              <a:fillRect/>
            </a:stretch>
          </p:blipFill>
          <p:spPr>
            <a:xfrm>
              <a:off x="4922520" y="3678936"/>
              <a:ext cx="3599687" cy="1075944"/>
            </a:xfrm>
            <a:prstGeom prst="rect">
              <a:avLst/>
            </a:prstGeom>
          </p:spPr>
        </p:pic>
        <p:sp>
          <p:nvSpPr>
            <p:cNvPr id="14" name="object 14"/>
            <p:cNvSpPr/>
            <p:nvPr/>
          </p:nvSpPr>
          <p:spPr>
            <a:xfrm>
              <a:off x="4956813" y="3401878"/>
              <a:ext cx="3629660" cy="1520825"/>
            </a:xfrm>
            <a:custGeom>
              <a:avLst/>
              <a:gdLst/>
              <a:ahLst/>
              <a:cxnLst/>
              <a:rect l="l" t="t" r="r" b="b"/>
              <a:pathLst>
                <a:path w="3629659" h="1520825">
                  <a:moveTo>
                    <a:pt x="3507657" y="0"/>
                  </a:moveTo>
                  <a:lnTo>
                    <a:pt x="121589" y="0"/>
                  </a:lnTo>
                  <a:lnTo>
                    <a:pt x="74261" y="9555"/>
                  </a:lnTo>
                  <a:lnTo>
                    <a:pt x="35612" y="35612"/>
                  </a:lnTo>
                  <a:lnTo>
                    <a:pt x="9555" y="74261"/>
                  </a:lnTo>
                  <a:lnTo>
                    <a:pt x="0" y="121589"/>
                  </a:lnTo>
                  <a:lnTo>
                    <a:pt x="0" y="1398865"/>
                  </a:lnTo>
                  <a:lnTo>
                    <a:pt x="9555" y="1446194"/>
                  </a:lnTo>
                  <a:lnTo>
                    <a:pt x="35612" y="1484842"/>
                  </a:lnTo>
                  <a:lnTo>
                    <a:pt x="74261" y="1510900"/>
                  </a:lnTo>
                  <a:lnTo>
                    <a:pt x="121589" y="1520455"/>
                  </a:lnTo>
                  <a:lnTo>
                    <a:pt x="3507657" y="1520455"/>
                  </a:lnTo>
                  <a:lnTo>
                    <a:pt x="3554985" y="1510900"/>
                  </a:lnTo>
                  <a:lnTo>
                    <a:pt x="3593634" y="1484842"/>
                  </a:lnTo>
                  <a:lnTo>
                    <a:pt x="3619691" y="1446194"/>
                  </a:lnTo>
                  <a:lnTo>
                    <a:pt x="3629247" y="1398865"/>
                  </a:lnTo>
                  <a:lnTo>
                    <a:pt x="3629247" y="121589"/>
                  </a:lnTo>
                  <a:lnTo>
                    <a:pt x="3619691" y="74261"/>
                  </a:lnTo>
                  <a:lnTo>
                    <a:pt x="3593634" y="35612"/>
                  </a:lnTo>
                  <a:lnTo>
                    <a:pt x="3554985" y="9555"/>
                  </a:lnTo>
                  <a:lnTo>
                    <a:pt x="3507657" y="0"/>
                  </a:lnTo>
                  <a:close/>
                </a:path>
              </a:pathLst>
            </a:custGeom>
            <a:solidFill>
              <a:srgbClr val="FCD5B5"/>
            </a:solidFill>
          </p:spPr>
          <p:txBody>
            <a:bodyPr wrap="square" lIns="0" tIns="0" rIns="0" bIns="0" rtlCol="0"/>
            <a:lstStyle/>
            <a:p>
              <a:endParaRPr/>
            </a:p>
          </p:txBody>
        </p:sp>
        <p:sp>
          <p:nvSpPr>
            <p:cNvPr id="15" name="object 15"/>
            <p:cNvSpPr/>
            <p:nvPr/>
          </p:nvSpPr>
          <p:spPr>
            <a:xfrm>
              <a:off x="4956813" y="3401878"/>
              <a:ext cx="3629660" cy="1520825"/>
            </a:xfrm>
            <a:custGeom>
              <a:avLst/>
              <a:gdLst/>
              <a:ahLst/>
              <a:cxnLst/>
              <a:rect l="l" t="t" r="r" b="b"/>
              <a:pathLst>
                <a:path w="3629659" h="1520825">
                  <a:moveTo>
                    <a:pt x="0" y="121590"/>
                  </a:moveTo>
                  <a:lnTo>
                    <a:pt x="9555" y="74261"/>
                  </a:lnTo>
                  <a:lnTo>
                    <a:pt x="35612" y="35612"/>
                  </a:lnTo>
                  <a:lnTo>
                    <a:pt x="74261" y="9555"/>
                  </a:lnTo>
                  <a:lnTo>
                    <a:pt x="121590" y="0"/>
                  </a:lnTo>
                  <a:lnTo>
                    <a:pt x="3507657" y="0"/>
                  </a:lnTo>
                  <a:lnTo>
                    <a:pt x="3554985" y="9555"/>
                  </a:lnTo>
                  <a:lnTo>
                    <a:pt x="3593634" y="35612"/>
                  </a:lnTo>
                  <a:lnTo>
                    <a:pt x="3619691" y="74261"/>
                  </a:lnTo>
                  <a:lnTo>
                    <a:pt x="3629247" y="121590"/>
                  </a:lnTo>
                  <a:lnTo>
                    <a:pt x="3629247" y="1398866"/>
                  </a:lnTo>
                  <a:lnTo>
                    <a:pt x="3619691" y="1446194"/>
                  </a:lnTo>
                  <a:lnTo>
                    <a:pt x="3593634" y="1484843"/>
                  </a:lnTo>
                  <a:lnTo>
                    <a:pt x="3554985" y="1510900"/>
                  </a:lnTo>
                  <a:lnTo>
                    <a:pt x="3507657" y="1520456"/>
                  </a:lnTo>
                  <a:lnTo>
                    <a:pt x="121590" y="1520456"/>
                  </a:lnTo>
                  <a:lnTo>
                    <a:pt x="74261" y="1510900"/>
                  </a:lnTo>
                  <a:lnTo>
                    <a:pt x="35612" y="1484843"/>
                  </a:lnTo>
                  <a:lnTo>
                    <a:pt x="9555" y="1446194"/>
                  </a:lnTo>
                  <a:lnTo>
                    <a:pt x="0" y="1398866"/>
                  </a:lnTo>
                  <a:lnTo>
                    <a:pt x="0" y="121590"/>
                  </a:lnTo>
                  <a:close/>
                </a:path>
              </a:pathLst>
            </a:custGeom>
            <a:ln w="9525">
              <a:solidFill>
                <a:srgbClr val="000000"/>
              </a:solidFill>
            </a:ln>
          </p:spPr>
          <p:txBody>
            <a:bodyPr wrap="square" lIns="0" tIns="0" rIns="0" bIns="0" rtlCol="0"/>
            <a:lstStyle/>
            <a:p>
              <a:endParaRPr/>
            </a:p>
          </p:txBody>
        </p:sp>
      </p:grpSp>
      <p:sp>
        <p:nvSpPr>
          <p:cNvPr id="16" name="object 16"/>
          <p:cNvSpPr txBox="1"/>
          <p:nvPr/>
        </p:nvSpPr>
        <p:spPr>
          <a:xfrm>
            <a:off x="7914201" y="4408017"/>
            <a:ext cx="3963162" cy="1091837"/>
          </a:xfrm>
          <a:prstGeom prst="rect">
            <a:avLst/>
          </a:prstGeom>
        </p:spPr>
        <p:txBody>
          <a:bodyPr vert="horz" wrap="square" lIns="0" tIns="102870" rIns="0" bIns="0" rtlCol="0">
            <a:spAutoFit/>
          </a:bodyPr>
          <a:lstStyle/>
          <a:p>
            <a:pPr marL="1600962">
              <a:spcBef>
                <a:spcPts val="810"/>
              </a:spcBef>
            </a:pPr>
            <a:r>
              <a:rPr sz="1920" b="1" spc="-12" dirty="0">
                <a:latin typeface="Arial"/>
                <a:cs typeface="Arial"/>
              </a:rPr>
              <a:t>Reduce</a:t>
            </a:r>
            <a:endParaRPr sz="1920">
              <a:latin typeface="Arial"/>
              <a:cs typeface="Arial"/>
            </a:endParaRPr>
          </a:p>
          <a:p>
            <a:pPr marL="15240" marR="6096">
              <a:lnSpc>
                <a:spcPts val="2280"/>
              </a:lnSpc>
              <a:spcBef>
                <a:spcPts val="786"/>
              </a:spcBef>
            </a:pPr>
            <a:r>
              <a:rPr sz="1920" u="sng" dirty="0">
                <a:uFill>
                  <a:solidFill>
                    <a:srgbClr val="000000"/>
                  </a:solidFill>
                </a:uFill>
                <a:latin typeface="Arial"/>
                <a:cs typeface="Arial"/>
              </a:rPr>
              <a:t>Input</a:t>
            </a:r>
            <a:r>
              <a:rPr sz="1920" dirty="0">
                <a:latin typeface="Arial"/>
                <a:cs typeface="Arial"/>
              </a:rPr>
              <a:t>:</a:t>
            </a:r>
            <a:r>
              <a:rPr sz="1920" spc="-66" dirty="0">
                <a:latin typeface="Arial"/>
                <a:cs typeface="Arial"/>
              </a:rPr>
              <a:t> </a:t>
            </a:r>
            <a:r>
              <a:rPr sz="1920" spc="-12" dirty="0">
                <a:latin typeface="Arial"/>
                <a:cs typeface="Arial"/>
              </a:rPr>
              <a:t>company,</a:t>
            </a:r>
            <a:r>
              <a:rPr sz="1920" spc="-60" dirty="0">
                <a:latin typeface="Arial"/>
                <a:cs typeface="Arial"/>
              </a:rPr>
              <a:t> </a:t>
            </a:r>
            <a:r>
              <a:rPr sz="1920" spc="-12" dirty="0">
                <a:latin typeface="Arial"/>
                <a:cs typeface="Arial"/>
              </a:rPr>
              <a:t>[daily_gains] </a:t>
            </a:r>
            <a:r>
              <a:rPr sz="1920" u="sng" dirty="0">
                <a:uFill>
                  <a:solidFill>
                    <a:srgbClr val="000000"/>
                  </a:solidFill>
                </a:uFill>
                <a:latin typeface="Arial"/>
                <a:cs typeface="Arial"/>
              </a:rPr>
              <a:t>Output</a:t>
            </a:r>
            <a:r>
              <a:rPr sz="1920" dirty="0">
                <a:latin typeface="Arial"/>
                <a:cs typeface="Arial"/>
              </a:rPr>
              <a:t>:</a:t>
            </a:r>
            <a:r>
              <a:rPr sz="1920" spc="-42" dirty="0">
                <a:latin typeface="Arial"/>
                <a:cs typeface="Arial"/>
              </a:rPr>
              <a:t> </a:t>
            </a:r>
            <a:r>
              <a:rPr sz="1920" dirty="0">
                <a:latin typeface="Arial"/>
                <a:cs typeface="Arial"/>
              </a:rPr>
              <a:t>word,</a:t>
            </a:r>
            <a:r>
              <a:rPr sz="1920" spc="-42" dirty="0">
                <a:latin typeface="Arial"/>
                <a:cs typeface="Arial"/>
              </a:rPr>
              <a:t> </a:t>
            </a:r>
            <a:r>
              <a:rPr sz="1920" spc="-12" dirty="0">
                <a:latin typeface="Arial"/>
                <a:cs typeface="Arial"/>
              </a:rPr>
              <a:t>average([daily_gains])</a:t>
            </a:r>
            <a:endParaRPr sz="1920">
              <a:latin typeface="Arial"/>
              <a:cs typeface="Arial"/>
            </a:endParaRPr>
          </a:p>
        </p:txBody>
      </p:sp>
      <p:sp>
        <p:nvSpPr>
          <p:cNvPr id="17" name="object 17"/>
          <p:cNvSpPr/>
          <p:nvPr/>
        </p:nvSpPr>
        <p:spPr>
          <a:xfrm>
            <a:off x="6539348" y="5125309"/>
            <a:ext cx="1238250" cy="91440"/>
          </a:xfrm>
          <a:custGeom>
            <a:avLst/>
            <a:gdLst/>
            <a:ahLst/>
            <a:cxnLst/>
            <a:rect l="l" t="t" r="r" b="b"/>
            <a:pathLst>
              <a:path w="1031875" h="76200">
                <a:moveTo>
                  <a:pt x="955158" y="44449"/>
                </a:moveTo>
                <a:lnTo>
                  <a:pt x="955158" y="76200"/>
                </a:lnTo>
                <a:lnTo>
                  <a:pt x="1018658" y="44450"/>
                </a:lnTo>
                <a:lnTo>
                  <a:pt x="955158" y="44449"/>
                </a:lnTo>
                <a:close/>
              </a:path>
              <a:path w="1031875" h="76200">
                <a:moveTo>
                  <a:pt x="955158" y="31749"/>
                </a:moveTo>
                <a:lnTo>
                  <a:pt x="955158" y="44449"/>
                </a:lnTo>
                <a:lnTo>
                  <a:pt x="967858" y="44450"/>
                </a:lnTo>
                <a:lnTo>
                  <a:pt x="967858" y="31750"/>
                </a:lnTo>
                <a:lnTo>
                  <a:pt x="955158" y="31749"/>
                </a:lnTo>
                <a:close/>
              </a:path>
              <a:path w="1031875" h="76200">
                <a:moveTo>
                  <a:pt x="955158" y="0"/>
                </a:moveTo>
                <a:lnTo>
                  <a:pt x="955158" y="31749"/>
                </a:lnTo>
                <a:lnTo>
                  <a:pt x="967858" y="31750"/>
                </a:lnTo>
                <a:lnTo>
                  <a:pt x="967858" y="44450"/>
                </a:lnTo>
                <a:lnTo>
                  <a:pt x="1018660" y="44448"/>
                </a:lnTo>
                <a:lnTo>
                  <a:pt x="1031358" y="38100"/>
                </a:lnTo>
                <a:lnTo>
                  <a:pt x="955158" y="0"/>
                </a:lnTo>
                <a:close/>
              </a:path>
              <a:path w="1031875" h="76200">
                <a:moveTo>
                  <a:pt x="0" y="31748"/>
                </a:moveTo>
                <a:lnTo>
                  <a:pt x="0" y="44448"/>
                </a:lnTo>
                <a:lnTo>
                  <a:pt x="955158" y="44449"/>
                </a:lnTo>
                <a:lnTo>
                  <a:pt x="955158" y="31749"/>
                </a:lnTo>
                <a:lnTo>
                  <a:pt x="0" y="31748"/>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33058569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60320" y="299327"/>
            <a:ext cx="15800832" cy="907941"/>
          </a:xfrm>
          <a:prstGeom prst="rect">
            <a:avLst/>
          </a:prstGeom>
        </p:spPr>
        <p:txBody>
          <a:bodyPr vert="horz" wrap="square" lIns="0" tIns="15240" rIns="0" bIns="0" rtlCol="0" anchor="ctr" anchorCtr="0">
            <a:spAutoFit/>
          </a:bodyPr>
          <a:lstStyle/>
          <a:p>
            <a:pPr marL="91440">
              <a:spcBef>
                <a:spcPts val="120"/>
              </a:spcBef>
            </a:pPr>
            <a:r>
              <a:rPr dirty="0"/>
              <a:t>Other</a:t>
            </a:r>
            <a:r>
              <a:rPr spc="-126" dirty="0"/>
              <a:t> </a:t>
            </a:r>
            <a:r>
              <a:rPr dirty="0"/>
              <a:t>Examples:</a:t>
            </a:r>
            <a:r>
              <a:rPr spc="-186" dirty="0"/>
              <a:t> </a:t>
            </a:r>
            <a:r>
              <a:rPr dirty="0"/>
              <a:t>Two</a:t>
            </a:r>
            <a:r>
              <a:rPr spc="-126" dirty="0"/>
              <a:t> </a:t>
            </a:r>
            <a:r>
              <a:rPr spc="-12" dirty="0"/>
              <a:t>rounds</a:t>
            </a:r>
          </a:p>
        </p:txBody>
      </p:sp>
      <p:sp>
        <p:nvSpPr>
          <p:cNvPr id="3" name="object 3"/>
          <p:cNvSpPr txBox="1"/>
          <p:nvPr/>
        </p:nvSpPr>
        <p:spPr>
          <a:xfrm>
            <a:off x="2471926" y="1170066"/>
            <a:ext cx="8401811" cy="1909754"/>
          </a:xfrm>
          <a:prstGeom prst="rect">
            <a:avLst/>
          </a:prstGeom>
        </p:spPr>
        <p:txBody>
          <a:bodyPr vert="horz" wrap="square" lIns="0" tIns="129540" rIns="0" bIns="0" rtlCol="0">
            <a:spAutoFit/>
          </a:bodyPr>
          <a:lstStyle/>
          <a:p>
            <a:pPr marL="288798" indent="-273558">
              <a:spcBef>
                <a:spcPts val="1020"/>
              </a:spcBef>
              <a:buChar char="•"/>
              <a:tabLst>
                <a:tab pos="288798" algn="l"/>
              </a:tabLst>
            </a:pPr>
            <a:r>
              <a:rPr sz="3360" dirty="0">
                <a:solidFill>
                  <a:srgbClr val="800000"/>
                </a:solidFill>
                <a:latin typeface="Arial"/>
                <a:cs typeface="Arial"/>
              </a:rPr>
              <a:t>Average</a:t>
            </a:r>
            <a:r>
              <a:rPr sz="3360" spc="-90" dirty="0">
                <a:solidFill>
                  <a:srgbClr val="800000"/>
                </a:solidFill>
                <a:latin typeface="Arial"/>
                <a:cs typeface="Arial"/>
              </a:rPr>
              <a:t> </a:t>
            </a:r>
            <a:r>
              <a:rPr sz="3360" dirty="0">
                <a:solidFill>
                  <a:srgbClr val="800000"/>
                </a:solidFill>
                <a:latin typeface="Arial"/>
                <a:cs typeface="Arial"/>
              </a:rPr>
              <a:t>salaries</a:t>
            </a:r>
            <a:r>
              <a:rPr sz="3360" spc="-96" dirty="0">
                <a:solidFill>
                  <a:srgbClr val="800000"/>
                </a:solidFill>
                <a:latin typeface="Arial"/>
                <a:cs typeface="Arial"/>
              </a:rPr>
              <a:t> </a:t>
            </a:r>
            <a:r>
              <a:rPr sz="3360" dirty="0">
                <a:solidFill>
                  <a:srgbClr val="800000"/>
                </a:solidFill>
                <a:latin typeface="Arial"/>
                <a:cs typeface="Arial"/>
              </a:rPr>
              <a:t>in</a:t>
            </a:r>
            <a:r>
              <a:rPr sz="3360" spc="-90" dirty="0">
                <a:solidFill>
                  <a:srgbClr val="800000"/>
                </a:solidFill>
                <a:latin typeface="Arial"/>
                <a:cs typeface="Arial"/>
              </a:rPr>
              <a:t> </a:t>
            </a:r>
            <a:r>
              <a:rPr sz="3360" spc="-12" dirty="0">
                <a:solidFill>
                  <a:srgbClr val="800000"/>
                </a:solidFill>
                <a:latin typeface="Arial"/>
                <a:cs typeface="Arial"/>
              </a:rPr>
              <a:t>regions</a:t>
            </a:r>
            <a:endParaRPr sz="3360">
              <a:latin typeface="Arial"/>
              <a:cs typeface="Arial"/>
            </a:endParaRPr>
          </a:p>
          <a:p>
            <a:pPr marL="562356" lvl="1" indent="-272795">
              <a:spcBef>
                <a:spcPts val="642"/>
              </a:spcBef>
              <a:buFont typeface="Arial"/>
              <a:buChar char="–"/>
              <a:tabLst>
                <a:tab pos="562356" algn="l"/>
              </a:tabLst>
            </a:pPr>
            <a:r>
              <a:rPr sz="2400" i="1" dirty="0">
                <a:solidFill>
                  <a:srgbClr val="FF0000"/>
                </a:solidFill>
                <a:latin typeface="Arial"/>
                <a:cs typeface="Arial"/>
              </a:rPr>
              <a:t>Show</a:t>
            </a:r>
            <a:r>
              <a:rPr sz="2400" i="1" spc="-48" dirty="0">
                <a:solidFill>
                  <a:srgbClr val="FF0000"/>
                </a:solidFill>
                <a:latin typeface="Arial"/>
                <a:cs typeface="Arial"/>
              </a:rPr>
              <a:t> </a:t>
            </a:r>
            <a:r>
              <a:rPr sz="2400" i="1" dirty="0">
                <a:solidFill>
                  <a:srgbClr val="FF0000"/>
                </a:solidFill>
                <a:latin typeface="Arial"/>
                <a:cs typeface="Arial"/>
              </a:rPr>
              <a:t>zip</a:t>
            </a:r>
            <a:r>
              <a:rPr sz="2400" i="1" spc="-60" dirty="0">
                <a:solidFill>
                  <a:srgbClr val="FF0000"/>
                </a:solidFill>
                <a:latin typeface="Arial"/>
                <a:cs typeface="Arial"/>
              </a:rPr>
              <a:t> </a:t>
            </a:r>
            <a:r>
              <a:rPr sz="2400" i="1" dirty="0">
                <a:solidFill>
                  <a:srgbClr val="FF0000"/>
                </a:solidFill>
                <a:latin typeface="Arial"/>
                <a:cs typeface="Arial"/>
              </a:rPr>
              <a:t>codes</a:t>
            </a:r>
            <a:r>
              <a:rPr sz="2400" i="1" spc="-54" dirty="0">
                <a:solidFill>
                  <a:srgbClr val="FF0000"/>
                </a:solidFill>
                <a:latin typeface="Arial"/>
                <a:cs typeface="Arial"/>
              </a:rPr>
              <a:t> </a:t>
            </a:r>
            <a:r>
              <a:rPr sz="2400" i="1" dirty="0">
                <a:solidFill>
                  <a:srgbClr val="FF0000"/>
                </a:solidFill>
                <a:latin typeface="Arial"/>
                <a:cs typeface="Arial"/>
              </a:rPr>
              <a:t>where</a:t>
            </a:r>
            <a:r>
              <a:rPr sz="2400" i="1" spc="-54" dirty="0">
                <a:solidFill>
                  <a:srgbClr val="FF0000"/>
                </a:solidFill>
                <a:latin typeface="Arial"/>
                <a:cs typeface="Arial"/>
              </a:rPr>
              <a:t> </a:t>
            </a:r>
            <a:r>
              <a:rPr sz="2400" i="1" dirty="0">
                <a:solidFill>
                  <a:srgbClr val="FF0000"/>
                </a:solidFill>
                <a:latin typeface="Arial"/>
                <a:cs typeface="Arial"/>
              </a:rPr>
              <a:t>average</a:t>
            </a:r>
            <a:r>
              <a:rPr sz="2400" i="1" spc="-60" dirty="0">
                <a:solidFill>
                  <a:srgbClr val="FF0000"/>
                </a:solidFill>
                <a:latin typeface="Arial"/>
                <a:cs typeface="Arial"/>
              </a:rPr>
              <a:t> </a:t>
            </a:r>
            <a:r>
              <a:rPr sz="2400" i="1" dirty="0">
                <a:solidFill>
                  <a:srgbClr val="FF0000"/>
                </a:solidFill>
                <a:latin typeface="Arial"/>
                <a:cs typeface="Arial"/>
              </a:rPr>
              <a:t>salaries</a:t>
            </a:r>
            <a:r>
              <a:rPr sz="2400" i="1" spc="-54" dirty="0">
                <a:solidFill>
                  <a:srgbClr val="FF0000"/>
                </a:solidFill>
                <a:latin typeface="Arial"/>
                <a:cs typeface="Arial"/>
              </a:rPr>
              <a:t> </a:t>
            </a:r>
            <a:r>
              <a:rPr sz="2400" i="1" dirty="0">
                <a:solidFill>
                  <a:srgbClr val="FF0000"/>
                </a:solidFill>
                <a:latin typeface="Arial"/>
                <a:cs typeface="Arial"/>
              </a:rPr>
              <a:t>are</a:t>
            </a:r>
            <a:r>
              <a:rPr sz="2400" i="1" spc="-60" dirty="0">
                <a:solidFill>
                  <a:srgbClr val="FF0000"/>
                </a:solidFill>
                <a:latin typeface="Arial"/>
                <a:cs typeface="Arial"/>
              </a:rPr>
              <a:t> </a:t>
            </a:r>
            <a:r>
              <a:rPr sz="2400" i="1" dirty="0">
                <a:solidFill>
                  <a:srgbClr val="FF0000"/>
                </a:solidFill>
                <a:latin typeface="Arial"/>
                <a:cs typeface="Arial"/>
              </a:rPr>
              <a:t>in</a:t>
            </a:r>
            <a:r>
              <a:rPr sz="2400" i="1" spc="-54" dirty="0">
                <a:solidFill>
                  <a:srgbClr val="FF0000"/>
                </a:solidFill>
                <a:latin typeface="Arial"/>
                <a:cs typeface="Arial"/>
              </a:rPr>
              <a:t> </a:t>
            </a:r>
            <a:r>
              <a:rPr sz="2400" i="1" dirty="0">
                <a:solidFill>
                  <a:srgbClr val="FF0000"/>
                </a:solidFill>
                <a:latin typeface="Arial"/>
                <a:cs typeface="Arial"/>
              </a:rPr>
              <a:t>the</a:t>
            </a:r>
            <a:r>
              <a:rPr sz="2400" i="1" spc="-60" dirty="0">
                <a:solidFill>
                  <a:srgbClr val="FF0000"/>
                </a:solidFill>
                <a:latin typeface="Arial"/>
                <a:cs typeface="Arial"/>
              </a:rPr>
              <a:t> </a:t>
            </a:r>
            <a:r>
              <a:rPr sz="2400" i="1" spc="-12" dirty="0">
                <a:solidFill>
                  <a:srgbClr val="FF0000"/>
                </a:solidFill>
                <a:latin typeface="Arial"/>
                <a:cs typeface="Arial"/>
              </a:rPr>
              <a:t>ranges:</a:t>
            </a:r>
            <a:endParaRPr sz="2400">
              <a:latin typeface="Arial"/>
              <a:cs typeface="Arial"/>
            </a:endParaRPr>
          </a:p>
          <a:p>
            <a:pPr marL="1111758">
              <a:tabLst>
                <a:tab pos="3306318" algn="l"/>
                <a:tab pos="6598158" algn="l"/>
              </a:tabLst>
            </a:pPr>
            <a:r>
              <a:rPr sz="2400" i="1" dirty="0">
                <a:solidFill>
                  <a:srgbClr val="FF0000"/>
                </a:solidFill>
                <a:latin typeface="Arial"/>
                <a:cs typeface="Arial"/>
              </a:rPr>
              <a:t>(1)</a:t>
            </a:r>
            <a:r>
              <a:rPr sz="2400" i="1" spc="-18" dirty="0">
                <a:solidFill>
                  <a:srgbClr val="FF0000"/>
                </a:solidFill>
                <a:latin typeface="Arial"/>
                <a:cs typeface="Arial"/>
              </a:rPr>
              <a:t> </a:t>
            </a:r>
            <a:r>
              <a:rPr sz="2400" i="1" dirty="0">
                <a:solidFill>
                  <a:srgbClr val="FF0000"/>
                </a:solidFill>
                <a:latin typeface="Arial"/>
                <a:cs typeface="Arial"/>
              </a:rPr>
              <a:t>&lt;</a:t>
            </a:r>
            <a:r>
              <a:rPr sz="2400" i="1" spc="-18" dirty="0">
                <a:solidFill>
                  <a:srgbClr val="FF0000"/>
                </a:solidFill>
                <a:latin typeface="Arial"/>
                <a:cs typeface="Arial"/>
              </a:rPr>
              <a:t> </a:t>
            </a:r>
            <a:r>
              <a:rPr sz="2400" i="1" spc="-24" dirty="0">
                <a:solidFill>
                  <a:srgbClr val="FF0000"/>
                </a:solidFill>
                <a:latin typeface="Arial"/>
                <a:cs typeface="Arial"/>
              </a:rPr>
              <a:t>$100K</a:t>
            </a:r>
            <a:r>
              <a:rPr sz="2400" i="1" dirty="0">
                <a:solidFill>
                  <a:srgbClr val="FF0000"/>
                </a:solidFill>
                <a:latin typeface="Arial"/>
                <a:cs typeface="Arial"/>
              </a:rPr>
              <a:t>	(2)</a:t>
            </a:r>
            <a:r>
              <a:rPr sz="2400" i="1" spc="-42" dirty="0">
                <a:solidFill>
                  <a:srgbClr val="FF0000"/>
                </a:solidFill>
                <a:latin typeface="Arial"/>
                <a:cs typeface="Arial"/>
              </a:rPr>
              <a:t> </a:t>
            </a:r>
            <a:r>
              <a:rPr sz="2400" i="1" dirty="0">
                <a:solidFill>
                  <a:srgbClr val="FF0000"/>
                </a:solidFill>
                <a:latin typeface="Arial"/>
                <a:cs typeface="Arial"/>
              </a:rPr>
              <a:t>$100K</a:t>
            </a:r>
            <a:r>
              <a:rPr sz="2400" i="1" spc="-30" dirty="0">
                <a:solidFill>
                  <a:srgbClr val="FF0000"/>
                </a:solidFill>
                <a:latin typeface="Arial"/>
                <a:cs typeface="Arial"/>
              </a:rPr>
              <a:t> </a:t>
            </a:r>
            <a:r>
              <a:rPr sz="2400" i="1" dirty="0">
                <a:solidFill>
                  <a:srgbClr val="FF0000"/>
                </a:solidFill>
                <a:latin typeface="Arial"/>
                <a:cs typeface="Arial"/>
              </a:rPr>
              <a:t>…</a:t>
            </a:r>
            <a:r>
              <a:rPr sz="2400" i="1" spc="-36" dirty="0">
                <a:solidFill>
                  <a:srgbClr val="FF0000"/>
                </a:solidFill>
                <a:latin typeface="Arial"/>
                <a:cs typeface="Arial"/>
              </a:rPr>
              <a:t> </a:t>
            </a:r>
            <a:r>
              <a:rPr sz="2400" i="1" spc="-12" dirty="0">
                <a:solidFill>
                  <a:srgbClr val="FF0000"/>
                </a:solidFill>
                <a:latin typeface="Arial"/>
                <a:cs typeface="Arial"/>
              </a:rPr>
              <a:t>$500K</a:t>
            </a:r>
            <a:r>
              <a:rPr sz="2400" i="1" dirty="0">
                <a:solidFill>
                  <a:srgbClr val="FF0000"/>
                </a:solidFill>
                <a:latin typeface="Arial"/>
                <a:cs typeface="Arial"/>
              </a:rPr>
              <a:t>	(3)</a:t>
            </a:r>
            <a:r>
              <a:rPr sz="2400" i="1" spc="-30" dirty="0">
                <a:solidFill>
                  <a:srgbClr val="FF0000"/>
                </a:solidFill>
                <a:latin typeface="Arial"/>
                <a:cs typeface="Arial"/>
              </a:rPr>
              <a:t> </a:t>
            </a:r>
            <a:r>
              <a:rPr sz="2400" i="1" dirty="0">
                <a:solidFill>
                  <a:srgbClr val="FF0000"/>
                </a:solidFill>
                <a:latin typeface="Arial"/>
                <a:cs typeface="Arial"/>
              </a:rPr>
              <a:t>&gt;</a:t>
            </a:r>
            <a:r>
              <a:rPr sz="2400" i="1" spc="-18" dirty="0">
                <a:solidFill>
                  <a:srgbClr val="FF0000"/>
                </a:solidFill>
                <a:latin typeface="Arial"/>
                <a:cs typeface="Arial"/>
              </a:rPr>
              <a:t> </a:t>
            </a:r>
            <a:r>
              <a:rPr sz="2400" i="1" spc="-12" dirty="0">
                <a:solidFill>
                  <a:srgbClr val="FF0000"/>
                </a:solidFill>
                <a:latin typeface="Arial"/>
                <a:cs typeface="Arial"/>
              </a:rPr>
              <a:t>$500K</a:t>
            </a:r>
            <a:endParaRPr sz="2400">
              <a:latin typeface="Arial"/>
              <a:cs typeface="Arial"/>
            </a:endParaRPr>
          </a:p>
          <a:p>
            <a:pPr marL="562356" lvl="1" indent="-272795">
              <a:spcBef>
                <a:spcPts val="606"/>
              </a:spcBef>
              <a:buChar char="–"/>
              <a:tabLst>
                <a:tab pos="562356" algn="l"/>
              </a:tabLst>
            </a:pPr>
            <a:r>
              <a:rPr sz="2400" dirty="0">
                <a:latin typeface="Arial"/>
                <a:cs typeface="Arial"/>
              </a:rPr>
              <a:t>Data</a:t>
            </a:r>
            <a:r>
              <a:rPr sz="2400" spc="-42" dirty="0">
                <a:latin typeface="Arial"/>
                <a:cs typeface="Arial"/>
              </a:rPr>
              <a:t> </a:t>
            </a:r>
            <a:r>
              <a:rPr sz="2400" dirty="0">
                <a:latin typeface="Arial"/>
                <a:cs typeface="Arial"/>
              </a:rPr>
              <a:t>is</a:t>
            </a:r>
            <a:r>
              <a:rPr sz="2400" spc="-36" dirty="0">
                <a:latin typeface="Arial"/>
                <a:cs typeface="Arial"/>
              </a:rPr>
              <a:t> </a:t>
            </a:r>
            <a:r>
              <a:rPr sz="2400" dirty="0">
                <a:latin typeface="Arial"/>
                <a:cs typeface="Arial"/>
              </a:rPr>
              <a:t>a</a:t>
            </a:r>
            <a:r>
              <a:rPr sz="2400" spc="-36" dirty="0">
                <a:latin typeface="Arial"/>
                <a:cs typeface="Arial"/>
              </a:rPr>
              <a:t> </a:t>
            </a:r>
            <a:r>
              <a:rPr sz="2400" dirty="0">
                <a:latin typeface="Arial"/>
                <a:cs typeface="Arial"/>
              </a:rPr>
              <a:t>set</a:t>
            </a:r>
            <a:r>
              <a:rPr sz="2400" spc="-42" dirty="0">
                <a:latin typeface="Arial"/>
                <a:cs typeface="Arial"/>
              </a:rPr>
              <a:t> </a:t>
            </a:r>
            <a:r>
              <a:rPr sz="2400" dirty="0">
                <a:latin typeface="Arial"/>
                <a:cs typeface="Arial"/>
              </a:rPr>
              <a:t>of</a:t>
            </a:r>
            <a:r>
              <a:rPr sz="2400" spc="-42" dirty="0">
                <a:latin typeface="Arial"/>
                <a:cs typeface="Arial"/>
              </a:rPr>
              <a:t> </a:t>
            </a:r>
            <a:r>
              <a:rPr sz="2400" dirty="0">
                <a:latin typeface="Arial"/>
                <a:cs typeface="Arial"/>
              </a:rPr>
              <a:t>lines:</a:t>
            </a:r>
            <a:r>
              <a:rPr sz="2400" spc="-42" dirty="0">
                <a:latin typeface="Arial"/>
                <a:cs typeface="Arial"/>
              </a:rPr>
              <a:t> </a:t>
            </a:r>
            <a:r>
              <a:rPr sz="2400" dirty="0">
                <a:latin typeface="Arial"/>
                <a:cs typeface="Arial"/>
              </a:rPr>
              <a:t>{</a:t>
            </a:r>
            <a:r>
              <a:rPr sz="2400" spc="-42" dirty="0">
                <a:latin typeface="Arial"/>
                <a:cs typeface="Arial"/>
              </a:rPr>
              <a:t> </a:t>
            </a:r>
            <a:r>
              <a:rPr sz="2400" dirty="0">
                <a:latin typeface="Arial"/>
                <a:cs typeface="Arial"/>
              </a:rPr>
              <a:t>name,</a:t>
            </a:r>
            <a:r>
              <a:rPr sz="2400" spc="-42" dirty="0">
                <a:latin typeface="Arial"/>
                <a:cs typeface="Arial"/>
              </a:rPr>
              <a:t> </a:t>
            </a:r>
            <a:r>
              <a:rPr sz="2400" dirty="0">
                <a:latin typeface="Arial"/>
                <a:cs typeface="Arial"/>
              </a:rPr>
              <a:t>age,</a:t>
            </a:r>
            <a:r>
              <a:rPr sz="2400" spc="-42" dirty="0">
                <a:latin typeface="Arial"/>
                <a:cs typeface="Arial"/>
              </a:rPr>
              <a:t> </a:t>
            </a:r>
            <a:r>
              <a:rPr sz="2400" dirty="0">
                <a:latin typeface="Arial"/>
                <a:cs typeface="Arial"/>
              </a:rPr>
              <a:t>address,</a:t>
            </a:r>
            <a:r>
              <a:rPr sz="2400" spc="-42" dirty="0">
                <a:latin typeface="Arial"/>
                <a:cs typeface="Arial"/>
              </a:rPr>
              <a:t> </a:t>
            </a:r>
            <a:r>
              <a:rPr sz="2400" dirty="0">
                <a:latin typeface="Arial"/>
                <a:cs typeface="Arial"/>
              </a:rPr>
              <a:t>zip,</a:t>
            </a:r>
            <a:r>
              <a:rPr sz="2400" spc="-42" dirty="0">
                <a:latin typeface="Arial"/>
                <a:cs typeface="Arial"/>
              </a:rPr>
              <a:t> </a:t>
            </a:r>
            <a:r>
              <a:rPr sz="2400" dirty="0">
                <a:latin typeface="Arial"/>
                <a:cs typeface="Arial"/>
              </a:rPr>
              <a:t>salary</a:t>
            </a:r>
            <a:r>
              <a:rPr sz="2400" spc="-36" dirty="0">
                <a:latin typeface="Arial"/>
                <a:cs typeface="Arial"/>
              </a:rPr>
              <a:t> </a:t>
            </a:r>
            <a:r>
              <a:rPr sz="2400" spc="-60" dirty="0">
                <a:latin typeface="Arial"/>
                <a:cs typeface="Arial"/>
              </a:rPr>
              <a:t>}</a:t>
            </a:r>
            <a:endParaRPr sz="2400">
              <a:latin typeface="Arial"/>
              <a:cs typeface="Arial"/>
            </a:endParaRPr>
          </a:p>
        </p:txBody>
      </p:sp>
      <p:sp>
        <p:nvSpPr>
          <p:cNvPr id="5" name="object 5"/>
          <p:cNvSpPr txBox="1"/>
          <p:nvPr/>
        </p:nvSpPr>
        <p:spPr>
          <a:xfrm>
            <a:off x="11974069" y="7835798"/>
            <a:ext cx="183642" cy="181588"/>
          </a:xfrm>
          <a:prstGeom prst="rect">
            <a:avLst/>
          </a:prstGeom>
        </p:spPr>
        <p:txBody>
          <a:bodyPr vert="horz" wrap="square" lIns="0" tIns="15240" rIns="0" bIns="0" rtlCol="0">
            <a:spAutoFit/>
          </a:bodyPr>
          <a:lstStyle/>
          <a:p>
            <a:pPr marL="15240">
              <a:spcBef>
                <a:spcPts val="120"/>
              </a:spcBef>
            </a:pPr>
            <a:r>
              <a:rPr sz="1080" spc="-30" dirty="0">
                <a:solidFill>
                  <a:srgbClr val="B41F34"/>
                </a:solidFill>
                <a:latin typeface="Arial"/>
                <a:cs typeface="Arial"/>
              </a:rPr>
              <a:t>32</a:t>
            </a:r>
            <a:endParaRPr sz="1080">
              <a:latin typeface="Arial"/>
              <a:cs typeface="Arial"/>
            </a:endParaRPr>
          </a:p>
        </p:txBody>
      </p:sp>
      <p:grpSp>
        <p:nvGrpSpPr>
          <p:cNvPr id="6" name="object 6"/>
          <p:cNvGrpSpPr/>
          <p:nvPr/>
        </p:nvGrpSpPr>
        <p:grpSpPr>
          <a:xfrm>
            <a:off x="2534716" y="3375965"/>
            <a:ext cx="3892296" cy="1338834"/>
            <a:chOff x="588263" y="2813304"/>
            <a:chExt cx="3243580" cy="1115695"/>
          </a:xfrm>
        </p:grpSpPr>
        <p:pic>
          <p:nvPicPr>
            <p:cNvPr id="7" name="object 7"/>
            <p:cNvPicPr/>
            <p:nvPr/>
          </p:nvPicPr>
          <p:blipFill>
            <a:blip r:embed="rId2" cstate="print"/>
            <a:stretch>
              <a:fillRect/>
            </a:stretch>
          </p:blipFill>
          <p:spPr>
            <a:xfrm>
              <a:off x="588263" y="2813304"/>
              <a:ext cx="3243072" cy="1115568"/>
            </a:xfrm>
            <a:prstGeom prst="rect">
              <a:avLst/>
            </a:prstGeom>
          </p:spPr>
        </p:pic>
        <p:pic>
          <p:nvPicPr>
            <p:cNvPr id="8" name="object 8"/>
            <p:cNvPicPr/>
            <p:nvPr/>
          </p:nvPicPr>
          <p:blipFill>
            <a:blip r:embed="rId3" cstate="print"/>
            <a:stretch>
              <a:fillRect/>
            </a:stretch>
          </p:blipFill>
          <p:spPr>
            <a:xfrm>
              <a:off x="588263" y="2987040"/>
              <a:ext cx="2100072" cy="835152"/>
            </a:xfrm>
            <a:prstGeom prst="rect">
              <a:avLst/>
            </a:prstGeom>
          </p:spPr>
        </p:pic>
        <p:sp>
          <p:nvSpPr>
            <p:cNvPr id="9" name="object 9"/>
            <p:cNvSpPr/>
            <p:nvPr/>
          </p:nvSpPr>
          <p:spPr>
            <a:xfrm>
              <a:off x="635430" y="2836189"/>
              <a:ext cx="3150870" cy="1022985"/>
            </a:xfrm>
            <a:custGeom>
              <a:avLst/>
              <a:gdLst/>
              <a:ahLst/>
              <a:cxnLst/>
              <a:rect l="l" t="t" r="r" b="b"/>
              <a:pathLst>
                <a:path w="3150870" h="1022985">
                  <a:moveTo>
                    <a:pt x="3068743" y="0"/>
                  </a:moveTo>
                  <a:lnTo>
                    <a:pt x="81799" y="0"/>
                  </a:lnTo>
                  <a:lnTo>
                    <a:pt x="49959" y="6428"/>
                  </a:lnTo>
                  <a:lnTo>
                    <a:pt x="23958" y="23958"/>
                  </a:lnTo>
                  <a:lnTo>
                    <a:pt x="6428" y="49959"/>
                  </a:lnTo>
                  <a:lnTo>
                    <a:pt x="0" y="81799"/>
                  </a:lnTo>
                  <a:lnTo>
                    <a:pt x="0" y="941089"/>
                  </a:lnTo>
                  <a:lnTo>
                    <a:pt x="6428" y="972929"/>
                  </a:lnTo>
                  <a:lnTo>
                    <a:pt x="23958" y="998929"/>
                  </a:lnTo>
                  <a:lnTo>
                    <a:pt x="49959" y="1016460"/>
                  </a:lnTo>
                  <a:lnTo>
                    <a:pt x="81799" y="1022888"/>
                  </a:lnTo>
                  <a:lnTo>
                    <a:pt x="3068743" y="1022888"/>
                  </a:lnTo>
                  <a:lnTo>
                    <a:pt x="3100583" y="1016460"/>
                  </a:lnTo>
                  <a:lnTo>
                    <a:pt x="3126584" y="998929"/>
                  </a:lnTo>
                  <a:lnTo>
                    <a:pt x="3144115" y="972929"/>
                  </a:lnTo>
                  <a:lnTo>
                    <a:pt x="3150543" y="941089"/>
                  </a:lnTo>
                  <a:lnTo>
                    <a:pt x="3150543" y="81799"/>
                  </a:lnTo>
                  <a:lnTo>
                    <a:pt x="3144115" y="49959"/>
                  </a:lnTo>
                  <a:lnTo>
                    <a:pt x="3126584" y="23958"/>
                  </a:lnTo>
                  <a:lnTo>
                    <a:pt x="3100583" y="6428"/>
                  </a:lnTo>
                  <a:lnTo>
                    <a:pt x="3068743" y="0"/>
                  </a:lnTo>
                  <a:close/>
                </a:path>
              </a:pathLst>
            </a:custGeom>
            <a:solidFill>
              <a:srgbClr val="AAE5E5"/>
            </a:solidFill>
          </p:spPr>
          <p:txBody>
            <a:bodyPr wrap="square" lIns="0" tIns="0" rIns="0" bIns="0" rtlCol="0"/>
            <a:lstStyle/>
            <a:p>
              <a:endParaRPr/>
            </a:p>
          </p:txBody>
        </p:sp>
        <p:sp>
          <p:nvSpPr>
            <p:cNvPr id="10" name="object 10"/>
            <p:cNvSpPr/>
            <p:nvPr/>
          </p:nvSpPr>
          <p:spPr>
            <a:xfrm>
              <a:off x="635430" y="2836189"/>
              <a:ext cx="3150870" cy="1022985"/>
            </a:xfrm>
            <a:custGeom>
              <a:avLst/>
              <a:gdLst/>
              <a:ahLst/>
              <a:cxnLst/>
              <a:rect l="l" t="t" r="r" b="b"/>
              <a:pathLst>
                <a:path w="3150870" h="1022985">
                  <a:moveTo>
                    <a:pt x="0" y="81799"/>
                  </a:moveTo>
                  <a:lnTo>
                    <a:pt x="6428" y="49959"/>
                  </a:lnTo>
                  <a:lnTo>
                    <a:pt x="23958" y="23958"/>
                  </a:lnTo>
                  <a:lnTo>
                    <a:pt x="49959" y="6428"/>
                  </a:lnTo>
                  <a:lnTo>
                    <a:pt x="81799" y="0"/>
                  </a:lnTo>
                  <a:lnTo>
                    <a:pt x="3068744" y="0"/>
                  </a:lnTo>
                  <a:lnTo>
                    <a:pt x="3100583" y="6428"/>
                  </a:lnTo>
                  <a:lnTo>
                    <a:pt x="3126584" y="23958"/>
                  </a:lnTo>
                  <a:lnTo>
                    <a:pt x="3144114" y="49959"/>
                  </a:lnTo>
                  <a:lnTo>
                    <a:pt x="3150543" y="81799"/>
                  </a:lnTo>
                  <a:lnTo>
                    <a:pt x="3150543" y="941088"/>
                  </a:lnTo>
                  <a:lnTo>
                    <a:pt x="3144114" y="972928"/>
                  </a:lnTo>
                  <a:lnTo>
                    <a:pt x="3126584" y="998929"/>
                  </a:lnTo>
                  <a:lnTo>
                    <a:pt x="3100583" y="1016459"/>
                  </a:lnTo>
                  <a:lnTo>
                    <a:pt x="3068744" y="1022888"/>
                  </a:lnTo>
                  <a:lnTo>
                    <a:pt x="81799" y="1022888"/>
                  </a:lnTo>
                  <a:lnTo>
                    <a:pt x="49959" y="1016459"/>
                  </a:lnTo>
                  <a:lnTo>
                    <a:pt x="23958" y="998929"/>
                  </a:lnTo>
                  <a:lnTo>
                    <a:pt x="6428" y="972928"/>
                  </a:lnTo>
                  <a:lnTo>
                    <a:pt x="0" y="941088"/>
                  </a:lnTo>
                  <a:lnTo>
                    <a:pt x="0" y="81799"/>
                  </a:lnTo>
                  <a:close/>
                </a:path>
              </a:pathLst>
            </a:custGeom>
            <a:ln w="9525">
              <a:solidFill>
                <a:srgbClr val="000000"/>
              </a:solidFill>
            </a:ln>
          </p:spPr>
          <p:txBody>
            <a:bodyPr wrap="square" lIns="0" tIns="0" rIns="0" bIns="0" rtlCol="0"/>
            <a:lstStyle/>
            <a:p>
              <a:endParaRPr/>
            </a:p>
          </p:txBody>
        </p:sp>
      </p:grpSp>
      <p:sp>
        <p:nvSpPr>
          <p:cNvPr id="11" name="object 11"/>
          <p:cNvSpPr txBox="1"/>
          <p:nvPr/>
        </p:nvSpPr>
        <p:spPr>
          <a:xfrm>
            <a:off x="2714555" y="3570426"/>
            <a:ext cx="2161794" cy="788421"/>
          </a:xfrm>
          <a:prstGeom prst="rect">
            <a:avLst/>
          </a:prstGeom>
        </p:spPr>
        <p:txBody>
          <a:bodyPr vert="horz" wrap="square" lIns="0" tIns="106680" rIns="0" bIns="0" rtlCol="0">
            <a:spAutoFit/>
          </a:bodyPr>
          <a:lstStyle/>
          <a:p>
            <a:pPr marR="140970" algn="r">
              <a:spcBef>
                <a:spcPts val="840"/>
              </a:spcBef>
            </a:pPr>
            <a:r>
              <a:rPr sz="1920" b="1" spc="-30" dirty="0">
                <a:latin typeface="Arial"/>
                <a:cs typeface="Arial"/>
              </a:rPr>
              <a:t>Map</a:t>
            </a:r>
            <a:endParaRPr sz="1920">
              <a:latin typeface="Arial"/>
              <a:cs typeface="Arial"/>
            </a:endParaRPr>
          </a:p>
          <a:p>
            <a:pPr marL="15240">
              <a:spcBef>
                <a:spcPts val="720"/>
              </a:spcBef>
            </a:pPr>
            <a:r>
              <a:rPr sz="1920" u="sng" dirty="0">
                <a:uFill>
                  <a:solidFill>
                    <a:srgbClr val="000000"/>
                  </a:solidFill>
                </a:uFill>
                <a:latin typeface="Arial"/>
                <a:cs typeface="Arial"/>
              </a:rPr>
              <a:t>Output:</a:t>
            </a:r>
            <a:r>
              <a:rPr sz="1920" u="sng" spc="-54" dirty="0">
                <a:uFill>
                  <a:solidFill>
                    <a:srgbClr val="000000"/>
                  </a:solidFill>
                </a:uFill>
                <a:latin typeface="Arial"/>
                <a:cs typeface="Arial"/>
              </a:rPr>
              <a:t> </a:t>
            </a:r>
            <a:r>
              <a:rPr sz="1920" dirty="0">
                <a:latin typeface="Arial"/>
                <a:cs typeface="Arial"/>
              </a:rPr>
              <a:t>(zip,</a:t>
            </a:r>
            <a:r>
              <a:rPr sz="1920" spc="-42" dirty="0">
                <a:latin typeface="Arial"/>
                <a:cs typeface="Arial"/>
              </a:rPr>
              <a:t> </a:t>
            </a:r>
            <a:r>
              <a:rPr sz="1920" spc="-12" dirty="0">
                <a:latin typeface="Arial"/>
                <a:cs typeface="Arial"/>
              </a:rPr>
              <a:t>salary)</a:t>
            </a:r>
            <a:endParaRPr sz="1920">
              <a:latin typeface="Arial"/>
              <a:cs typeface="Arial"/>
            </a:endParaRPr>
          </a:p>
        </p:txBody>
      </p:sp>
      <p:grpSp>
        <p:nvGrpSpPr>
          <p:cNvPr id="12" name="object 12"/>
          <p:cNvGrpSpPr/>
          <p:nvPr/>
        </p:nvGrpSpPr>
        <p:grpSpPr>
          <a:xfrm>
            <a:off x="7552945" y="3375965"/>
            <a:ext cx="4466082" cy="1353312"/>
            <a:chOff x="4770120" y="2813304"/>
            <a:chExt cx="3721735" cy="1127760"/>
          </a:xfrm>
        </p:grpSpPr>
        <p:pic>
          <p:nvPicPr>
            <p:cNvPr id="13" name="object 13"/>
            <p:cNvPicPr/>
            <p:nvPr/>
          </p:nvPicPr>
          <p:blipFill>
            <a:blip r:embed="rId4" cstate="print"/>
            <a:stretch>
              <a:fillRect/>
            </a:stretch>
          </p:blipFill>
          <p:spPr>
            <a:xfrm>
              <a:off x="4770120" y="2813304"/>
              <a:ext cx="3721608" cy="1115568"/>
            </a:xfrm>
            <a:prstGeom prst="rect">
              <a:avLst/>
            </a:prstGeom>
          </p:spPr>
        </p:pic>
        <p:pic>
          <p:nvPicPr>
            <p:cNvPr id="14" name="object 14"/>
            <p:cNvPicPr/>
            <p:nvPr/>
          </p:nvPicPr>
          <p:blipFill>
            <a:blip r:embed="rId5" cstate="print"/>
            <a:stretch>
              <a:fillRect/>
            </a:stretch>
          </p:blipFill>
          <p:spPr>
            <a:xfrm>
              <a:off x="4770120" y="2865120"/>
              <a:ext cx="2947416" cy="1075943"/>
            </a:xfrm>
            <a:prstGeom prst="rect">
              <a:avLst/>
            </a:prstGeom>
          </p:spPr>
        </p:pic>
        <p:sp>
          <p:nvSpPr>
            <p:cNvPr id="15" name="object 15"/>
            <p:cNvSpPr/>
            <p:nvPr/>
          </p:nvSpPr>
          <p:spPr>
            <a:xfrm>
              <a:off x="4817329" y="2836189"/>
              <a:ext cx="3629660" cy="1022985"/>
            </a:xfrm>
            <a:custGeom>
              <a:avLst/>
              <a:gdLst/>
              <a:ahLst/>
              <a:cxnLst/>
              <a:rect l="l" t="t" r="r" b="b"/>
              <a:pathLst>
                <a:path w="3629659" h="1022985">
                  <a:moveTo>
                    <a:pt x="3547446" y="0"/>
                  </a:moveTo>
                  <a:lnTo>
                    <a:pt x="81800" y="0"/>
                  </a:lnTo>
                  <a:lnTo>
                    <a:pt x="49960" y="6428"/>
                  </a:lnTo>
                  <a:lnTo>
                    <a:pt x="23959" y="23959"/>
                  </a:lnTo>
                  <a:lnTo>
                    <a:pt x="6428" y="49961"/>
                  </a:lnTo>
                  <a:lnTo>
                    <a:pt x="0" y="81801"/>
                  </a:lnTo>
                  <a:lnTo>
                    <a:pt x="0" y="941087"/>
                  </a:lnTo>
                  <a:lnTo>
                    <a:pt x="6428" y="972928"/>
                  </a:lnTo>
                  <a:lnTo>
                    <a:pt x="23959" y="998929"/>
                  </a:lnTo>
                  <a:lnTo>
                    <a:pt x="49960" y="1016460"/>
                  </a:lnTo>
                  <a:lnTo>
                    <a:pt x="81800" y="1022888"/>
                  </a:lnTo>
                  <a:lnTo>
                    <a:pt x="3547446" y="1022888"/>
                  </a:lnTo>
                  <a:lnTo>
                    <a:pt x="3579286" y="1016460"/>
                  </a:lnTo>
                  <a:lnTo>
                    <a:pt x="3605288" y="998929"/>
                  </a:lnTo>
                  <a:lnTo>
                    <a:pt x="3622818" y="972928"/>
                  </a:lnTo>
                  <a:lnTo>
                    <a:pt x="3629247" y="941087"/>
                  </a:lnTo>
                  <a:lnTo>
                    <a:pt x="3629247" y="81801"/>
                  </a:lnTo>
                  <a:lnTo>
                    <a:pt x="3622818" y="49961"/>
                  </a:lnTo>
                  <a:lnTo>
                    <a:pt x="3605288" y="23959"/>
                  </a:lnTo>
                  <a:lnTo>
                    <a:pt x="3579286" y="6428"/>
                  </a:lnTo>
                  <a:lnTo>
                    <a:pt x="3547446" y="0"/>
                  </a:lnTo>
                  <a:close/>
                </a:path>
              </a:pathLst>
            </a:custGeom>
            <a:solidFill>
              <a:srgbClr val="FCD5B5"/>
            </a:solidFill>
          </p:spPr>
          <p:txBody>
            <a:bodyPr wrap="square" lIns="0" tIns="0" rIns="0" bIns="0" rtlCol="0"/>
            <a:lstStyle/>
            <a:p>
              <a:endParaRPr/>
            </a:p>
          </p:txBody>
        </p:sp>
        <p:sp>
          <p:nvSpPr>
            <p:cNvPr id="16" name="object 16"/>
            <p:cNvSpPr/>
            <p:nvPr/>
          </p:nvSpPr>
          <p:spPr>
            <a:xfrm>
              <a:off x="4817329" y="2836189"/>
              <a:ext cx="3629660" cy="1022985"/>
            </a:xfrm>
            <a:custGeom>
              <a:avLst/>
              <a:gdLst/>
              <a:ahLst/>
              <a:cxnLst/>
              <a:rect l="l" t="t" r="r" b="b"/>
              <a:pathLst>
                <a:path w="3629659" h="1022985">
                  <a:moveTo>
                    <a:pt x="0" y="81801"/>
                  </a:moveTo>
                  <a:lnTo>
                    <a:pt x="6428" y="49960"/>
                  </a:lnTo>
                  <a:lnTo>
                    <a:pt x="23958" y="23959"/>
                  </a:lnTo>
                  <a:lnTo>
                    <a:pt x="49960" y="6428"/>
                  </a:lnTo>
                  <a:lnTo>
                    <a:pt x="81800" y="0"/>
                  </a:lnTo>
                  <a:lnTo>
                    <a:pt x="3547446" y="0"/>
                  </a:lnTo>
                  <a:lnTo>
                    <a:pt x="3579286" y="6428"/>
                  </a:lnTo>
                  <a:lnTo>
                    <a:pt x="3605287" y="23959"/>
                  </a:lnTo>
                  <a:lnTo>
                    <a:pt x="3622818" y="49960"/>
                  </a:lnTo>
                  <a:lnTo>
                    <a:pt x="3629247" y="81801"/>
                  </a:lnTo>
                  <a:lnTo>
                    <a:pt x="3629247" y="941086"/>
                  </a:lnTo>
                  <a:lnTo>
                    <a:pt x="3622818" y="972927"/>
                  </a:lnTo>
                  <a:lnTo>
                    <a:pt x="3605287" y="998929"/>
                  </a:lnTo>
                  <a:lnTo>
                    <a:pt x="3579286" y="1016459"/>
                  </a:lnTo>
                  <a:lnTo>
                    <a:pt x="3547446" y="1022888"/>
                  </a:lnTo>
                  <a:lnTo>
                    <a:pt x="81800" y="1022888"/>
                  </a:lnTo>
                  <a:lnTo>
                    <a:pt x="49960" y="1016459"/>
                  </a:lnTo>
                  <a:lnTo>
                    <a:pt x="23958" y="998929"/>
                  </a:lnTo>
                  <a:lnTo>
                    <a:pt x="6428" y="972927"/>
                  </a:lnTo>
                  <a:lnTo>
                    <a:pt x="0" y="941086"/>
                  </a:lnTo>
                  <a:lnTo>
                    <a:pt x="0" y="81801"/>
                  </a:lnTo>
                  <a:close/>
                </a:path>
              </a:pathLst>
            </a:custGeom>
            <a:ln w="9525">
              <a:solidFill>
                <a:srgbClr val="000000"/>
              </a:solidFill>
            </a:ln>
          </p:spPr>
          <p:txBody>
            <a:bodyPr wrap="square" lIns="0" tIns="0" rIns="0" bIns="0" rtlCol="0"/>
            <a:lstStyle/>
            <a:p>
              <a:endParaRPr/>
            </a:p>
          </p:txBody>
        </p:sp>
      </p:grpSp>
      <p:sp>
        <p:nvSpPr>
          <p:cNvPr id="17" name="object 17"/>
          <p:cNvSpPr txBox="1"/>
          <p:nvPr/>
        </p:nvSpPr>
        <p:spPr>
          <a:xfrm>
            <a:off x="7732834" y="3424123"/>
            <a:ext cx="3179064" cy="1082861"/>
          </a:xfrm>
          <a:prstGeom prst="rect">
            <a:avLst/>
          </a:prstGeom>
        </p:spPr>
        <p:txBody>
          <a:bodyPr vert="horz" wrap="square" lIns="0" tIns="106680" rIns="0" bIns="0" rtlCol="0">
            <a:spAutoFit/>
          </a:bodyPr>
          <a:lstStyle/>
          <a:p>
            <a:pPr marL="1613916">
              <a:spcBef>
                <a:spcPts val="840"/>
              </a:spcBef>
            </a:pPr>
            <a:r>
              <a:rPr sz="1920" b="1" spc="-12" dirty="0">
                <a:latin typeface="Arial"/>
                <a:cs typeface="Arial"/>
              </a:rPr>
              <a:t>Reduce</a:t>
            </a:r>
            <a:endParaRPr sz="1920">
              <a:latin typeface="Arial"/>
              <a:cs typeface="Arial"/>
            </a:endParaRPr>
          </a:p>
          <a:p>
            <a:pPr marL="15240">
              <a:lnSpc>
                <a:spcPts val="2292"/>
              </a:lnSpc>
              <a:spcBef>
                <a:spcPts val="720"/>
              </a:spcBef>
            </a:pPr>
            <a:r>
              <a:rPr sz="1920" u="sng" dirty="0">
                <a:uFill>
                  <a:solidFill>
                    <a:srgbClr val="000000"/>
                  </a:solidFill>
                </a:uFill>
                <a:latin typeface="Arial"/>
                <a:cs typeface="Arial"/>
              </a:rPr>
              <a:t>Input</a:t>
            </a:r>
            <a:r>
              <a:rPr sz="1920" dirty="0">
                <a:latin typeface="Arial"/>
                <a:cs typeface="Arial"/>
              </a:rPr>
              <a:t>:</a:t>
            </a:r>
            <a:r>
              <a:rPr sz="1920" spc="-30" dirty="0">
                <a:latin typeface="Arial"/>
                <a:cs typeface="Arial"/>
              </a:rPr>
              <a:t> </a:t>
            </a:r>
            <a:r>
              <a:rPr sz="1920" dirty="0">
                <a:latin typeface="Arial"/>
                <a:cs typeface="Arial"/>
              </a:rPr>
              <a:t>zip,</a:t>
            </a:r>
            <a:r>
              <a:rPr sz="1920" spc="-30" dirty="0">
                <a:latin typeface="Arial"/>
                <a:cs typeface="Arial"/>
              </a:rPr>
              <a:t> </a:t>
            </a:r>
            <a:r>
              <a:rPr sz="1920" spc="-12" dirty="0">
                <a:latin typeface="Arial"/>
                <a:cs typeface="Arial"/>
              </a:rPr>
              <a:t>[salary]</a:t>
            </a:r>
            <a:endParaRPr sz="1920">
              <a:latin typeface="Arial"/>
              <a:cs typeface="Arial"/>
            </a:endParaRPr>
          </a:p>
          <a:p>
            <a:pPr marL="15240">
              <a:lnSpc>
                <a:spcPts val="2292"/>
              </a:lnSpc>
            </a:pPr>
            <a:r>
              <a:rPr sz="1920" u="sng" dirty="0">
                <a:uFill>
                  <a:solidFill>
                    <a:srgbClr val="000000"/>
                  </a:solidFill>
                </a:uFill>
                <a:latin typeface="Arial"/>
                <a:cs typeface="Arial"/>
              </a:rPr>
              <a:t>Output</a:t>
            </a:r>
            <a:r>
              <a:rPr sz="1920" dirty="0">
                <a:latin typeface="Arial"/>
                <a:cs typeface="Arial"/>
              </a:rPr>
              <a:t>:</a:t>
            </a:r>
            <a:r>
              <a:rPr sz="1920" spc="-42" dirty="0">
                <a:latin typeface="Arial"/>
                <a:cs typeface="Arial"/>
              </a:rPr>
              <a:t> </a:t>
            </a:r>
            <a:r>
              <a:rPr sz="1920" dirty="0">
                <a:latin typeface="Arial"/>
                <a:cs typeface="Arial"/>
              </a:rPr>
              <a:t>zip,</a:t>
            </a:r>
            <a:r>
              <a:rPr sz="1920" spc="-36" dirty="0">
                <a:latin typeface="Arial"/>
                <a:cs typeface="Arial"/>
              </a:rPr>
              <a:t> </a:t>
            </a:r>
            <a:r>
              <a:rPr sz="1920" spc="-12" dirty="0">
                <a:latin typeface="Arial"/>
                <a:cs typeface="Arial"/>
              </a:rPr>
              <a:t>average([salary])</a:t>
            </a:r>
            <a:endParaRPr sz="1920">
              <a:latin typeface="Arial"/>
              <a:cs typeface="Arial"/>
            </a:endParaRPr>
          </a:p>
        </p:txBody>
      </p:sp>
      <p:sp>
        <p:nvSpPr>
          <p:cNvPr id="18" name="object 18"/>
          <p:cNvSpPr/>
          <p:nvPr/>
        </p:nvSpPr>
        <p:spPr>
          <a:xfrm>
            <a:off x="6371968" y="3971441"/>
            <a:ext cx="1238250" cy="91440"/>
          </a:xfrm>
          <a:custGeom>
            <a:avLst/>
            <a:gdLst/>
            <a:ahLst/>
            <a:cxnLst/>
            <a:rect l="l" t="t" r="r" b="b"/>
            <a:pathLst>
              <a:path w="1031875" h="76200">
                <a:moveTo>
                  <a:pt x="955155" y="44449"/>
                </a:moveTo>
                <a:lnTo>
                  <a:pt x="955155" y="76200"/>
                </a:lnTo>
                <a:lnTo>
                  <a:pt x="1018655" y="44450"/>
                </a:lnTo>
                <a:lnTo>
                  <a:pt x="955155" y="44449"/>
                </a:lnTo>
                <a:close/>
              </a:path>
              <a:path w="1031875" h="76200">
                <a:moveTo>
                  <a:pt x="955155" y="31749"/>
                </a:moveTo>
                <a:lnTo>
                  <a:pt x="955155" y="44449"/>
                </a:lnTo>
                <a:lnTo>
                  <a:pt x="967855" y="44450"/>
                </a:lnTo>
                <a:lnTo>
                  <a:pt x="967855" y="31750"/>
                </a:lnTo>
                <a:lnTo>
                  <a:pt x="955155" y="31749"/>
                </a:lnTo>
                <a:close/>
              </a:path>
              <a:path w="1031875" h="76200">
                <a:moveTo>
                  <a:pt x="955155" y="0"/>
                </a:moveTo>
                <a:lnTo>
                  <a:pt x="955155" y="31749"/>
                </a:lnTo>
                <a:lnTo>
                  <a:pt x="967855" y="31750"/>
                </a:lnTo>
                <a:lnTo>
                  <a:pt x="967855" y="44450"/>
                </a:lnTo>
                <a:lnTo>
                  <a:pt x="1018658" y="44448"/>
                </a:lnTo>
                <a:lnTo>
                  <a:pt x="1031355" y="38100"/>
                </a:lnTo>
                <a:lnTo>
                  <a:pt x="955155" y="0"/>
                </a:lnTo>
                <a:close/>
              </a:path>
              <a:path w="1031875" h="76200">
                <a:moveTo>
                  <a:pt x="0" y="31748"/>
                </a:moveTo>
                <a:lnTo>
                  <a:pt x="0" y="44448"/>
                </a:lnTo>
                <a:lnTo>
                  <a:pt x="955155" y="44449"/>
                </a:lnTo>
                <a:lnTo>
                  <a:pt x="955155" y="31749"/>
                </a:lnTo>
                <a:lnTo>
                  <a:pt x="0" y="31748"/>
                </a:lnTo>
                <a:close/>
              </a:path>
            </a:pathLst>
          </a:custGeom>
          <a:solidFill>
            <a:srgbClr val="000000"/>
          </a:solidFill>
        </p:spPr>
        <p:txBody>
          <a:bodyPr wrap="square" lIns="0" tIns="0" rIns="0" bIns="0" rtlCol="0"/>
          <a:lstStyle/>
          <a:p>
            <a:endParaRPr/>
          </a:p>
        </p:txBody>
      </p:sp>
      <p:sp>
        <p:nvSpPr>
          <p:cNvPr id="19" name="object 19"/>
          <p:cNvSpPr txBox="1"/>
          <p:nvPr/>
        </p:nvSpPr>
        <p:spPr>
          <a:xfrm>
            <a:off x="7652242" y="4751833"/>
            <a:ext cx="4231385" cy="310854"/>
          </a:xfrm>
          <a:prstGeom prst="rect">
            <a:avLst/>
          </a:prstGeom>
        </p:spPr>
        <p:txBody>
          <a:bodyPr vert="horz" wrap="square" lIns="0" tIns="15240" rIns="0" bIns="0" rtlCol="0">
            <a:spAutoFit/>
          </a:bodyPr>
          <a:lstStyle/>
          <a:p>
            <a:pPr marL="15240">
              <a:spcBef>
                <a:spcPts val="120"/>
              </a:spcBef>
            </a:pPr>
            <a:r>
              <a:rPr sz="1920" dirty="0">
                <a:solidFill>
                  <a:srgbClr val="FF0000"/>
                </a:solidFill>
                <a:latin typeface="Arial"/>
                <a:cs typeface="Arial"/>
              </a:rPr>
              <a:t>Show</a:t>
            </a:r>
            <a:r>
              <a:rPr sz="1920" spc="-24" dirty="0">
                <a:solidFill>
                  <a:srgbClr val="FF0000"/>
                </a:solidFill>
                <a:latin typeface="Arial"/>
                <a:cs typeface="Arial"/>
              </a:rPr>
              <a:t> </a:t>
            </a:r>
            <a:r>
              <a:rPr sz="1920" dirty="0">
                <a:solidFill>
                  <a:srgbClr val="FF0000"/>
                </a:solidFill>
                <a:latin typeface="Arial"/>
                <a:cs typeface="Arial"/>
              </a:rPr>
              <a:t>average</a:t>
            </a:r>
            <a:r>
              <a:rPr sz="1920" spc="-24" dirty="0">
                <a:solidFill>
                  <a:srgbClr val="FF0000"/>
                </a:solidFill>
                <a:latin typeface="Arial"/>
                <a:cs typeface="Arial"/>
              </a:rPr>
              <a:t> </a:t>
            </a:r>
            <a:r>
              <a:rPr sz="1920" dirty="0">
                <a:solidFill>
                  <a:srgbClr val="FF0000"/>
                </a:solidFill>
                <a:latin typeface="Arial"/>
                <a:cs typeface="Arial"/>
              </a:rPr>
              <a:t>salary</a:t>
            </a:r>
            <a:r>
              <a:rPr sz="1920" spc="-18" dirty="0">
                <a:solidFill>
                  <a:srgbClr val="FF0000"/>
                </a:solidFill>
                <a:latin typeface="Arial"/>
                <a:cs typeface="Arial"/>
              </a:rPr>
              <a:t> </a:t>
            </a:r>
            <a:r>
              <a:rPr sz="1920" dirty="0">
                <a:solidFill>
                  <a:srgbClr val="FF0000"/>
                </a:solidFill>
                <a:latin typeface="Arial"/>
                <a:cs typeface="Arial"/>
              </a:rPr>
              <a:t>for</a:t>
            </a:r>
            <a:r>
              <a:rPr sz="1920" spc="-12" dirty="0">
                <a:solidFill>
                  <a:srgbClr val="FF0000"/>
                </a:solidFill>
                <a:latin typeface="Arial"/>
                <a:cs typeface="Arial"/>
              </a:rPr>
              <a:t> </a:t>
            </a:r>
            <a:r>
              <a:rPr sz="1920" dirty="0">
                <a:solidFill>
                  <a:srgbClr val="FF0000"/>
                </a:solidFill>
                <a:latin typeface="Arial"/>
                <a:cs typeface="Arial"/>
              </a:rPr>
              <a:t>each</a:t>
            </a:r>
            <a:r>
              <a:rPr sz="1920" spc="-24" dirty="0">
                <a:solidFill>
                  <a:srgbClr val="FF0000"/>
                </a:solidFill>
                <a:latin typeface="Arial"/>
                <a:cs typeface="Arial"/>
              </a:rPr>
              <a:t> </a:t>
            </a:r>
            <a:r>
              <a:rPr sz="1920" dirty="0">
                <a:solidFill>
                  <a:srgbClr val="FF0000"/>
                </a:solidFill>
                <a:latin typeface="Arial"/>
                <a:cs typeface="Arial"/>
              </a:rPr>
              <a:t>zip</a:t>
            </a:r>
            <a:r>
              <a:rPr sz="1920" spc="-24" dirty="0">
                <a:solidFill>
                  <a:srgbClr val="FF0000"/>
                </a:solidFill>
                <a:latin typeface="Arial"/>
                <a:cs typeface="Arial"/>
              </a:rPr>
              <a:t> code</a:t>
            </a:r>
            <a:endParaRPr sz="1920">
              <a:latin typeface="Arial"/>
              <a:cs typeface="Arial"/>
            </a:endParaRPr>
          </a:p>
        </p:txBody>
      </p:sp>
      <p:grpSp>
        <p:nvGrpSpPr>
          <p:cNvPr id="20" name="object 20"/>
          <p:cNvGrpSpPr/>
          <p:nvPr/>
        </p:nvGrpSpPr>
        <p:grpSpPr>
          <a:xfrm>
            <a:off x="2534716" y="5135269"/>
            <a:ext cx="3892296" cy="2337816"/>
            <a:chOff x="588263" y="4279391"/>
            <a:chExt cx="3243580" cy="1948180"/>
          </a:xfrm>
        </p:grpSpPr>
        <p:pic>
          <p:nvPicPr>
            <p:cNvPr id="21" name="object 21"/>
            <p:cNvPicPr/>
            <p:nvPr/>
          </p:nvPicPr>
          <p:blipFill>
            <a:blip r:embed="rId6" cstate="print"/>
            <a:stretch>
              <a:fillRect/>
            </a:stretch>
          </p:blipFill>
          <p:spPr>
            <a:xfrm>
              <a:off x="588263" y="4346447"/>
              <a:ext cx="3243072" cy="1880616"/>
            </a:xfrm>
            <a:prstGeom prst="rect">
              <a:avLst/>
            </a:prstGeom>
          </p:spPr>
        </p:pic>
        <p:pic>
          <p:nvPicPr>
            <p:cNvPr id="22" name="object 22"/>
            <p:cNvPicPr/>
            <p:nvPr/>
          </p:nvPicPr>
          <p:blipFill>
            <a:blip r:embed="rId7" cstate="print"/>
            <a:stretch>
              <a:fillRect/>
            </a:stretch>
          </p:blipFill>
          <p:spPr>
            <a:xfrm>
              <a:off x="618743" y="4279391"/>
              <a:ext cx="2676144" cy="1850136"/>
            </a:xfrm>
            <a:prstGeom prst="rect">
              <a:avLst/>
            </a:prstGeom>
          </p:spPr>
        </p:pic>
        <p:sp>
          <p:nvSpPr>
            <p:cNvPr id="23" name="object 23"/>
            <p:cNvSpPr/>
            <p:nvPr/>
          </p:nvSpPr>
          <p:spPr>
            <a:xfrm>
              <a:off x="635430" y="4370523"/>
              <a:ext cx="3150870" cy="1786889"/>
            </a:xfrm>
            <a:custGeom>
              <a:avLst/>
              <a:gdLst/>
              <a:ahLst/>
              <a:cxnLst/>
              <a:rect l="l" t="t" r="r" b="b"/>
              <a:pathLst>
                <a:path w="3150870" h="1786889">
                  <a:moveTo>
                    <a:pt x="3007689" y="0"/>
                  </a:moveTo>
                  <a:lnTo>
                    <a:pt x="142852" y="0"/>
                  </a:lnTo>
                  <a:lnTo>
                    <a:pt x="97700" y="7282"/>
                  </a:lnTo>
                  <a:lnTo>
                    <a:pt x="58485" y="27562"/>
                  </a:lnTo>
                  <a:lnTo>
                    <a:pt x="27562" y="58485"/>
                  </a:lnTo>
                  <a:lnTo>
                    <a:pt x="7282" y="97699"/>
                  </a:lnTo>
                  <a:lnTo>
                    <a:pt x="0" y="142852"/>
                  </a:lnTo>
                  <a:lnTo>
                    <a:pt x="0" y="1643468"/>
                  </a:lnTo>
                  <a:lnTo>
                    <a:pt x="7282" y="1688621"/>
                  </a:lnTo>
                  <a:lnTo>
                    <a:pt x="27562" y="1727835"/>
                  </a:lnTo>
                  <a:lnTo>
                    <a:pt x="58485" y="1758758"/>
                  </a:lnTo>
                  <a:lnTo>
                    <a:pt x="97700" y="1779038"/>
                  </a:lnTo>
                  <a:lnTo>
                    <a:pt x="142852" y="1786321"/>
                  </a:lnTo>
                  <a:lnTo>
                    <a:pt x="3007689" y="1786321"/>
                  </a:lnTo>
                  <a:lnTo>
                    <a:pt x="3052842" y="1779038"/>
                  </a:lnTo>
                  <a:lnTo>
                    <a:pt x="3092057" y="1758758"/>
                  </a:lnTo>
                  <a:lnTo>
                    <a:pt x="3122980" y="1727835"/>
                  </a:lnTo>
                  <a:lnTo>
                    <a:pt x="3143260" y="1688621"/>
                  </a:lnTo>
                  <a:lnTo>
                    <a:pt x="3150543" y="1643468"/>
                  </a:lnTo>
                  <a:lnTo>
                    <a:pt x="3150543" y="142852"/>
                  </a:lnTo>
                  <a:lnTo>
                    <a:pt x="3143260" y="97699"/>
                  </a:lnTo>
                  <a:lnTo>
                    <a:pt x="3122980" y="58485"/>
                  </a:lnTo>
                  <a:lnTo>
                    <a:pt x="3092057" y="27562"/>
                  </a:lnTo>
                  <a:lnTo>
                    <a:pt x="3052842" y="7282"/>
                  </a:lnTo>
                  <a:lnTo>
                    <a:pt x="3007689" y="0"/>
                  </a:lnTo>
                  <a:close/>
                </a:path>
              </a:pathLst>
            </a:custGeom>
            <a:solidFill>
              <a:srgbClr val="AAE5E5"/>
            </a:solidFill>
          </p:spPr>
          <p:txBody>
            <a:bodyPr wrap="square" lIns="0" tIns="0" rIns="0" bIns="0" rtlCol="0"/>
            <a:lstStyle/>
            <a:p>
              <a:endParaRPr/>
            </a:p>
          </p:txBody>
        </p:sp>
        <p:sp>
          <p:nvSpPr>
            <p:cNvPr id="24" name="object 24"/>
            <p:cNvSpPr/>
            <p:nvPr/>
          </p:nvSpPr>
          <p:spPr>
            <a:xfrm>
              <a:off x="635430" y="4370523"/>
              <a:ext cx="3150870" cy="1786889"/>
            </a:xfrm>
            <a:custGeom>
              <a:avLst/>
              <a:gdLst/>
              <a:ahLst/>
              <a:cxnLst/>
              <a:rect l="l" t="t" r="r" b="b"/>
              <a:pathLst>
                <a:path w="3150870" h="1786889">
                  <a:moveTo>
                    <a:pt x="0" y="142853"/>
                  </a:moveTo>
                  <a:lnTo>
                    <a:pt x="7282" y="97700"/>
                  </a:lnTo>
                  <a:lnTo>
                    <a:pt x="27562" y="58485"/>
                  </a:lnTo>
                  <a:lnTo>
                    <a:pt x="58485" y="27562"/>
                  </a:lnTo>
                  <a:lnTo>
                    <a:pt x="97700" y="7282"/>
                  </a:lnTo>
                  <a:lnTo>
                    <a:pt x="142852" y="0"/>
                  </a:lnTo>
                  <a:lnTo>
                    <a:pt x="3007690" y="0"/>
                  </a:lnTo>
                  <a:lnTo>
                    <a:pt x="3052842" y="7282"/>
                  </a:lnTo>
                  <a:lnTo>
                    <a:pt x="3092057" y="27562"/>
                  </a:lnTo>
                  <a:lnTo>
                    <a:pt x="3122980" y="58485"/>
                  </a:lnTo>
                  <a:lnTo>
                    <a:pt x="3143260" y="97700"/>
                  </a:lnTo>
                  <a:lnTo>
                    <a:pt x="3150543" y="142853"/>
                  </a:lnTo>
                  <a:lnTo>
                    <a:pt x="3150543" y="1643469"/>
                  </a:lnTo>
                  <a:lnTo>
                    <a:pt x="3143260" y="1688621"/>
                  </a:lnTo>
                  <a:lnTo>
                    <a:pt x="3122980" y="1727836"/>
                  </a:lnTo>
                  <a:lnTo>
                    <a:pt x="3092057" y="1758759"/>
                  </a:lnTo>
                  <a:lnTo>
                    <a:pt x="3052842" y="1779039"/>
                  </a:lnTo>
                  <a:lnTo>
                    <a:pt x="3007690" y="1786322"/>
                  </a:lnTo>
                  <a:lnTo>
                    <a:pt x="142852" y="1786322"/>
                  </a:lnTo>
                  <a:lnTo>
                    <a:pt x="97700" y="1779039"/>
                  </a:lnTo>
                  <a:lnTo>
                    <a:pt x="58485" y="1758759"/>
                  </a:lnTo>
                  <a:lnTo>
                    <a:pt x="27562" y="1727836"/>
                  </a:lnTo>
                  <a:lnTo>
                    <a:pt x="7282" y="1688621"/>
                  </a:lnTo>
                  <a:lnTo>
                    <a:pt x="0" y="1643469"/>
                  </a:lnTo>
                  <a:lnTo>
                    <a:pt x="0" y="142853"/>
                  </a:lnTo>
                  <a:close/>
                </a:path>
              </a:pathLst>
            </a:custGeom>
            <a:ln w="9525">
              <a:solidFill>
                <a:srgbClr val="000000"/>
              </a:solidFill>
            </a:ln>
          </p:spPr>
          <p:txBody>
            <a:bodyPr wrap="square" lIns="0" tIns="0" rIns="0" bIns="0" rtlCol="0"/>
            <a:lstStyle/>
            <a:p>
              <a:endParaRPr/>
            </a:p>
          </p:txBody>
        </p:sp>
      </p:grpSp>
      <p:sp>
        <p:nvSpPr>
          <p:cNvPr id="25" name="object 25"/>
          <p:cNvSpPr txBox="1"/>
          <p:nvPr/>
        </p:nvSpPr>
        <p:spPr>
          <a:xfrm>
            <a:off x="2736012" y="5110974"/>
            <a:ext cx="2883408" cy="2047997"/>
          </a:xfrm>
          <a:prstGeom prst="rect">
            <a:avLst/>
          </a:prstGeom>
        </p:spPr>
        <p:txBody>
          <a:bodyPr vert="horz" wrap="square" lIns="0" tIns="116586" rIns="0" bIns="0" rtlCol="0">
            <a:spAutoFit/>
          </a:bodyPr>
          <a:lstStyle/>
          <a:p>
            <a:pPr marL="828294">
              <a:spcBef>
                <a:spcPts val="918"/>
              </a:spcBef>
            </a:pPr>
            <a:r>
              <a:rPr sz="1920" b="1" dirty="0">
                <a:latin typeface="Arial"/>
                <a:cs typeface="Arial"/>
              </a:rPr>
              <a:t>Map(zip,</a:t>
            </a:r>
            <a:r>
              <a:rPr sz="1920" b="1" spc="-54" dirty="0">
                <a:latin typeface="Arial"/>
                <a:cs typeface="Arial"/>
              </a:rPr>
              <a:t> </a:t>
            </a:r>
            <a:r>
              <a:rPr sz="1920" b="1" spc="-12" dirty="0">
                <a:latin typeface="Arial"/>
                <a:cs typeface="Arial"/>
              </a:rPr>
              <a:t>salary)</a:t>
            </a:r>
            <a:endParaRPr sz="1920">
              <a:latin typeface="Arial"/>
              <a:cs typeface="Arial"/>
            </a:endParaRPr>
          </a:p>
          <a:p>
            <a:pPr marL="15240">
              <a:spcBef>
                <a:spcPts val="702"/>
              </a:spcBef>
            </a:pPr>
            <a:r>
              <a:rPr sz="1680" dirty="0">
                <a:latin typeface="Arial"/>
                <a:cs typeface="Arial"/>
              </a:rPr>
              <a:t>if</a:t>
            </a:r>
            <a:r>
              <a:rPr sz="1680" spc="-24" dirty="0">
                <a:latin typeface="Arial"/>
                <a:cs typeface="Arial"/>
              </a:rPr>
              <a:t> </a:t>
            </a:r>
            <a:r>
              <a:rPr sz="1680" dirty="0">
                <a:latin typeface="Arial"/>
                <a:cs typeface="Arial"/>
              </a:rPr>
              <a:t>(salary</a:t>
            </a:r>
            <a:r>
              <a:rPr sz="1680" spc="-18" dirty="0">
                <a:latin typeface="Arial"/>
                <a:cs typeface="Arial"/>
              </a:rPr>
              <a:t> </a:t>
            </a:r>
            <a:r>
              <a:rPr sz="1680" dirty="0">
                <a:latin typeface="Arial"/>
                <a:cs typeface="Arial"/>
              </a:rPr>
              <a:t>&lt;</a:t>
            </a:r>
            <a:r>
              <a:rPr sz="1680" spc="-24" dirty="0">
                <a:latin typeface="Arial"/>
                <a:cs typeface="Arial"/>
              </a:rPr>
              <a:t> 100K)</a:t>
            </a:r>
            <a:endParaRPr sz="1680">
              <a:latin typeface="Arial"/>
              <a:cs typeface="Arial"/>
            </a:endParaRPr>
          </a:p>
          <a:p>
            <a:pPr marL="15240" marR="306324" indent="548640">
              <a:lnSpc>
                <a:spcPts val="1896"/>
              </a:lnSpc>
              <a:spcBef>
                <a:spcPts val="192"/>
              </a:spcBef>
            </a:pPr>
            <a:r>
              <a:rPr sz="1680" dirty="0">
                <a:latin typeface="Arial"/>
                <a:cs typeface="Arial"/>
              </a:rPr>
              <a:t>output(“&lt;$100K”,</a:t>
            </a:r>
            <a:r>
              <a:rPr sz="1680" spc="-102" dirty="0">
                <a:latin typeface="Arial"/>
                <a:cs typeface="Arial"/>
              </a:rPr>
              <a:t> </a:t>
            </a:r>
            <a:r>
              <a:rPr sz="1680" spc="-24" dirty="0">
                <a:latin typeface="Arial"/>
                <a:cs typeface="Arial"/>
              </a:rPr>
              <a:t>zip) </a:t>
            </a:r>
            <a:r>
              <a:rPr sz="1680" dirty="0">
                <a:latin typeface="Arial"/>
                <a:cs typeface="Arial"/>
              </a:rPr>
              <a:t>else</a:t>
            </a:r>
            <a:r>
              <a:rPr sz="1680" spc="-24" dirty="0">
                <a:latin typeface="Arial"/>
                <a:cs typeface="Arial"/>
              </a:rPr>
              <a:t> </a:t>
            </a:r>
            <a:r>
              <a:rPr sz="1680" dirty="0">
                <a:latin typeface="Arial"/>
                <a:cs typeface="Arial"/>
              </a:rPr>
              <a:t>if</a:t>
            </a:r>
            <a:r>
              <a:rPr sz="1680" spc="-18" dirty="0">
                <a:latin typeface="Arial"/>
                <a:cs typeface="Arial"/>
              </a:rPr>
              <a:t> </a:t>
            </a:r>
            <a:r>
              <a:rPr sz="1680" dirty="0">
                <a:latin typeface="Arial"/>
                <a:cs typeface="Arial"/>
              </a:rPr>
              <a:t>(salary</a:t>
            </a:r>
            <a:r>
              <a:rPr sz="1680" spc="-18" dirty="0">
                <a:latin typeface="Arial"/>
                <a:cs typeface="Arial"/>
              </a:rPr>
              <a:t> </a:t>
            </a:r>
            <a:r>
              <a:rPr sz="1680" dirty="0">
                <a:latin typeface="Arial"/>
                <a:cs typeface="Arial"/>
              </a:rPr>
              <a:t>&gt;</a:t>
            </a:r>
            <a:r>
              <a:rPr sz="1680" spc="-24" dirty="0">
                <a:latin typeface="Arial"/>
                <a:cs typeface="Arial"/>
              </a:rPr>
              <a:t> </a:t>
            </a:r>
            <a:r>
              <a:rPr sz="1680" spc="-12" dirty="0">
                <a:latin typeface="Arial"/>
                <a:cs typeface="Arial"/>
              </a:rPr>
              <a:t>500K)</a:t>
            </a:r>
            <a:endParaRPr sz="1680">
              <a:latin typeface="Arial"/>
              <a:cs typeface="Arial"/>
            </a:endParaRPr>
          </a:p>
          <a:p>
            <a:pPr marL="563880">
              <a:lnSpc>
                <a:spcPts val="2004"/>
              </a:lnSpc>
            </a:pPr>
            <a:r>
              <a:rPr sz="1680" dirty="0">
                <a:latin typeface="Arial"/>
                <a:cs typeface="Arial"/>
              </a:rPr>
              <a:t>output(“&gt;$500K”,</a:t>
            </a:r>
            <a:r>
              <a:rPr sz="1680" spc="-102" dirty="0">
                <a:latin typeface="Arial"/>
                <a:cs typeface="Arial"/>
              </a:rPr>
              <a:t> </a:t>
            </a:r>
            <a:r>
              <a:rPr sz="1680" spc="-24" dirty="0">
                <a:latin typeface="Arial"/>
                <a:cs typeface="Arial"/>
              </a:rPr>
              <a:t>zip)</a:t>
            </a:r>
            <a:endParaRPr sz="1680">
              <a:latin typeface="Arial"/>
              <a:cs typeface="Arial"/>
            </a:endParaRPr>
          </a:p>
          <a:p>
            <a:pPr marL="15240">
              <a:spcBef>
                <a:spcPts val="30"/>
              </a:spcBef>
            </a:pPr>
            <a:r>
              <a:rPr sz="1680" spc="-24" dirty="0">
                <a:latin typeface="Arial"/>
                <a:cs typeface="Arial"/>
              </a:rPr>
              <a:t>else</a:t>
            </a:r>
            <a:endParaRPr sz="1680">
              <a:latin typeface="Arial"/>
              <a:cs typeface="Arial"/>
            </a:endParaRPr>
          </a:p>
          <a:p>
            <a:pPr marL="563880">
              <a:spcBef>
                <a:spcPts val="30"/>
              </a:spcBef>
            </a:pPr>
            <a:r>
              <a:rPr sz="1680" spc="-12" dirty="0">
                <a:latin typeface="Arial"/>
                <a:cs typeface="Arial"/>
              </a:rPr>
              <a:t>output(“$100-</a:t>
            </a:r>
            <a:r>
              <a:rPr sz="1680" dirty="0">
                <a:latin typeface="Arial"/>
                <a:cs typeface="Arial"/>
              </a:rPr>
              <a:t>500K”,</a:t>
            </a:r>
            <a:r>
              <a:rPr sz="1680" spc="30" dirty="0">
                <a:latin typeface="Arial"/>
                <a:cs typeface="Arial"/>
              </a:rPr>
              <a:t> </a:t>
            </a:r>
            <a:r>
              <a:rPr sz="1680" spc="-24" dirty="0">
                <a:latin typeface="Arial"/>
                <a:cs typeface="Arial"/>
              </a:rPr>
              <a:t>zip)</a:t>
            </a:r>
            <a:endParaRPr sz="1680">
              <a:latin typeface="Arial"/>
              <a:cs typeface="Arial"/>
            </a:endParaRPr>
          </a:p>
        </p:txBody>
      </p:sp>
      <p:grpSp>
        <p:nvGrpSpPr>
          <p:cNvPr id="26" name="object 26"/>
          <p:cNvGrpSpPr/>
          <p:nvPr/>
        </p:nvGrpSpPr>
        <p:grpSpPr>
          <a:xfrm>
            <a:off x="7552945" y="5215737"/>
            <a:ext cx="4466082" cy="2260854"/>
            <a:chOff x="4770120" y="4346447"/>
            <a:chExt cx="3721735" cy="1884045"/>
          </a:xfrm>
        </p:grpSpPr>
        <p:pic>
          <p:nvPicPr>
            <p:cNvPr id="27" name="object 27"/>
            <p:cNvPicPr/>
            <p:nvPr/>
          </p:nvPicPr>
          <p:blipFill>
            <a:blip r:embed="rId8" cstate="print"/>
            <a:stretch>
              <a:fillRect/>
            </a:stretch>
          </p:blipFill>
          <p:spPr>
            <a:xfrm>
              <a:off x="4770120" y="4346447"/>
              <a:ext cx="3721608" cy="1880616"/>
            </a:xfrm>
            <a:prstGeom prst="rect">
              <a:avLst/>
            </a:prstGeom>
          </p:spPr>
        </p:pic>
        <p:pic>
          <p:nvPicPr>
            <p:cNvPr id="28" name="object 28"/>
            <p:cNvPicPr/>
            <p:nvPr/>
          </p:nvPicPr>
          <p:blipFill>
            <a:blip r:embed="rId9" cstate="print"/>
            <a:stretch>
              <a:fillRect/>
            </a:stretch>
          </p:blipFill>
          <p:spPr>
            <a:xfrm>
              <a:off x="4788408" y="4416551"/>
              <a:ext cx="2371343" cy="1813560"/>
            </a:xfrm>
            <a:prstGeom prst="rect">
              <a:avLst/>
            </a:prstGeom>
          </p:spPr>
        </p:pic>
        <p:sp>
          <p:nvSpPr>
            <p:cNvPr id="29" name="object 29"/>
            <p:cNvSpPr/>
            <p:nvPr/>
          </p:nvSpPr>
          <p:spPr>
            <a:xfrm>
              <a:off x="4817329" y="4370523"/>
              <a:ext cx="3629660" cy="1786889"/>
            </a:xfrm>
            <a:custGeom>
              <a:avLst/>
              <a:gdLst/>
              <a:ahLst/>
              <a:cxnLst/>
              <a:rect l="l" t="t" r="r" b="b"/>
              <a:pathLst>
                <a:path w="3629659" h="1786889">
                  <a:moveTo>
                    <a:pt x="3486395" y="0"/>
                  </a:moveTo>
                  <a:lnTo>
                    <a:pt x="142852" y="0"/>
                  </a:lnTo>
                  <a:lnTo>
                    <a:pt x="97699" y="7282"/>
                  </a:lnTo>
                  <a:lnTo>
                    <a:pt x="58485" y="27562"/>
                  </a:lnTo>
                  <a:lnTo>
                    <a:pt x="27562" y="58485"/>
                  </a:lnTo>
                  <a:lnTo>
                    <a:pt x="7282" y="97699"/>
                  </a:lnTo>
                  <a:lnTo>
                    <a:pt x="0" y="142852"/>
                  </a:lnTo>
                  <a:lnTo>
                    <a:pt x="0" y="1643468"/>
                  </a:lnTo>
                  <a:lnTo>
                    <a:pt x="7282" y="1688621"/>
                  </a:lnTo>
                  <a:lnTo>
                    <a:pt x="27562" y="1727836"/>
                  </a:lnTo>
                  <a:lnTo>
                    <a:pt x="58485" y="1758759"/>
                  </a:lnTo>
                  <a:lnTo>
                    <a:pt x="97699" y="1779038"/>
                  </a:lnTo>
                  <a:lnTo>
                    <a:pt x="142852" y="1786321"/>
                  </a:lnTo>
                  <a:lnTo>
                    <a:pt x="3486395" y="1786321"/>
                  </a:lnTo>
                  <a:lnTo>
                    <a:pt x="3531547" y="1779038"/>
                  </a:lnTo>
                  <a:lnTo>
                    <a:pt x="3570761" y="1758759"/>
                  </a:lnTo>
                  <a:lnTo>
                    <a:pt x="3601685" y="1727836"/>
                  </a:lnTo>
                  <a:lnTo>
                    <a:pt x="3621964" y="1688621"/>
                  </a:lnTo>
                  <a:lnTo>
                    <a:pt x="3629247" y="1643468"/>
                  </a:lnTo>
                  <a:lnTo>
                    <a:pt x="3629247" y="142852"/>
                  </a:lnTo>
                  <a:lnTo>
                    <a:pt x="3621964" y="97699"/>
                  </a:lnTo>
                  <a:lnTo>
                    <a:pt x="3601685" y="58485"/>
                  </a:lnTo>
                  <a:lnTo>
                    <a:pt x="3570761" y="27562"/>
                  </a:lnTo>
                  <a:lnTo>
                    <a:pt x="3531547" y="7282"/>
                  </a:lnTo>
                  <a:lnTo>
                    <a:pt x="3486395" y="0"/>
                  </a:lnTo>
                  <a:close/>
                </a:path>
              </a:pathLst>
            </a:custGeom>
            <a:solidFill>
              <a:srgbClr val="FCD5B5"/>
            </a:solidFill>
          </p:spPr>
          <p:txBody>
            <a:bodyPr wrap="square" lIns="0" tIns="0" rIns="0" bIns="0" rtlCol="0"/>
            <a:lstStyle/>
            <a:p>
              <a:endParaRPr/>
            </a:p>
          </p:txBody>
        </p:sp>
        <p:sp>
          <p:nvSpPr>
            <p:cNvPr id="30" name="object 30"/>
            <p:cNvSpPr/>
            <p:nvPr/>
          </p:nvSpPr>
          <p:spPr>
            <a:xfrm>
              <a:off x="4817329" y="4370523"/>
              <a:ext cx="3629660" cy="1786889"/>
            </a:xfrm>
            <a:custGeom>
              <a:avLst/>
              <a:gdLst/>
              <a:ahLst/>
              <a:cxnLst/>
              <a:rect l="l" t="t" r="r" b="b"/>
              <a:pathLst>
                <a:path w="3629659" h="1786889">
                  <a:moveTo>
                    <a:pt x="0" y="142852"/>
                  </a:moveTo>
                  <a:lnTo>
                    <a:pt x="7282" y="97699"/>
                  </a:lnTo>
                  <a:lnTo>
                    <a:pt x="27562" y="58485"/>
                  </a:lnTo>
                  <a:lnTo>
                    <a:pt x="58485" y="27562"/>
                  </a:lnTo>
                  <a:lnTo>
                    <a:pt x="97699" y="7282"/>
                  </a:lnTo>
                  <a:lnTo>
                    <a:pt x="142852" y="0"/>
                  </a:lnTo>
                  <a:lnTo>
                    <a:pt x="3486395" y="0"/>
                  </a:lnTo>
                  <a:lnTo>
                    <a:pt x="3531547" y="7282"/>
                  </a:lnTo>
                  <a:lnTo>
                    <a:pt x="3570761" y="27562"/>
                  </a:lnTo>
                  <a:lnTo>
                    <a:pt x="3601684" y="58485"/>
                  </a:lnTo>
                  <a:lnTo>
                    <a:pt x="3621964" y="97699"/>
                  </a:lnTo>
                  <a:lnTo>
                    <a:pt x="3629247" y="142852"/>
                  </a:lnTo>
                  <a:lnTo>
                    <a:pt x="3629247" y="1643470"/>
                  </a:lnTo>
                  <a:lnTo>
                    <a:pt x="3621964" y="1688622"/>
                  </a:lnTo>
                  <a:lnTo>
                    <a:pt x="3601684" y="1727836"/>
                  </a:lnTo>
                  <a:lnTo>
                    <a:pt x="3570761" y="1758759"/>
                  </a:lnTo>
                  <a:lnTo>
                    <a:pt x="3531547" y="1779039"/>
                  </a:lnTo>
                  <a:lnTo>
                    <a:pt x="3486395" y="1786322"/>
                  </a:lnTo>
                  <a:lnTo>
                    <a:pt x="142852" y="1786322"/>
                  </a:lnTo>
                  <a:lnTo>
                    <a:pt x="97699" y="1779039"/>
                  </a:lnTo>
                  <a:lnTo>
                    <a:pt x="58485" y="1758759"/>
                  </a:lnTo>
                  <a:lnTo>
                    <a:pt x="27562" y="1727836"/>
                  </a:lnTo>
                  <a:lnTo>
                    <a:pt x="7282" y="1688622"/>
                  </a:lnTo>
                  <a:lnTo>
                    <a:pt x="0" y="1643470"/>
                  </a:lnTo>
                  <a:lnTo>
                    <a:pt x="0" y="142852"/>
                  </a:lnTo>
                  <a:close/>
                </a:path>
              </a:pathLst>
            </a:custGeom>
            <a:ln w="9525">
              <a:solidFill>
                <a:srgbClr val="000000"/>
              </a:solidFill>
            </a:ln>
          </p:spPr>
          <p:txBody>
            <a:bodyPr wrap="square" lIns="0" tIns="0" rIns="0" bIns="0" rtlCol="0"/>
            <a:lstStyle/>
            <a:p>
              <a:endParaRPr/>
            </a:p>
          </p:txBody>
        </p:sp>
      </p:grpSp>
      <p:sp>
        <p:nvSpPr>
          <p:cNvPr id="31" name="object 31"/>
          <p:cNvSpPr txBox="1"/>
          <p:nvPr/>
        </p:nvSpPr>
        <p:spPr>
          <a:xfrm>
            <a:off x="7754291" y="5289499"/>
            <a:ext cx="2487930" cy="784574"/>
          </a:xfrm>
          <a:prstGeom prst="rect">
            <a:avLst/>
          </a:prstGeom>
        </p:spPr>
        <p:txBody>
          <a:bodyPr vert="horz" wrap="square" lIns="0" tIns="102870" rIns="0" bIns="0" rtlCol="0">
            <a:spAutoFit/>
          </a:bodyPr>
          <a:lstStyle/>
          <a:p>
            <a:pPr marL="1593342">
              <a:spcBef>
                <a:spcPts val="810"/>
              </a:spcBef>
            </a:pPr>
            <a:r>
              <a:rPr sz="1920" b="1" spc="-12" dirty="0">
                <a:latin typeface="Arial"/>
                <a:cs typeface="Arial"/>
              </a:rPr>
              <a:t>Reduce</a:t>
            </a:r>
            <a:endParaRPr sz="1920">
              <a:latin typeface="Arial"/>
              <a:cs typeface="Arial"/>
            </a:endParaRPr>
          </a:p>
          <a:p>
            <a:pPr marL="15240">
              <a:spcBef>
                <a:spcPts val="690"/>
              </a:spcBef>
            </a:pPr>
            <a:r>
              <a:rPr sz="1920" u="sng" dirty="0">
                <a:uFill>
                  <a:solidFill>
                    <a:srgbClr val="000000"/>
                  </a:solidFill>
                </a:uFill>
                <a:latin typeface="Arial"/>
                <a:cs typeface="Arial"/>
              </a:rPr>
              <a:t>Input</a:t>
            </a:r>
            <a:r>
              <a:rPr sz="1920" dirty="0">
                <a:latin typeface="Arial"/>
                <a:cs typeface="Arial"/>
              </a:rPr>
              <a:t>:</a:t>
            </a:r>
            <a:r>
              <a:rPr sz="1920" spc="-36" dirty="0">
                <a:latin typeface="Arial"/>
                <a:cs typeface="Arial"/>
              </a:rPr>
              <a:t> </a:t>
            </a:r>
            <a:r>
              <a:rPr sz="1920" dirty="0">
                <a:latin typeface="Arial"/>
                <a:cs typeface="Arial"/>
              </a:rPr>
              <a:t>range,</a:t>
            </a:r>
            <a:r>
              <a:rPr sz="1920" spc="-30" dirty="0">
                <a:latin typeface="Arial"/>
                <a:cs typeface="Arial"/>
              </a:rPr>
              <a:t> </a:t>
            </a:r>
            <a:r>
              <a:rPr sz="1920" spc="-12" dirty="0">
                <a:latin typeface="Arial"/>
                <a:cs typeface="Arial"/>
              </a:rPr>
              <a:t>[zips]</a:t>
            </a:r>
            <a:endParaRPr sz="1920">
              <a:latin typeface="Arial"/>
              <a:cs typeface="Arial"/>
            </a:endParaRPr>
          </a:p>
        </p:txBody>
      </p:sp>
      <p:sp>
        <p:nvSpPr>
          <p:cNvPr id="32" name="object 32"/>
          <p:cNvSpPr txBox="1"/>
          <p:nvPr/>
        </p:nvSpPr>
        <p:spPr>
          <a:xfrm>
            <a:off x="7754291" y="6339229"/>
            <a:ext cx="1543050" cy="913070"/>
          </a:xfrm>
          <a:prstGeom prst="rect">
            <a:avLst/>
          </a:prstGeom>
        </p:spPr>
        <p:txBody>
          <a:bodyPr vert="horz" wrap="square" lIns="0" tIns="27432" rIns="0" bIns="0" rtlCol="0">
            <a:spAutoFit/>
          </a:bodyPr>
          <a:lstStyle/>
          <a:p>
            <a:pPr marL="15240" marR="23622">
              <a:lnSpc>
                <a:spcPts val="2280"/>
              </a:lnSpc>
              <a:spcBef>
                <a:spcPts val="216"/>
              </a:spcBef>
            </a:pPr>
            <a:r>
              <a:rPr sz="1920" u="sng" dirty="0">
                <a:uFill>
                  <a:solidFill>
                    <a:srgbClr val="000000"/>
                  </a:solidFill>
                </a:uFill>
                <a:latin typeface="Arial"/>
                <a:cs typeface="Arial"/>
              </a:rPr>
              <a:t>Output</a:t>
            </a:r>
            <a:r>
              <a:rPr sz="1920" dirty="0">
                <a:latin typeface="Arial"/>
                <a:cs typeface="Arial"/>
              </a:rPr>
              <a:t>:</a:t>
            </a:r>
            <a:r>
              <a:rPr sz="1920" spc="-54" dirty="0">
                <a:latin typeface="Arial"/>
                <a:cs typeface="Arial"/>
              </a:rPr>
              <a:t> </a:t>
            </a:r>
            <a:r>
              <a:rPr sz="1920" spc="-12" dirty="0">
                <a:latin typeface="Arial"/>
                <a:cs typeface="Arial"/>
              </a:rPr>
              <a:t>range </a:t>
            </a:r>
            <a:r>
              <a:rPr sz="1920" dirty="0">
                <a:latin typeface="Arial"/>
                <a:cs typeface="Arial"/>
              </a:rPr>
              <a:t>For z in</a:t>
            </a:r>
            <a:r>
              <a:rPr sz="1920" spc="-12" dirty="0">
                <a:latin typeface="Arial"/>
                <a:cs typeface="Arial"/>
              </a:rPr>
              <a:t> </a:t>
            </a:r>
            <a:r>
              <a:rPr sz="1920" spc="-24" dirty="0">
                <a:latin typeface="Arial"/>
                <a:cs typeface="Arial"/>
              </a:rPr>
              <a:t>zips</a:t>
            </a:r>
            <a:endParaRPr sz="1920">
              <a:latin typeface="Arial"/>
              <a:cs typeface="Arial"/>
            </a:endParaRPr>
          </a:p>
          <a:p>
            <a:pPr marL="563880">
              <a:spcBef>
                <a:spcPts val="6"/>
              </a:spcBef>
            </a:pPr>
            <a:r>
              <a:rPr sz="1920" u="sng" spc="-12" dirty="0">
                <a:uFill>
                  <a:solidFill>
                    <a:srgbClr val="000000"/>
                  </a:solidFill>
                </a:uFill>
                <a:latin typeface="Arial"/>
                <a:cs typeface="Arial"/>
              </a:rPr>
              <a:t>output</a:t>
            </a:r>
            <a:r>
              <a:rPr sz="1920" spc="-12" dirty="0">
                <a:latin typeface="Arial"/>
                <a:cs typeface="Arial"/>
              </a:rPr>
              <a:t>(z)</a:t>
            </a:r>
            <a:endParaRPr sz="1920">
              <a:latin typeface="Arial"/>
              <a:cs typeface="Arial"/>
            </a:endParaRPr>
          </a:p>
        </p:txBody>
      </p:sp>
      <p:sp>
        <p:nvSpPr>
          <p:cNvPr id="33" name="object 33"/>
          <p:cNvSpPr/>
          <p:nvPr/>
        </p:nvSpPr>
        <p:spPr>
          <a:xfrm>
            <a:off x="6371968" y="6270702"/>
            <a:ext cx="1238250" cy="91440"/>
          </a:xfrm>
          <a:custGeom>
            <a:avLst/>
            <a:gdLst/>
            <a:ahLst/>
            <a:cxnLst/>
            <a:rect l="l" t="t" r="r" b="b"/>
            <a:pathLst>
              <a:path w="1031875" h="76200">
                <a:moveTo>
                  <a:pt x="955155" y="44449"/>
                </a:moveTo>
                <a:lnTo>
                  <a:pt x="955155" y="76200"/>
                </a:lnTo>
                <a:lnTo>
                  <a:pt x="1018655" y="44450"/>
                </a:lnTo>
                <a:lnTo>
                  <a:pt x="955155" y="44449"/>
                </a:lnTo>
                <a:close/>
              </a:path>
              <a:path w="1031875" h="76200">
                <a:moveTo>
                  <a:pt x="955155" y="31749"/>
                </a:moveTo>
                <a:lnTo>
                  <a:pt x="955155" y="44449"/>
                </a:lnTo>
                <a:lnTo>
                  <a:pt x="967855" y="44450"/>
                </a:lnTo>
                <a:lnTo>
                  <a:pt x="967855" y="31750"/>
                </a:lnTo>
                <a:lnTo>
                  <a:pt x="955155" y="31749"/>
                </a:lnTo>
                <a:close/>
              </a:path>
              <a:path w="1031875" h="76200">
                <a:moveTo>
                  <a:pt x="955155" y="0"/>
                </a:moveTo>
                <a:lnTo>
                  <a:pt x="955155" y="31749"/>
                </a:lnTo>
                <a:lnTo>
                  <a:pt x="967855" y="31750"/>
                </a:lnTo>
                <a:lnTo>
                  <a:pt x="967855" y="44450"/>
                </a:lnTo>
                <a:lnTo>
                  <a:pt x="1018658" y="44448"/>
                </a:lnTo>
                <a:lnTo>
                  <a:pt x="1031355" y="38100"/>
                </a:lnTo>
                <a:lnTo>
                  <a:pt x="955155" y="0"/>
                </a:lnTo>
                <a:close/>
              </a:path>
              <a:path w="1031875" h="76200">
                <a:moveTo>
                  <a:pt x="0" y="31748"/>
                </a:moveTo>
                <a:lnTo>
                  <a:pt x="0" y="44448"/>
                </a:lnTo>
                <a:lnTo>
                  <a:pt x="955155" y="44449"/>
                </a:lnTo>
                <a:lnTo>
                  <a:pt x="955155" y="31749"/>
                </a:lnTo>
                <a:lnTo>
                  <a:pt x="0" y="31748"/>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9759127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165298" y="1510589"/>
            <a:ext cx="10365638" cy="5533949"/>
          </a:xfrm>
          <a:prstGeom prst="rect">
            <a:avLst/>
          </a:prstGeom>
        </p:spPr>
      </p:pic>
      <p:sp>
        <p:nvSpPr>
          <p:cNvPr id="3" name="object 3"/>
          <p:cNvSpPr txBox="1"/>
          <p:nvPr/>
        </p:nvSpPr>
        <p:spPr>
          <a:xfrm>
            <a:off x="2434189" y="6200240"/>
            <a:ext cx="5164836" cy="754053"/>
          </a:xfrm>
          <a:prstGeom prst="rect">
            <a:avLst/>
          </a:prstGeom>
        </p:spPr>
        <p:txBody>
          <a:bodyPr vert="horz" wrap="square" lIns="0" tIns="15240" rIns="0" bIns="0" rtlCol="0">
            <a:spAutoFit/>
          </a:bodyPr>
          <a:lstStyle/>
          <a:p>
            <a:pPr marL="15240" marR="6096">
              <a:spcBef>
                <a:spcPts val="120"/>
              </a:spcBef>
            </a:pPr>
            <a:r>
              <a:rPr sz="1200" dirty="0">
                <a:solidFill>
                  <a:srgbClr val="BFBFBF"/>
                </a:solidFill>
                <a:latin typeface="Arial"/>
                <a:cs typeface="Arial"/>
              </a:rPr>
              <a:t>From</a:t>
            </a:r>
            <a:r>
              <a:rPr sz="1200" spc="-36" dirty="0">
                <a:solidFill>
                  <a:srgbClr val="BFBFBF"/>
                </a:solidFill>
                <a:latin typeface="Arial"/>
                <a:cs typeface="Arial"/>
              </a:rPr>
              <a:t> </a:t>
            </a:r>
            <a:r>
              <a:rPr sz="1200" dirty="0">
                <a:solidFill>
                  <a:srgbClr val="BFBFBF"/>
                </a:solidFill>
                <a:latin typeface="Arial"/>
                <a:cs typeface="Arial"/>
              </a:rPr>
              <a:t>Designs,</a:t>
            </a:r>
            <a:r>
              <a:rPr sz="1200" spc="-42" dirty="0">
                <a:solidFill>
                  <a:srgbClr val="BFBFBF"/>
                </a:solidFill>
                <a:latin typeface="Arial"/>
                <a:cs typeface="Arial"/>
              </a:rPr>
              <a:t> </a:t>
            </a:r>
            <a:r>
              <a:rPr sz="1200" dirty="0">
                <a:solidFill>
                  <a:srgbClr val="BFBFBF"/>
                </a:solidFill>
                <a:latin typeface="Arial"/>
                <a:cs typeface="Arial"/>
              </a:rPr>
              <a:t>Lessons</a:t>
            </a:r>
            <a:r>
              <a:rPr sz="1200" spc="-36" dirty="0">
                <a:solidFill>
                  <a:srgbClr val="BFBFBF"/>
                </a:solidFill>
                <a:latin typeface="Arial"/>
                <a:cs typeface="Arial"/>
              </a:rPr>
              <a:t> </a:t>
            </a:r>
            <a:r>
              <a:rPr sz="1200" dirty="0">
                <a:solidFill>
                  <a:srgbClr val="BFBFBF"/>
                </a:solidFill>
                <a:latin typeface="Arial"/>
                <a:cs typeface="Arial"/>
              </a:rPr>
              <a:t>and</a:t>
            </a:r>
            <a:r>
              <a:rPr sz="1200" spc="-36" dirty="0">
                <a:solidFill>
                  <a:srgbClr val="BFBFBF"/>
                </a:solidFill>
                <a:latin typeface="Arial"/>
                <a:cs typeface="Arial"/>
              </a:rPr>
              <a:t> </a:t>
            </a:r>
            <a:r>
              <a:rPr sz="1200" dirty="0">
                <a:solidFill>
                  <a:srgbClr val="BFBFBF"/>
                </a:solidFill>
                <a:latin typeface="Arial"/>
                <a:cs typeface="Arial"/>
              </a:rPr>
              <a:t>Advice</a:t>
            </a:r>
            <a:r>
              <a:rPr sz="1200" spc="-42" dirty="0">
                <a:solidFill>
                  <a:srgbClr val="BFBFBF"/>
                </a:solidFill>
                <a:latin typeface="Arial"/>
                <a:cs typeface="Arial"/>
              </a:rPr>
              <a:t> </a:t>
            </a:r>
            <a:r>
              <a:rPr sz="1200" dirty="0">
                <a:solidFill>
                  <a:srgbClr val="BFBFBF"/>
                </a:solidFill>
                <a:latin typeface="Arial"/>
                <a:cs typeface="Arial"/>
              </a:rPr>
              <a:t>from</a:t>
            </a:r>
            <a:r>
              <a:rPr sz="1200" spc="-30" dirty="0">
                <a:solidFill>
                  <a:srgbClr val="BFBFBF"/>
                </a:solidFill>
                <a:latin typeface="Arial"/>
                <a:cs typeface="Arial"/>
              </a:rPr>
              <a:t> </a:t>
            </a:r>
            <a:r>
              <a:rPr sz="1200" dirty="0">
                <a:solidFill>
                  <a:srgbClr val="BFBFBF"/>
                </a:solidFill>
                <a:latin typeface="Arial"/>
                <a:cs typeface="Arial"/>
              </a:rPr>
              <a:t>Building</a:t>
            </a:r>
            <a:r>
              <a:rPr sz="1200" spc="-42" dirty="0">
                <a:solidFill>
                  <a:srgbClr val="BFBFBF"/>
                </a:solidFill>
                <a:latin typeface="Arial"/>
                <a:cs typeface="Arial"/>
              </a:rPr>
              <a:t> </a:t>
            </a:r>
            <a:r>
              <a:rPr sz="1200" dirty="0">
                <a:solidFill>
                  <a:srgbClr val="BFBFBF"/>
                </a:solidFill>
                <a:latin typeface="Arial"/>
                <a:cs typeface="Arial"/>
              </a:rPr>
              <a:t>Large</a:t>
            </a:r>
            <a:r>
              <a:rPr sz="1200" spc="-42" dirty="0">
                <a:solidFill>
                  <a:srgbClr val="BFBFBF"/>
                </a:solidFill>
                <a:latin typeface="Arial"/>
                <a:cs typeface="Arial"/>
              </a:rPr>
              <a:t> </a:t>
            </a:r>
            <a:r>
              <a:rPr sz="1200" dirty="0">
                <a:solidFill>
                  <a:srgbClr val="BFBFBF"/>
                </a:solidFill>
                <a:latin typeface="Arial"/>
                <a:cs typeface="Arial"/>
              </a:rPr>
              <a:t>Distributed</a:t>
            </a:r>
            <a:r>
              <a:rPr sz="1200" spc="-42" dirty="0">
                <a:solidFill>
                  <a:srgbClr val="BFBFBF"/>
                </a:solidFill>
                <a:latin typeface="Arial"/>
                <a:cs typeface="Arial"/>
              </a:rPr>
              <a:t> </a:t>
            </a:r>
            <a:r>
              <a:rPr sz="1200" spc="-12" dirty="0">
                <a:solidFill>
                  <a:srgbClr val="BFBFBF"/>
                </a:solidFill>
                <a:latin typeface="Arial"/>
                <a:cs typeface="Arial"/>
              </a:rPr>
              <a:t>Systems </a:t>
            </a:r>
            <a:r>
              <a:rPr sz="1200" dirty="0">
                <a:solidFill>
                  <a:srgbClr val="BFBFBF"/>
                </a:solidFill>
                <a:latin typeface="Arial"/>
                <a:cs typeface="Arial"/>
              </a:rPr>
              <a:t>Jeff</a:t>
            </a:r>
            <a:r>
              <a:rPr sz="1200" spc="-36" dirty="0">
                <a:solidFill>
                  <a:srgbClr val="BFBFBF"/>
                </a:solidFill>
                <a:latin typeface="Arial"/>
                <a:cs typeface="Arial"/>
              </a:rPr>
              <a:t> </a:t>
            </a:r>
            <a:r>
              <a:rPr sz="1200" dirty="0">
                <a:solidFill>
                  <a:srgbClr val="BFBFBF"/>
                </a:solidFill>
                <a:latin typeface="Arial"/>
                <a:cs typeface="Arial"/>
              </a:rPr>
              <a:t>Dean,</a:t>
            </a:r>
            <a:r>
              <a:rPr sz="1200" spc="-30" dirty="0">
                <a:solidFill>
                  <a:srgbClr val="BFBFBF"/>
                </a:solidFill>
                <a:latin typeface="Arial"/>
                <a:cs typeface="Arial"/>
              </a:rPr>
              <a:t> </a:t>
            </a:r>
            <a:r>
              <a:rPr sz="1200" spc="-12" dirty="0">
                <a:solidFill>
                  <a:srgbClr val="BFBFBF"/>
                </a:solidFill>
                <a:latin typeface="Arial"/>
                <a:cs typeface="Arial"/>
              </a:rPr>
              <a:t>Google</a:t>
            </a:r>
            <a:endParaRPr sz="1200">
              <a:latin typeface="Arial"/>
              <a:cs typeface="Arial"/>
            </a:endParaRPr>
          </a:p>
          <a:p>
            <a:pPr marL="15240" marR="1073658"/>
            <a:r>
              <a:rPr sz="1200" spc="-12" dirty="0">
                <a:solidFill>
                  <a:srgbClr val="BFBFBF"/>
                </a:solidFill>
                <a:latin typeface="Arial"/>
                <a:cs typeface="Arial"/>
                <a:hlinkClick r:id="rId3"/>
              </a:rPr>
              <a:t>http://www.odbms.org/download/dean-keynote-ladis2009.pdf</a:t>
            </a:r>
            <a:r>
              <a:rPr sz="1200" spc="-12" dirty="0">
                <a:solidFill>
                  <a:srgbClr val="BFBFBF"/>
                </a:solidFill>
                <a:latin typeface="Arial"/>
                <a:cs typeface="Arial"/>
              </a:rPr>
              <a:t> </a:t>
            </a:r>
            <a:r>
              <a:rPr sz="1200" dirty="0">
                <a:solidFill>
                  <a:srgbClr val="BFBFBF"/>
                </a:solidFill>
                <a:latin typeface="Arial"/>
                <a:cs typeface="Arial"/>
              </a:rPr>
              <a:t>Used</a:t>
            </a:r>
            <a:r>
              <a:rPr sz="1200" spc="-30" dirty="0">
                <a:solidFill>
                  <a:srgbClr val="BFBFBF"/>
                </a:solidFill>
                <a:latin typeface="Arial"/>
                <a:cs typeface="Arial"/>
              </a:rPr>
              <a:t> </a:t>
            </a:r>
            <a:r>
              <a:rPr sz="1200" dirty="0">
                <a:solidFill>
                  <a:srgbClr val="BFBFBF"/>
                </a:solidFill>
                <a:latin typeface="Arial"/>
                <a:cs typeface="Arial"/>
              </a:rPr>
              <a:t>with</a:t>
            </a:r>
            <a:r>
              <a:rPr sz="1200" spc="-30" dirty="0">
                <a:solidFill>
                  <a:srgbClr val="BFBFBF"/>
                </a:solidFill>
                <a:latin typeface="Arial"/>
                <a:cs typeface="Arial"/>
              </a:rPr>
              <a:t> </a:t>
            </a:r>
            <a:r>
              <a:rPr sz="1200" spc="-12" dirty="0">
                <a:solidFill>
                  <a:srgbClr val="BFBFBF"/>
                </a:solidFill>
                <a:latin typeface="Arial"/>
                <a:cs typeface="Arial"/>
              </a:rPr>
              <a:t>permission</a:t>
            </a:r>
            <a:endParaRPr sz="1200">
              <a:latin typeface="Arial"/>
              <a:cs typeface="Arial"/>
            </a:endParaRPr>
          </a:p>
        </p:txBody>
      </p:sp>
      <p:sp>
        <p:nvSpPr>
          <p:cNvPr id="4" name="object 4"/>
          <p:cNvSpPr txBox="1">
            <a:spLocks noGrp="1"/>
          </p:cNvSpPr>
          <p:nvPr>
            <p:ph type="title"/>
          </p:nvPr>
        </p:nvSpPr>
        <p:spPr>
          <a:xfrm>
            <a:off x="609600" y="421702"/>
            <a:ext cx="15800832" cy="907941"/>
          </a:xfrm>
          <a:prstGeom prst="rect">
            <a:avLst/>
          </a:prstGeom>
        </p:spPr>
        <p:txBody>
          <a:bodyPr vert="horz" wrap="square" lIns="0" tIns="15240" rIns="0" bIns="0" rtlCol="0" anchor="ctr" anchorCtr="0">
            <a:spAutoFit/>
          </a:bodyPr>
          <a:lstStyle/>
          <a:p>
            <a:pPr marL="91440">
              <a:spcBef>
                <a:spcPts val="120"/>
              </a:spcBef>
            </a:pPr>
            <a:r>
              <a:rPr dirty="0"/>
              <a:t>MapReduce</a:t>
            </a:r>
            <a:r>
              <a:rPr spc="-60" dirty="0"/>
              <a:t> </a:t>
            </a:r>
            <a:r>
              <a:rPr dirty="0"/>
              <a:t>for</a:t>
            </a:r>
            <a:r>
              <a:rPr spc="-48" dirty="0"/>
              <a:t> </a:t>
            </a:r>
            <a:r>
              <a:rPr dirty="0"/>
              <a:t>Rendering</a:t>
            </a:r>
            <a:r>
              <a:rPr spc="-54" dirty="0"/>
              <a:t> </a:t>
            </a:r>
            <a:r>
              <a:rPr dirty="0"/>
              <a:t>Map</a:t>
            </a:r>
            <a:r>
              <a:rPr spc="-114" dirty="0"/>
              <a:t> </a:t>
            </a:r>
            <a:r>
              <a:rPr spc="-12" dirty="0"/>
              <a:t>Tiles</a:t>
            </a:r>
          </a:p>
        </p:txBody>
      </p:sp>
      <p:grpSp>
        <p:nvGrpSpPr>
          <p:cNvPr id="5" name="object 5"/>
          <p:cNvGrpSpPr/>
          <p:nvPr/>
        </p:nvGrpSpPr>
        <p:grpSpPr>
          <a:xfrm>
            <a:off x="5877762" y="3215030"/>
            <a:ext cx="2330196" cy="3310128"/>
            <a:chOff x="3374135" y="2679192"/>
            <a:chExt cx="1941830" cy="2758440"/>
          </a:xfrm>
        </p:grpSpPr>
        <p:pic>
          <p:nvPicPr>
            <p:cNvPr id="6" name="object 6"/>
            <p:cNvPicPr/>
            <p:nvPr/>
          </p:nvPicPr>
          <p:blipFill>
            <a:blip r:embed="rId4" cstate="print"/>
            <a:stretch>
              <a:fillRect/>
            </a:stretch>
          </p:blipFill>
          <p:spPr>
            <a:xfrm>
              <a:off x="3383279" y="2679192"/>
              <a:ext cx="1932431" cy="310896"/>
            </a:xfrm>
            <a:prstGeom prst="rect">
              <a:avLst/>
            </a:prstGeom>
          </p:spPr>
        </p:pic>
        <p:sp>
          <p:nvSpPr>
            <p:cNvPr id="7" name="object 7"/>
            <p:cNvSpPr/>
            <p:nvPr/>
          </p:nvSpPr>
          <p:spPr>
            <a:xfrm>
              <a:off x="3423919" y="2755366"/>
              <a:ext cx="1737995" cy="118110"/>
            </a:xfrm>
            <a:custGeom>
              <a:avLst/>
              <a:gdLst/>
              <a:ahLst/>
              <a:cxnLst/>
              <a:rect l="l" t="t" r="r" b="b"/>
              <a:pathLst>
                <a:path w="1737995" h="118110">
                  <a:moveTo>
                    <a:pt x="1636354" y="0"/>
                  </a:moveTo>
                  <a:lnTo>
                    <a:pt x="1628578" y="2045"/>
                  </a:lnTo>
                  <a:lnTo>
                    <a:pt x="1621509" y="14163"/>
                  </a:lnTo>
                  <a:lnTo>
                    <a:pt x="1623556" y="21940"/>
                  </a:lnTo>
                  <a:lnTo>
                    <a:pt x="1665238" y="46254"/>
                  </a:lnTo>
                  <a:lnTo>
                    <a:pt x="1712214" y="46254"/>
                  </a:lnTo>
                  <a:lnTo>
                    <a:pt x="1712214" y="71654"/>
                  </a:lnTo>
                  <a:lnTo>
                    <a:pt x="1665237" y="71654"/>
                  </a:lnTo>
                  <a:lnTo>
                    <a:pt x="1623556" y="95968"/>
                  </a:lnTo>
                  <a:lnTo>
                    <a:pt x="1621509" y="103745"/>
                  </a:lnTo>
                  <a:lnTo>
                    <a:pt x="1628578" y="115862"/>
                  </a:lnTo>
                  <a:lnTo>
                    <a:pt x="1636354" y="117908"/>
                  </a:lnTo>
                  <a:lnTo>
                    <a:pt x="1715646" y="71654"/>
                  </a:lnTo>
                  <a:lnTo>
                    <a:pt x="1712214" y="71654"/>
                  </a:lnTo>
                  <a:lnTo>
                    <a:pt x="1715648" y="71653"/>
                  </a:lnTo>
                  <a:lnTo>
                    <a:pt x="1737418" y="58954"/>
                  </a:lnTo>
                  <a:lnTo>
                    <a:pt x="1636354" y="0"/>
                  </a:lnTo>
                  <a:close/>
                </a:path>
                <a:path w="1737995" h="118110">
                  <a:moveTo>
                    <a:pt x="1687009" y="58954"/>
                  </a:moveTo>
                  <a:lnTo>
                    <a:pt x="1665237" y="71654"/>
                  </a:lnTo>
                  <a:lnTo>
                    <a:pt x="1712214" y="71654"/>
                  </a:lnTo>
                  <a:lnTo>
                    <a:pt x="1712214" y="69923"/>
                  </a:lnTo>
                  <a:lnTo>
                    <a:pt x="1705814" y="69923"/>
                  </a:lnTo>
                  <a:lnTo>
                    <a:pt x="1687009" y="58954"/>
                  </a:lnTo>
                  <a:close/>
                </a:path>
                <a:path w="1737995" h="118110">
                  <a:moveTo>
                    <a:pt x="0" y="46253"/>
                  </a:moveTo>
                  <a:lnTo>
                    <a:pt x="0" y="71653"/>
                  </a:lnTo>
                  <a:lnTo>
                    <a:pt x="1665239" y="71653"/>
                  </a:lnTo>
                  <a:lnTo>
                    <a:pt x="1687009" y="58954"/>
                  </a:lnTo>
                  <a:lnTo>
                    <a:pt x="1665238" y="46254"/>
                  </a:lnTo>
                  <a:lnTo>
                    <a:pt x="0" y="46253"/>
                  </a:lnTo>
                  <a:close/>
                </a:path>
                <a:path w="1737995" h="118110">
                  <a:moveTo>
                    <a:pt x="1705814" y="47984"/>
                  </a:moveTo>
                  <a:lnTo>
                    <a:pt x="1687009" y="58954"/>
                  </a:lnTo>
                  <a:lnTo>
                    <a:pt x="1705814" y="69923"/>
                  </a:lnTo>
                  <a:lnTo>
                    <a:pt x="1705814" y="47984"/>
                  </a:lnTo>
                  <a:close/>
                </a:path>
                <a:path w="1737995" h="118110">
                  <a:moveTo>
                    <a:pt x="1712214" y="47984"/>
                  </a:moveTo>
                  <a:lnTo>
                    <a:pt x="1705814" y="47984"/>
                  </a:lnTo>
                  <a:lnTo>
                    <a:pt x="1705814" y="69923"/>
                  </a:lnTo>
                  <a:lnTo>
                    <a:pt x="1712214" y="69923"/>
                  </a:lnTo>
                  <a:lnTo>
                    <a:pt x="1712214" y="47984"/>
                  </a:lnTo>
                  <a:close/>
                </a:path>
                <a:path w="1737995" h="118110">
                  <a:moveTo>
                    <a:pt x="1665238" y="46254"/>
                  </a:moveTo>
                  <a:lnTo>
                    <a:pt x="1687009" y="58954"/>
                  </a:lnTo>
                  <a:lnTo>
                    <a:pt x="1705814" y="47984"/>
                  </a:lnTo>
                  <a:lnTo>
                    <a:pt x="1712214" y="47984"/>
                  </a:lnTo>
                  <a:lnTo>
                    <a:pt x="1712214" y="46254"/>
                  </a:lnTo>
                  <a:lnTo>
                    <a:pt x="1665238" y="46254"/>
                  </a:lnTo>
                  <a:close/>
                </a:path>
              </a:pathLst>
            </a:custGeom>
            <a:solidFill>
              <a:srgbClr val="FFFFFF"/>
            </a:solidFill>
          </p:spPr>
          <p:txBody>
            <a:bodyPr wrap="square" lIns="0" tIns="0" rIns="0" bIns="0" rtlCol="0"/>
            <a:lstStyle/>
            <a:p>
              <a:endParaRPr/>
            </a:p>
          </p:txBody>
        </p:sp>
        <p:pic>
          <p:nvPicPr>
            <p:cNvPr id="8" name="object 8"/>
            <p:cNvPicPr/>
            <p:nvPr/>
          </p:nvPicPr>
          <p:blipFill>
            <a:blip r:embed="rId5" cstate="print"/>
            <a:stretch>
              <a:fillRect/>
            </a:stretch>
          </p:blipFill>
          <p:spPr>
            <a:xfrm>
              <a:off x="3374135" y="3087624"/>
              <a:ext cx="1941576" cy="1740408"/>
            </a:xfrm>
            <a:prstGeom prst="rect">
              <a:avLst/>
            </a:prstGeom>
          </p:spPr>
        </p:pic>
        <p:sp>
          <p:nvSpPr>
            <p:cNvPr id="9" name="object 9"/>
            <p:cNvSpPr/>
            <p:nvPr/>
          </p:nvSpPr>
          <p:spPr>
            <a:xfrm>
              <a:off x="3415513" y="3109600"/>
              <a:ext cx="1746250" cy="1544320"/>
            </a:xfrm>
            <a:custGeom>
              <a:avLst/>
              <a:gdLst/>
              <a:ahLst/>
              <a:cxnLst/>
              <a:rect l="l" t="t" r="r" b="b"/>
              <a:pathLst>
                <a:path w="1746250" h="1544320">
                  <a:moveTo>
                    <a:pt x="1635960" y="1496096"/>
                  </a:moveTo>
                  <a:lnTo>
                    <a:pt x="1629279" y="1500571"/>
                  </a:lnTo>
                  <a:lnTo>
                    <a:pt x="1626557" y="1514332"/>
                  </a:lnTo>
                  <a:lnTo>
                    <a:pt x="1631031" y="1521014"/>
                  </a:lnTo>
                  <a:lnTo>
                    <a:pt x="1745810" y="1543718"/>
                  </a:lnTo>
                  <a:lnTo>
                    <a:pt x="1743439" y="1536548"/>
                  </a:lnTo>
                  <a:lnTo>
                    <a:pt x="1718503" y="1536548"/>
                  </a:lnTo>
                  <a:lnTo>
                    <a:pt x="1683297" y="1505460"/>
                  </a:lnTo>
                  <a:lnTo>
                    <a:pt x="1635960" y="1496096"/>
                  </a:lnTo>
                  <a:close/>
                </a:path>
                <a:path w="1746250" h="1544320">
                  <a:moveTo>
                    <a:pt x="1683297" y="1505460"/>
                  </a:moveTo>
                  <a:lnTo>
                    <a:pt x="1718503" y="1536548"/>
                  </a:lnTo>
                  <a:lnTo>
                    <a:pt x="1723382" y="1531023"/>
                  </a:lnTo>
                  <a:lnTo>
                    <a:pt x="1714859" y="1531023"/>
                  </a:lnTo>
                  <a:lnTo>
                    <a:pt x="1708023" y="1510351"/>
                  </a:lnTo>
                  <a:lnTo>
                    <a:pt x="1683297" y="1505460"/>
                  </a:lnTo>
                  <a:close/>
                </a:path>
                <a:path w="1746250" h="1544320">
                  <a:moveTo>
                    <a:pt x="1701892" y="1429019"/>
                  </a:moveTo>
                  <a:lnTo>
                    <a:pt x="1688574" y="1433423"/>
                  </a:lnTo>
                  <a:lnTo>
                    <a:pt x="1684961" y="1440606"/>
                  </a:lnTo>
                  <a:lnTo>
                    <a:pt x="1700110" y="1486420"/>
                  </a:lnTo>
                  <a:lnTo>
                    <a:pt x="1735316" y="1517509"/>
                  </a:lnTo>
                  <a:lnTo>
                    <a:pt x="1718503" y="1536548"/>
                  </a:lnTo>
                  <a:lnTo>
                    <a:pt x="1743439" y="1536548"/>
                  </a:lnTo>
                  <a:lnTo>
                    <a:pt x="1709077" y="1432632"/>
                  </a:lnTo>
                  <a:lnTo>
                    <a:pt x="1701892" y="1429019"/>
                  </a:lnTo>
                  <a:close/>
                </a:path>
                <a:path w="1746250" h="1544320">
                  <a:moveTo>
                    <a:pt x="1708023" y="1510351"/>
                  </a:moveTo>
                  <a:lnTo>
                    <a:pt x="1714859" y="1531023"/>
                  </a:lnTo>
                  <a:lnTo>
                    <a:pt x="1729381" y="1514576"/>
                  </a:lnTo>
                  <a:lnTo>
                    <a:pt x="1708023" y="1510351"/>
                  </a:lnTo>
                  <a:close/>
                </a:path>
                <a:path w="1746250" h="1544320">
                  <a:moveTo>
                    <a:pt x="1700110" y="1486420"/>
                  </a:moveTo>
                  <a:lnTo>
                    <a:pt x="1708023" y="1510351"/>
                  </a:lnTo>
                  <a:lnTo>
                    <a:pt x="1729381" y="1514576"/>
                  </a:lnTo>
                  <a:lnTo>
                    <a:pt x="1714859" y="1531023"/>
                  </a:lnTo>
                  <a:lnTo>
                    <a:pt x="1723382" y="1531023"/>
                  </a:lnTo>
                  <a:lnTo>
                    <a:pt x="1735316" y="1517509"/>
                  </a:lnTo>
                  <a:lnTo>
                    <a:pt x="1700110" y="1486420"/>
                  </a:lnTo>
                  <a:close/>
                </a:path>
                <a:path w="1746250" h="1544320">
                  <a:moveTo>
                    <a:pt x="16812" y="0"/>
                  </a:moveTo>
                  <a:lnTo>
                    <a:pt x="0" y="19039"/>
                  </a:lnTo>
                  <a:lnTo>
                    <a:pt x="1683297" y="1505460"/>
                  </a:lnTo>
                  <a:lnTo>
                    <a:pt x="1708023" y="1510351"/>
                  </a:lnTo>
                  <a:lnTo>
                    <a:pt x="1700110" y="1486420"/>
                  </a:lnTo>
                  <a:lnTo>
                    <a:pt x="16812" y="0"/>
                  </a:lnTo>
                  <a:close/>
                </a:path>
              </a:pathLst>
            </a:custGeom>
            <a:solidFill>
              <a:srgbClr val="FFFFFF"/>
            </a:solidFill>
          </p:spPr>
          <p:txBody>
            <a:bodyPr wrap="square" lIns="0" tIns="0" rIns="0" bIns="0" rtlCol="0"/>
            <a:lstStyle/>
            <a:p>
              <a:endParaRPr/>
            </a:p>
          </p:txBody>
        </p:sp>
        <p:pic>
          <p:nvPicPr>
            <p:cNvPr id="10" name="object 10"/>
            <p:cNvPicPr/>
            <p:nvPr/>
          </p:nvPicPr>
          <p:blipFill>
            <a:blip r:embed="rId6" cstate="print"/>
            <a:stretch>
              <a:fillRect/>
            </a:stretch>
          </p:blipFill>
          <p:spPr>
            <a:xfrm>
              <a:off x="3380231" y="2892552"/>
              <a:ext cx="1935480" cy="606551"/>
            </a:xfrm>
            <a:prstGeom prst="rect">
              <a:avLst/>
            </a:prstGeom>
          </p:spPr>
        </p:pic>
        <p:sp>
          <p:nvSpPr>
            <p:cNvPr id="11" name="object 11"/>
            <p:cNvSpPr/>
            <p:nvPr/>
          </p:nvSpPr>
          <p:spPr>
            <a:xfrm>
              <a:off x="3421095" y="2992661"/>
              <a:ext cx="1740535" cy="443865"/>
            </a:xfrm>
            <a:custGeom>
              <a:avLst/>
              <a:gdLst/>
              <a:ahLst/>
              <a:cxnLst/>
              <a:rect l="l" t="t" r="r" b="b"/>
              <a:pathLst>
                <a:path w="1740535" h="443864">
                  <a:moveTo>
                    <a:pt x="1667044" y="38674"/>
                  </a:moveTo>
                  <a:lnTo>
                    <a:pt x="0" y="418876"/>
                  </a:lnTo>
                  <a:lnTo>
                    <a:pt x="5648" y="443641"/>
                  </a:lnTo>
                  <a:lnTo>
                    <a:pt x="1672692" y="63437"/>
                  </a:lnTo>
                  <a:lnTo>
                    <a:pt x="1691094" y="46215"/>
                  </a:lnTo>
                  <a:lnTo>
                    <a:pt x="1667044" y="38674"/>
                  </a:lnTo>
                  <a:close/>
                </a:path>
                <a:path w="1740535" h="443864">
                  <a:moveTo>
                    <a:pt x="1718625" y="28228"/>
                  </a:moveTo>
                  <a:lnTo>
                    <a:pt x="1712845" y="28228"/>
                  </a:lnTo>
                  <a:lnTo>
                    <a:pt x="1718492" y="52992"/>
                  </a:lnTo>
                  <a:lnTo>
                    <a:pt x="1672692" y="63437"/>
                  </a:lnTo>
                  <a:lnTo>
                    <a:pt x="1637460" y="96412"/>
                  </a:lnTo>
                  <a:lnTo>
                    <a:pt x="1637193" y="104448"/>
                  </a:lnTo>
                  <a:lnTo>
                    <a:pt x="1646779" y="114691"/>
                  </a:lnTo>
                  <a:lnTo>
                    <a:pt x="1654816" y="114956"/>
                  </a:lnTo>
                  <a:lnTo>
                    <a:pt x="1740241" y="35006"/>
                  </a:lnTo>
                  <a:lnTo>
                    <a:pt x="1718625" y="28228"/>
                  </a:lnTo>
                  <a:close/>
                </a:path>
                <a:path w="1740535" h="443864">
                  <a:moveTo>
                    <a:pt x="1691094" y="46215"/>
                  </a:moveTo>
                  <a:lnTo>
                    <a:pt x="1672692" y="63437"/>
                  </a:lnTo>
                  <a:lnTo>
                    <a:pt x="1718492" y="52992"/>
                  </a:lnTo>
                  <a:lnTo>
                    <a:pt x="1718432" y="52729"/>
                  </a:lnTo>
                  <a:lnTo>
                    <a:pt x="1711868" y="52729"/>
                  </a:lnTo>
                  <a:lnTo>
                    <a:pt x="1691094" y="46215"/>
                  </a:lnTo>
                  <a:close/>
                </a:path>
                <a:path w="1740535" h="443864">
                  <a:moveTo>
                    <a:pt x="1706989" y="31338"/>
                  </a:moveTo>
                  <a:lnTo>
                    <a:pt x="1691094" y="46215"/>
                  </a:lnTo>
                  <a:lnTo>
                    <a:pt x="1711868" y="52729"/>
                  </a:lnTo>
                  <a:lnTo>
                    <a:pt x="1706989" y="31338"/>
                  </a:lnTo>
                  <a:close/>
                </a:path>
                <a:path w="1740535" h="443864">
                  <a:moveTo>
                    <a:pt x="1713554" y="31338"/>
                  </a:moveTo>
                  <a:lnTo>
                    <a:pt x="1706989" y="31338"/>
                  </a:lnTo>
                  <a:lnTo>
                    <a:pt x="1711868" y="52729"/>
                  </a:lnTo>
                  <a:lnTo>
                    <a:pt x="1718432" y="52729"/>
                  </a:lnTo>
                  <a:lnTo>
                    <a:pt x="1713554" y="31338"/>
                  </a:lnTo>
                  <a:close/>
                </a:path>
                <a:path w="1740535" h="443864">
                  <a:moveTo>
                    <a:pt x="1712845" y="28228"/>
                  </a:moveTo>
                  <a:lnTo>
                    <a:pt x="1667044" y="38674"/>
                  </a:lnTo>
                  <a:lnTo>
                    <a:pt x="1691094" y="46215"/>
                  </a:lnTo>
                  <a:lnTo>
                    <a:pt x="1706989" y="31338"/>
                  </a:lnTo>
                  <a:lnTo>
                    <a:pt x="1713554" y="31338"/>
                  </a:lnTo>
                  <a:lnTo>
                    <a:pt x="1712845" y="28228"/>
                  </a:lnTo>
                  <a:close/>
                </a:path>
                <a:path w="1740535" h="443864">
                  <a:moveTo>
                    <a:pt x="1628598" y="0"/>
                  </a:moveTo>
                  <a:lnTo>
                    <a:pt x="1621472" y="3724"/>
                  </a:lnTo>
                  <a:lnTo>
                    <a:pt x="1617275" y="17110"/>
                  </a:lnTo>
                  <a:lnTo>
                    <a:pt x="1621000" y="24236"/>
                  </a:lnTo>
                  <a:lnTo>
                    <a:pt x="1667044" y="38674"/>
                  </a:lnTo>
                  <a:lnTo>
                    <a:pt x="1712845" y="28228"/>
                  </a:lnTo>
                  <a:lnTo>
                    <a:pt x="1718625" y="28228"/>
                  </a:lnTo>
                  <a:lnTo>
                    <a:pt x="1628598" y="0"/>
                  </a:lnTo>
                  <a:close/>
                </a:path>
              </a:pathLst>
            </a:custGeom>
            <a:solidFill>
              <a:srgbClr val="FFFFFF"/>
            </a:solidFill>
          </p:spPr>
          <p:txBody>
            <a:bodyPr wrap="square" lIns="0" tIns="0" rIns="0" bIns="0" rtlCol="0"/>
            <a:lstStyle/>
            <a:p>
              <a:endParaRPr/>
            </a:p>
          </p:txBody>
        </p:sp>
        <p:pic>
          <p:nvPicPr>
            <p:cNvPr id="12" name="object 12"/>
            <p:cNvPicPr/>
            <p:nvPr/>
          </p:nvPicPr>
          <p:blipFill>
            <a:blip r:embed="rId7" cstate="print"/>
            <a:stretch>
              <a:fillRect/>
            </a:stretch>
          </p:blipFill>
          <p:spPr>
            <a:xfrm>
              <a:off x="3374135" y="3657600"/>
              <a:ext cx="1941576" cy="1453895"/>
            </a:xfrm>
            <a:prstGeom prst="rect">
              <a:avLst/>
            </a:prstGeom>
          </p:spPr>
        </p:pic>
        <p:sp>
          <p:nvSpPr>
            <p:cNvPr id="13" name="object 13"/>
            <p:cNvSpPr/>
            <p:nvPr/>
          </p:nvSpPr>
          <p:spPr>
            <a:xfrm>
              <a:off x="3416504" y="3677770"/>
              <a:ext cx="1744980" cy="1260475"/>
            </a:xfrm>
            <a:custGeom>
              <a:avLst/>
              <a:gdLst/>
              <a:ahLst/>
              <a:cxnLst/>
              <a:rect l="l" t="t" r="r" b="b"/>
              <a:pathLst>
                <a:path w="1744979" h="1260475">
                  <a:moveTo>
                    <a:pt x="1630775" y="1223585"/>
                  </a:moveTo>
                  <a:lnTo>
                    <a:pt x="1624572" y="1228703"/>
                  </a:lnTo>
                  <a:lnTo>
                    <a:pt x="1623235" y="1242667"/>
                  </a:lnTo>
                  <a:lnTo>
                    <a:pt x="1628353" y="1248869"/>
                  </a:lnTo>
                  <a:lnTo>
                    <a:pt x="1744823" y="1260024"/>
                  </a:lnTo>
                  <a:lnTo>
                    <a:pt x="1742859" y="1255615"/>
                  </a:lnTo>
                  <a:lnTo>
                    <a:pt x="1716946" y="1255615"/>
                  </a:lnTo>
                  <a:lnTo>
                    <a:pt x="1678811" y="1228185"/>
                  </a:lnTo>
                  <a:lnTo>
                    <a:pt x="1630775" y="1223585"/>
                  </a:lnTo>
                  <a:close/>
                </a:path>
                <a:path w="1744979" h="1260475">
                  <a:moveTo>
                    <a:pt x="1678811" y="1228185"/>
                  </a:moveTo>
                  <a:lnTo>
                    <a:pt x="1716946" y="1255615"/>
                  </a:lnTo>
                  <a:lnTo>
                    <a:pt x="1720644" y="1250475"/>
                  </a:lnTo>
                  <a:lnTo>
                    <a:pt x="1712761" y="1250475"/>
                  </a:lnTo>
                  <a:lnTo>
                    <a:pt x="1703900" y="1230588"/>
                  </a:lnTo>
                  <a:lnTo>
                    <a:pt x="1678811" y="1228185"/>
                  </a:lnTo>
                  <a:close/>
                </a:path>
                <a:path w="1744979" h="1260475">
                  <a:moveTo>
                    <a:pt x="1689695" y="1150270"/>
                  </a:moveTo>
                  <a:lnTo>
                    <a:pt x="1676882" y="1155980"/>
                  </a:lnTo>
                  <a:lnTo>
                    <a:pt x="1674002" y="1163487"/>
                  </a:lnTo>
                  <a:lnTo>
                    <a:pt x="1693641" y="1207564"/>
                  </a:lnTo>
                  <a:lnTo>
                    <a:pt x="1731778" y="1234996"/>
                  </a:lnTo>
                  <a:lnTo>
                    <a:pt x="1716946" y="1255615"/>
                  </a:lnTo>
                  <a:lnTo>
                    <a:pt x="1742859" y="1255615"/>
                  </a:lnTo>
                  <a:lnTo>
                    <a:pt x="1697203" y="1153151"/>
                  </a:lnTo>
                  <a:lnTo>
                    <a:pt x="1689695" y="1150270"/>
                  </a:lnTo>
                  <a:close/>
                </a:path>
                <a:path w="1744979" h="1260475">
                  <a:moveTo>
                    <a:pt x="1703900" y="1230588"/>
                  </a:moveTo>
                  <a:lnTo>
                    <a:pt x="1712761" y="1250475"/>
                  </a:lnTo>
                  <a:lnTo>
                    <a:pt x="1725573" y="1232664"/>
                  </a:lnTo>
                  <a:lnTo>
                    <a:pt x="1703900" y="1230588"/>
                  </a:lnTo>
                  <a:close/>
                </a:path>
                <a:path w="1744979" h="1260475">
                  <a:moveTo>
                    <a:pt x="1693641" y="1207564"/>
                  </a:moveTo>
                  <a:lnTo>
                    <a:pt x="1703900" y="1230588"/>
                  </a:lnTo>
                  <a:lnTo>
                    <a:pt x="1725573" y="1232664"/>
                  </a:lnTo>
                  <a:lnTo>
                    <a:pt x="1712761" y="1250475"/>
                  </a:lnTo>
                  <a:lnTo>
                    <a:pt x="1720644" y="1250475"/>
                  </a:lnTo>
                  <a:lnTo>
                    <a:pt x="1731778" y="1234996"/>
                  </a:lnTo>
                  <a:lnTo>
                    <a:pt x="1693641" y="1207564"/>
                  </a:lnTo>
                  <a:close/>
                </a:path>
                <a:path w="1744979" h="1260475">
                  <a:moveTo>
                    <a:pt x="14831" y="0"/>
                  </a:moveTo>
                  <a:lnTo>
                    <a:pt x="0" y="20619"/>
                  </a:lnTo>
                  <a:lnTo>
                    <a:pt x="1678811" y="1228185"/>
                  </a:lnTo>
                  <a:lnTo>
                    <a:pt x="1703900" y="1230588"/>
                  </a:lnTo>
                  <a:lnTo>
                    <a:pt x="1693641" y="1207564"/>
                  </a:lnTo>
                  <a:lnTo>
                    <a:pt x="14831" y="0"/>
                  </a:lnTo>
                  <a:close/>
                </a:path>
              </a:pathLst>
            </a:custGeom>
            <a:solidFill>
              <a:srgbClr val="FFFFFF"/>
            </a:solidFill>
          </p:spPr>
          <p:txBody>
            <a:bodyPr wrap="square" lIns="0" tIns="0" rIns="0" bIns="0" rtlCol="0"/>
            <a:lstStyle/>
            <a:p>
              <a:endParaRPr/>
            </a:p>
          </p:txBody>
        </p:sp>
        <p:pic>
          <p:nvPicPr>
            <p:cNvPr id="14" name="object 14"/>
            <p:cNvPicPr/>
            <p:nvPr/>
          </p:nvPicPr>
          <p:blipFill>
            <a:blip r:embed="rId8" cstate="print"/>
            <a:stretch>
              <a:fillRect/>
            </a:stretch>
          </p:blipFill>
          <p:spPr>
            <a:xfrm>
              <a:off x="3377183" y="3288792"/>
              <a:ext cx="1938527" cy="807720"/>
            </a:xfrm>
            <a:prstGeom prst="rect">
              <a:avLst/>
            </a:prstGeom>
          </p:spPr>
        </p:pic>
        <p:sp>
          <p:nvSpPr>
            <p:cNvPr id="15" name="object 15"/>
            <p:cNvSpPr/>
            <p:nvPr/>
          </p:nvSpPr>
          <p:spPr>
            <a:xfrm>
              <a:off x="3419777" y="3401133"/>
              <a:ext cx="1741805" cy="634365"/>
            </a:xfrm>
            <a:custGeom>
              <a:avLst/>
              <a:gdLst/>
              <a:ahLst/>
              <a:cxnLst/>
              <a:rect l="l" t="t" r="r" b="b"/>
              <a:pathLst>
                <a:path w="1741804" h="634364">
                  <a:moveTo>
                    <a:pt x="1669182" y="34304"/>
                  </a:moveTo>
                  <a:lnTo>
                    <a:pt x="0" y="610221"/>
                  </a:lnTo>
                  <a:lnTo>
                    <a:pt x="8285" y="634231"/>
                  </a:lnTo>
                  <a:lnTo>
                    <a:pt x="1677466" y="58315"/>
                  </a:lnTo>
                  <a:lnTo>
                    <a:pt x="1693904" y="39208"/>
                  </a:lnTo>
                  <a:lnTo>
                    <a:pt x="1669182" y="34304"/>
                  </a:lnTo>
                  <a:close/>
                </a:path>
                <a:path w="1741804" h="634364">
                  <a:moveTo>
                    <a:pt x="1722481" y="18982"/>
                  </a:moveTo>
                  <a:lnTo>
                    <a:pt x="1713590" y="18982"/>
                  </a:lnTo>
                  <a:lnTo>
                    <a:pt x="1721874" y="42993"/>
                  </a:lnTo>
                  <a:lnTo>
                    <a:pt x="1677466" y="58315"/>
                  </a:lnTo>
                  <a:lnTo>
                    <a:pt x="1645994" y="94894"/>
                  </a:lnTo>
                  <a:lnTo>
                    <a:pt x="1646596" y="102913"/>
                  </a:lnTo>
                  <a:lnTo>
                    <a:pt x="1657230" y="112062"/>
                  </a:lnTo>
                  <a:lnTo>
                    <a:pt x="1665249" y="111460"/>
                  </a:lnTo>
                  <a:lnTo>
                    <a:pt x="1741558" y="22767"/>
                  </a:lnTo>
                  <a:lnTo>
                    <a:pt x="1722481" y="18982"/>
                  </a:lnTo>
                  <a:close/>
                </a:path>
                <a:path w="1741804" h="634364">
                  <a:moveTo>
                    <a:pt x="1693904" y="39208"/>
                  </a:moveTo>
                  <a:lnTo>
                    <a:pt x="1677466" y="58315"/>
                  </a:lnTo>
                  <a:lnTo>
                    <a:pt x="1720564" y="43445"/>
                  </a:lnTo>
                  <a:lnTo>
                    <a:pt x="1715260" y="43445"/>
                  </a:lnTo>
                  <a:lnTo>
                    <a:pt x="1693904" y="39208"/>
                  </a:lnTo>
                  <a:close/>
                </a:path>
                <a:path w="1741804" h="634364">
                  <a:moveTo>
                    <a:pt x="1708104" y="22705"/>
                  </a:moveTo>
                  <a:lnTo>
                    <a:pt x="1693904" y="39208"/>
                  </a:lnTo>
                  <a:lnTo>
                    <a:pt x="1715260" y="43445"/>
                  </a:lnTo>
                  <a:lnTo>
                    <a:pt x="1708104" y="22705"/>
                  </a:lnTo>
                  <a:close/>
                </a:path>
                <a:path w="1741804" h="634364">
                  <a:moveTo>
                    <a:pt x="1714874" y="22705"/>
                  </a:moveTo>
                  <a:lnTo>
                    <a:pt x="1708104" y="22705"/>
                  </a:lnTo>
                  <a:lnTo>
                    <a:pt x="1715260" y="43445"/>
                  </a:lnTo>
                  <a:lnTo>
                    <a:pt x="1720564" y="43445"/>
                  </a:lnTo>
                  <a:lnTo>
                    <a:pt x="1721874" y="42993"/>
                  </a:lnTo>
                  <a:lnTo>
                    <a:pt x="1714874" y="22705"/>
                  </a:lnTo>
                  <a:close/>
                </a:path>
                <a:path w="1741804" h="634364">
                  <a:moveTo>
                    <a:pt x="1713590" y="18982"/>
                  </a:moveTo>
                  <a:lnTo>
                    <a:pt x="1669182" y="34304"/>
                  </a:lnTo>
                  <a:lnTo>
                    <a:pt x="1693904" y="39208"/>
                  </a:lnTo>
                  <a:lnTo>
                    <a:pt x="1708104" y="22705"/>
                  </a:lnTo>
                  <a:lnTo>
                    <a:pt x="1714874" y="22705"/>
                  </a:lnTo>
                  <a:lnTo>
                    <a:pt x="1713590" y="18982"/>
                  </a:lnTo>
                  <a:close/>
                </a:path>
                <a:path w="1741804" h="634364">
                  <a:moveTo>
                    <a:pt x="1626792" y="0"/>
                  </a:moveTo>
                  <a:lnTo>
                    <a:pt x="1620108" y="4470"/>
                  </a:lnTo>
                  <a:lnTo>
                    <a:pt x="1617379" y="18230"/>
                  </a:lnTo>
                  <a:lnTo>
                    <a:pt x="1621849" y="24914"/>
                  </a:lnTo>
                  <a:lnTo>
                    <a:pt x="1669182" y="34304"/>
                  </a:lnTo>
                  <a:lnTo>
                    <a:pt x="1713590" y="18982"/>
                  </a:lnTo>
                  <a:lnTo>
                    <a:pt x="1722481" y="18982"/>
                  </a:lnTo>
                  <a:lnTo>
                    <a:pt x="1626792" y="0"/>
                  </a:lnTo>
                  <a:close/>
                </a:path>
              </a:pathLst>
            </a:custGeom>
            <a:solidFill>
              <a:srgbClr val="FFFFFF"/>
            </a:solidFill>
          </p:spPr>
          <p:txBody>
            <a:bodyPr wrap="square" lIns="0" tIns="0" rIns="0" bIns="0" rtlCol="0"/>
            <a:lstStyle/>
            <a:p>
              <a:endParaRPr/>
            </a:p>
          </p:txBody>
        </p:sp>
        <p:pic>
          <p:nvPicPr>
            <p:cNvPr id="16" name="object 16"/>
            <p:cNvPicPr/>
            <p:nvPr/>
          </p:nvPicPr>
          <p:blipFill>
            <a:blip r:embed="rId9" cstate="print"/>
            <a:stretch>
              <a:fillRect/>
            </a:stretch>
          </p:blipFill>
          <p:spPr>
            <a:xfrm>
              <a:off x="3377183" y="4264152"/>
              <a:ext cx="1938527" cy="1173480"/>
            </a:xfrm>
            <a:prstGeom prst="rect">
              <a:avLst/>
            </a:prstGeom>
          </p:spPr>
        </p:pic>
        <p:sp>
          <p:nvSpPr>
            <p:cNvPr id="17" name="object 17"/>
            <p:cNvSpPr/>
            <p:nvPr/>
          </p:nvSpPr>
          <p:spPr>
            <a:xfrm>
              <a:off x="3417752" y="4286577"/>
              <a:ext cx="1743710" cy="979169"/>
            </a:xfrm>
            <a:custGeom>
              <a:avLst/>
              <a:gdLst/>
              <a:ahLst/>
              <a:cxnLst/>
              <a:rect l="l" t="t" r="r" b="b"/>
              <a:pathLst>
                <a:path w="1743710" h="979170">
                  <a:moveTo>
                    <a:pt x="1674312" y="952378"/>
                  </a:moveTo>
                  <a:lnTo>
                    <a:pt x="1626068" y="953390"/>
                  </a:lnTo>
                  <a:lnTo>
                    <a:pt x="1620503" y="959194"/>
                  </a:lnTo>
                  <a:lnTo>
                    <a:pt x="1620798" y="973218"/>
                  </a:lnTo>
                  <a:lnTo>
                    <a:pt x="1626602" y="978785"/>
                  </a:lnTo>
                  <a:lnTo>
                    <a:pt x="1743579" y="976330"/>
                  </a:lnTo>
                  <a:lnTo>
                    <a:pt x="1742902" y="975189"/>
                  </a:lnTo>
                  <a:lnTo>
                    <a:pt x="1715373" y="975189"/>
                  </a:lnTo>
                  <a:lnTo>
                    <a:pt x="1674312" y="952378"/>
                  </a:lnTo>
                  <a:close/>
                </a:path>
                <a:path w="1743710" h="979170">
                  <a:moveTo>
                    <a:pt x="1699512" y="951849"/>
                  </a:moveTo>
                  <a:lnTo>
                    <a:pt x="1674312" y="952378"/>
                  </a:lnTo>
                  <a:lnTo>
                    <a:pt x="1715373" y="975189"/>
                  </a:lnTo>
                  <a:lnTo>
                    <a:pt x="1717939" y="970572"/>
                  </a:lnTo>
                  <a:lnTo>
                    <a:pt x="1710623" y="970572"/>
                  </a:lnTo>
                  <a:lnTo>
                    <a:pt x="1699512" y="951849"/>
                  </a:lnTo>
                  <a:close/>
                </a:path>
                <a:path w="1743710" h="979170">
                  <a:moveTo>
                    <a:pt x="1676071" y="873726"/>
                  </a:moveTo>
                  <a:lnTo>
                    <a:pt x="1664008" y="880885"/>
                  </a:lnTo>
                  <a:lnTo>
                    <a:pt x="1662021" y="888677"/>
                  </a:lnTo>
                  <a:lnTo>
                    <a:pt x="1686649" y="930175"/>
                  </a:lnTo>
                  <a:lnTo>
                    <a:pt x="1727709" y="952986"/>
                  </a:lnTo>
                  <a:lnTo>
                    <a:pt x="1715373" y="975189"/>
                  </a:lnTo>
                  <a:lnTo>
                    <a:pt x="1742902" y="975189"/>
                  </a:lnTo>
                  <a:lnTo>
                    <a:pt x="1683863" y="875714"/>
                  </a:lnTo>
                  <a:lnTo>
                    <a:pt x="1676071" y="873726"/>
                  </a:lnTo>
                  <a:close/>
                </a:path>
                <a:path w="1743710" h="979170">
                  <a:moveTo>
                    <a:pt x="1721279" y="951392"/>
                  </a:moveTo>
                  <a:lnTo>
                    <a:pt x="1699512" y="951849"/>
                  </a:lnTo>
                  <a:lnTo>
                    <a:pt x="1710623" y="970572"/>
                  </a:lnTo>
                  <a:lnTo>
                    <a:pt x="1721279" y="951392"/>
                  </a:lnTo>
                  <a:close/>
                </a:path>
                <a:path w="1743710" h="979170">
                  <a:moveTo>
                    <a:pt x="1724840" y="951392"/>
                  </a:moveTo>
                  <a:lnTo>
                    <a:pt x="1721279" y="951392"/>
                  </a:lnTo>
                  <a:lnTo>
                    <a:pt x="1710623" y="970572"/>
                  </a:lnTo>
                  <a:lnTo>
                    <a:pt x="1717939" y="970572"/>
                  </a:lnTo>
                  <a:lnTo>
                    <a:pt x="1727709" y="952986"/>
                  </a:lnTo>
                  <a:lnTo>
                    <a:pt x="1724840" y="951392"/>
                  </a:lnTo>
                  <a:close/>
                </a:path>
                <a:path w="1743710" h="979170">
                  <a:moveTo>
                    <a:pt x="12334" y="0"/>
                  </a:moveTo>
                  <a:lnTo>
                    <a:pt x="0" y="22203"/>
                  </a:lnTo>
                  <a:lnTo>
                    <a:pt x="1674312" y="952378"/>
                  </a:lnTo>
                  <a:lnTo>
                    <a:pt x="1699512" y="951849"/>
                  </a:lnTo>
                  <a:lnTo>
                    <a:pt x="1686649" y="930175"/>
                  </a:lnTo>
                  <a:lnTo>
                    <a:pt x="12334" y="0"/>
                  </a:lnTo>
                  <a:close/>
                </a:path>
                <a:path w="1743710" h="979170">
                  <a:moveTo>
                    <a:pt x="1686649" y="930175"/>
                  </a:moveTo>
                  <a:lnTo>
                    <a:pt x="1699512" y="951849"/>
                  </a:lnTo>
                  <a:lnTo>
                    <a:pt x="1721279" y="951392"/>
                  </a:lnTo>
                  <a:lnTo>
                    <a:pt x="1724840" y="951392"/>
                  </a:lnTo>
                  <a:lnTo>
                    <a:pt x="1686649" y="930175"/>
                  </a:lnTo>
                  <a:close/>
                </a:path>
              </a:pathLst>
            </a:custGeom>
            <a:solidFill>
              <a:srgbClr val="FFFFFF"/>
            </a:solidFill>
          </p:spPr>
          <p:txBody>
            <a:bodyPr wrap="square" lIns="0" tIns="0" rIns="0" bIns="0" rtlCol="0"/>
            <a:lstStyle/>
            <a:p>
              <a:endParaRPr/>
            </a:p>
          </p:txBody>
        </p:sp>
      </p:grpSp>
      <p:sp>
        <p:nvSpPr>
          <p:cNvPr id="18" name="object 18"/>
          <p:cNvSpPr/>
          <p:nvPr/>
        </p:nvSpPr>
        <p:spPr>
          <a:xfrm>
            <a:off x="3647144" y="1842135"/>
            <a:ext cx="7153656" cy="310895"/>
          </a:xfrm>
          <a:custGeom>
            <a:avLst/>
            <a:gdLst/>
            <a:ahLst/>
            <a:cxnLst/>
            <a:rect l="l" t="t" r="r" b="b"/>
            <a:pathLst>
              <a:path w="5961380" h="259080">
                <a:moveTo>
                  <a:pt x="777240" y="129336"/>
                </a:moveTo>
                <a:lnTo>
                  <a:pt x="625055" y="0"/>
                </a:lnTo>
                <a:lnTo>
                  <a:pt x="625055" y="77470"/>
                </a:lnTo>
                <a:lnTo>
                  <a:pt x="0" y="77470"/>
                </a:lnTo>
                <a:lnTo>
                  <a:pt x="0" y="181190"/>
                </a:lnTo>
                <a:lnTo>
                  <a:pt x="625055" y="181190"/>
                </a:lnTo>
                <a:lnTo>
                  <a:pt x="625055" y="258660"/>
                </a:lnTo>
                <a:lnTo>
                  <a:pt x="777240" y="129336"/>
                </a:lnTo>
                <a:close/>
              </a:path>
              <a:path w="5961380" h="259080">
                <a:moveTo>
                  <a:pt x="2357170" y="129336"/>
                </a:moveTo>
                <a:lnTo>
                  <a:pt x="2204986" y="0"/>
                </a:lnTo>
                <a:lnTo>
                  <a:pt x="2204986" y="77470"/>
                </a:lnTo>
                <a:lnTo>
                  <a:pt x="1579930" y="77470"/>
                </a:lnTo>
                <a:lnTo>
                  <a:pt x="1579930" y="181190"/>
                </a:lnTo>
                <a:lnTo>
                  <a:pt x="2204986" y="181190"/>
                </a:lnTo>
                <a:lnTo>
                  <a:pt x="2204986" y="258660"/>
                </a:lnTo>
                <a:lnTo>
                  <a:pt x="2357170" y="129336"/>
                </a:lnTo>
                <a:close/>
              </a:path>
              <a:path w="5961380" h="259080">
                <a:moveTo>
                  <a:pt x="4085412" y="129336"/>
                </a:moveTo>
                <a:lnTo>
                  <a:pt x="3933215" y="0"/>
                </a:lnTo>
                <a:lnTo>
                  <a:pt x="3933215" y="77470"/>
                </a:lnTo>
                <a:lnTo>
                  <a:pt x="3365855" y="77470"/>
                </a:lnTo>
                <a:lnTo>
                  <a:pt x="3365855" y="181190"/>
                </a:lnTo>
                <a:lnTo>
                  <a:pt x="3933215" y="181190"/>
                </a:lnTo>
                <a:lnTo>
                  <a:pt x="3933215" y="258660"/>
                </a:lnTo>
                <a:lnTo>
                  <a:pt x="4085412" y="129336"/>
                </a:lnTo>
                <a:close/>
              </a:path>
              <a:path w="5961380" h="259080">
                <a:moveTo>
                  <a:pt x="5961011" y="129336"/>
                </a:moveTo>
                <a:lnTo>
                  <a:pt x="5808827" y="0"/>
                </a:lnTo>
                <a:lnTo>
                  <a:pt x="5808827" y="77470"/>
                </a:lnTo>
                <a:lnTo>
                  <a:pt x="5170716" y="77470"/>
                </a:lnTo>
                <a:lnTo>
                  <a:pt x="5170716" y="181190"/>
                </a:lnTo>
                <a:lnTo>
                  <a:pt x="5808827" y="181190"/>
                </a:lnTo>
                <a:lnTo>
                  <a:pt x="5808827" y="258660"/>
                </a:lnTo>
                <a:lnTo>
                  <a:pt x="5961011" y="129336"/>
                </a:lnTo>
                <a:close/>
              </a:path>
            </a:pathLst>
          </a:custGeom>
          <a:solidFill>
            <a:srgbClr val="FFFFFF"/>
          </a:solidFill>
        </p:spPr>
        <p:txBody>
          <a:bodyPr wrap="square" lIns="0" tIns="0" rIns="0" bIns="0" rtlCol="0"/>
          <a:lstStyle/>
          <a:p>
            <a:endParaRPr/>
          </a:p>
        </p:txBody>
      </p:sp>
    </p:spTree>
    <p:extLst>
      <p:ext uri="{BB962C8B-B14F-4D97-AF65-F5344CB8AC3E}">
        <p14:creationId xmlns:p14="http://schemas.microsoft.com/office/powerpoint/2010/main" val="4195293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381000"/>
            <a:ext cx="15800832" cy="907941"/>
          </a:xfrm>
          <a:prstGeom prst="rect">
            <a:avLst/>
          </a:prstGeom>
        </p:spPr>
        <p:txBody>
          <a:bodyPr vert="horz" wrap="square" lIns="0" tIns="15240" rIns="0" bIns="0" rtlCol="0" anchor="ctr" anchorCtr="0">
            <a:spAutoFit/>
          </a:bodyPr>
          <a:lstStyle/>
          <a:p>
            <a:pPr marL="91440">
              <a:spcBef>
                <a:spcPts val="120"/>
              </a:spcBef>
            </a:pPr>
            <a:r>
              <a:rPr dirty="0"/>
              <a:t>MapReduce</a:t>
            </a:r>
            <a:r>
              <a:rPr spc="-84" dirty="0"/>
              <a:t> </a:t>
            </a:r>
            <a:r>
              <a:rPr spc="-12" dirty="0"/>
              <a:t>Summary</a:t>
            </a:r>
          </a:p>
        </p:txBody>
      </p:sp>
      <p:sp>
        <p:nvSpPr>
          <p:cNvPr id="6" name="object 6"/>
          <p:cNvSpPr txBox="1">
            <a:spLocks noGrp="1"/>
          </p:cNvSpPr>
          <p:nvPr>
            <p:ph type="sldNum" sz="quarter" idx="7"/>
          </p:nvPr>
        </p:nvSpPr>
        <p:spPr>
          <a:xfrm>
            <a:off x="8428990" y="6540658"/>
            <a:ext cx="216534" cy="153670"/>
          </a:xfrm>
          <a:prstGeom prst="rect">
            <a:avLst/>
          </a:prstGeom>
        </p:spPr>
        <p:txBody>
          <a:bodyPr vert="horz" wrap="square" lIns="0" tIns="0" rIns="0" bIns="0" rtlCol="0">
            <a:spAutoFit/>
          </a:bodyPr>
          <a:lstStyle>
            <a:defPPr>
              <a:defRPr kern="0"/>
            </a:defPPr>
            <a:lvl1pPr>
              <a:defRPr sz="900" b="0" i="0">
                <a:solidFill>
                  <a:srgbClr val="B41F34"/>
                </a:solidFill>
                <a:latin typeface="Arial"/>
                <a:cs typeface="Arial"/>
              </a:defRPr>
            </a:lvl1pPr>
          </a:lstStyle>
          <a:p>
            <a:pPr marL="101600">
              <a:spcBef>
                <a:spcPts val="15"/>
              </a:spcBef>
            </a:pPr>
            <a:fld id="{81D60167-4931-47E6-BA6A-407CBD079E47}" type="slidenum">
              <a:rPr lang="en-IN" spc="-50" smtClean="0"/>
              <a:pPr marL="101600">
                <a:spcBef>
                  <a:spcPts val="15"/>
                </a:spcBef>
              </a:pPr>
              <a:t>89</a:t>
            </a:fld>
            <a:endParaRPr spc="-30" dirty="0"/>
          </a:p>
        </p:txBody>
      </p:sp>
      <p:sp>
        <p:nvSpPr>
          <p:cNvPr id="3" name="object 3"/>
          <p:cNvSpPr txBox="1"/>
          <p:nvPr/>
        </p:nvSpPr>
        <p:spPr>
          <a:xfrm>
            <a:off x="1744853" y="1288941"/>
            <a:ext cx="6900671" cy="4055469"/>
          </a:xfrm>
          <a:prstGeom prst="rect">
            <a:avLst/>
          </a:prstGeom>
        </p:spPr>
        <p:txBody>
          <a:bodyPr vert="horz" wrap="square" lIns="0" tIns="201168" rIns="0" bIns="0" rtlCol="0">
            <a:spAutoFit/>
          </a:bodyPr>
          <a:lstStyle/>
          <a:p>
            <a:pPr marL="288035" indent="-272795">
              <a:spcBef>
                <a:spcPts val="1584"/>
              </a:spcBef>
              <a:buChar char="•"/>
              <a:tabLst>
                <a:tab pos="288035" algn="l"/>
              </a:tabLst>
            </a:pPr>
            <a:r>
              <a:rPr sz="2880" dirty="0">
                <a:latin typeface="+mn-lt"/>
                <a:cs typeface="Arial"/>
              </a:rPr>
              <a:t>Get</a:t>
            </a:r>
            <a:r>
              <a:rPr sz="2880" spc="-30" dirty="0">
                <a:latin typeface="+mn-lt"/>
                <a:cs typeface="Arial"/>
              </a:rPr>
              <a:t> </a:t>
            </a:r>
            <a:r>
              <a:rPr sz="2880" dirty="0">
                <a:latin typeface="+mn-lt"/>
                <a:cs typeface="Arial"/>
              </a:rPr>
              <a:t>a</a:t>
            </a:r>
            <a:r>
              <a:rPr sz="2880" spc="-24" dirty="0">
                <a:latin typeface="+mn-lt"/>
                <a:cs typeface="Arial"/>
              </a:rPr>
              <a:t> </a:t>
            </a:r>
            <a:r>
              <a:rPr sz="2880" dirty="0">
                <a:latin typeface="+mn-lt"/>
                <a:cs typeface="Arial"/>
              </a:rPr>
              <a:t>lot</a:t>
            </a:r>
            <a:r>
              <a:rPr sz="2880" spc="-30" dirty="0">
                <a:latin typeface="+mn-lt"/>
                <a:cs typeface="Arial"/>
              </a:rPr>
              <a:t> </a:t>
            </a:r>
            <a:r>
              <a:rPr sz="2880" dirty="0">
                <a:latin typeface="+mn-lt"/>
                <a:cs typeface="Arial"/>
              </a:rPr>
              <a:t>of</a:t>
            </a:r>
            <a:r>
              <a:rPr sz="2880" spc="-30" dirty="0">
                <a:latin typeface="+mn-lt"/>
                <a:cs typeface="Arial"/>
              </a:rPr>
              <a:t> </a:t>
            </a:r>
            <a:r>
              <a:rPr sz="2880" spc="-24" dirty="0">
                <a:latin typeface="+mn-lt"/>
                <a:cs typeface="Arial"/>
              </a:rPr>
              <a:t>data</a:t>
            </a:r>
            <a:endParaRPr sz="2880" dirty="0">
              <a:latin typeface="+mn-lt"/>
              <a:cs typeface="Arial"/>
            </a:endParaRPr>
          </a:p>
          <a:p>
            <a:pPr marL="288035" indent="-272795">
              <a:spcBef>
                <a:spcPts val="1470"/>
              </a:spcBef>
              <a:buClr>
                <a:srgbClr val="000000"/>
              </a:buClr>
              <a:buChar char="•"/>
              <a:tabLst>
                <a:tab pos="288035" algn="l"/>
              </a:tabLst>
            </a:pPr>
            <a:r>
              <a:rPr sz="2880" spc="-30" dirty="0">
                <a:solidFill>
                  <a:srgbClr val="FF0000"/>
                </a:solidFill>
                <a:latin typeface="+mn-lt"/>
                <a:cs typeface="Arial"/>
              </a:rPr>
              <a:t>Map</a:t>
            </a:r>
            <a:endParaRPr sz="2880" dirty="0">
              <a:latin typeface="+mn-lt"/>
              <a:cs typeface="Arial"/>
            </a:endParaRPr>
          </a:p>
          <a:p>
            <a:pPr marL="562356" lvl="1" indent="-272795">
              <a:spcBef>
                <a:spcPts val="624"/>
              </a:spcBef>
              <a:buChar char="–"/>
              <a:tabLst>
                <a:tab pos="562356" algn="l"/>
              </a:tabLst>
            </a:pPr>
            <a:r>
              <a:rPr sz="2400" dirty="0">
                <a:latin typeface="+mn-lt"/>
                <a:cs typeface="Arial"/>
              </a:rPr>
              <a:t>Parse</a:t>
            </a:r>
            <a:r>
              <a:rPr sz="2400" spc="-60" dirty="0">
                <a:latin typeface="+mn-lt"/>
                <a:cs typeface="Arial"/>
              </a:rPr>
              <a:t> </a:t>
            </a:r>
            <a:r>
              <a:rPr sz="2400" dirty="0">
                <a:latin typeface="+mn-lt"/>
                <a:cs typeface="Arial"/>
              </a:rPr>
              <a:t>&amp;</a:t>
            </a:r>
            <a:r>
              <a:rPr sz="2400" spc="-36" dirty="0">
                <a:latin typeface="+mn-lt"/>
                <a:cs typeface="Arial"/>
              </a:rPr>
              <a:t> </a:t>
            </a:r>
            <a:r>
              <a:rPr sz="2400" dirty="0">
                <a:latin typeface="+mn-lt"/>
                <a:cs typeface="Arial"/>
              </a:rPr>
              <a:t>extract</a:t>
            </a:r>
            <a:r>
              <a:rPr sz="2400" spc="-48" dirty="0">
                <a:latin typeface="+mn-lt"/>
                <a:cs typeface="Arial"/>
              </a:rPr>
              <a:t> </a:t>
            </a:r>
            <a:r>
              <a:rPr sz="2400" dirty="0">
                <a:latin typeface="+mn-lt"/>
                <a:cs typeface="Arial"/>
              </a:rPr>
              <a:t>items</a:t>
            </a:r>
            <a:r>
              <a:rPr sz="2400" spc="-48" dirty="0">
                <a:latin typeface="+mn-lt"/>
                <a:cs typeface="Arial"/>
              </a:rPr>
              <a:t> </a:t>
            </a:r>
            <a:r>
              <a:rPr sz="2400" dirty="0">
                <a:latin typeface="+mn-lt"/>
                <a:cs typeface="Arial"/>
              </a:rPr>
              <a:t>of</a:t>
            </a:r>
            <a:r>
              <a:rPr sz="2400" spc="-48" dirty="0">
                <a:latin typeface="+mn-lt"/>
                <a:cs typeface="Arial"/>
              </a:rPr>
              <a:t> </a:t>
            </a:r>
            <a:r>
              <a:rPr sz="2400" spc="-12" dirty="0">
                <a:latin typeface="+mn-lt"/>
                <a:cs typeface="Arial"/>
              </a:rPr>
              <a:t>interest</a:t>
            </a:r>
            <a:endParaRPr sz="2400" dirty="0">
              <a:latin typeface="+mn-lt"/>
              <a:cs typeface="Arial"/>
            </a:endParaRPr>
          </a:p>
          <a:p>
            <a:pPr marL="288035" indent="-272795">
              <a:spcBef>
                <a:spcPts val="1452"/>
              </a:spcBef>
              <a:buClr>
                <a:srgbClr val="000000"/>
              </a:buClr>
              <a:buChar char="•"/>
              <a:tabLst>
                <a:tab pos="288035" algn="l"/>
              </a:tabLst>
            </a:pPr>
            <a:r>
              <a:rPr sz="2880" dirty="0">
                <a:solidFill>
                  <a:srgbClr val="FF0000"/>
                </a:solidFill>
                <a:latin typeface="+mn-lt"/>
                <a:cs typeface="Arial"/>
              </a:rPr>
              <a:t>Sort</a:t>
            </a:r>
            <a:r>
              <a:rPr sz="2880" spc="-90" dirty="0">
                <a:solidFill>
                  <a:srgbClr val="FF0000"/>
                </a:solidFill>
                <a:latin typeface="+mn-lt"/>
                <a:cs typeface="Arial"/>
              </a:rPr>
              <a:t> </a:t>
            </a:r>
            <a:r>
              <a:rPr sz="2880" dirty="0">
                <a:latin typeface="+mn-lt"/>
                <a:cs typeface="Arial"/>
              </a:rPr>
              <a:t>(shuffle)</a:t>
            </a:r>
            <a:r>
              <a:rPr sz="2880" spc="-78" dirty="0">
                <a:latin typeface="+mn-lt"/>
                <a:cs typeface="Arial"/>
              </a:rPr>
              <a:t> </a:t>
            </a:r>
            <a:r>
              <a:rPr sz="2880" dirty="0">
                <a:latin typeface="+mn-lt"/>
                <a:cs typeface="Arial"/>
              </a:rPr>
              <a:t>&amp;</a:t>
            </a:r>
            <a:r>
              <a:rPr sz="2880" spc="-78" dirty="0">
                <a:latin typeface="+mn-lt"/>
                <a:cs typeface="Arial"/>
              </a:rPr>
              <a:t> </a:t>
            </a:r>
            <a:r>
              <a:rPr sz="2880" spc="-12" dirty="0">
                <a:solidFill>
                  <a:srgbClr val="FF0000"/>
                </a:solidFill>
                <a:latin typeface="+mn-lt"/>
                <a:cs typeface="Arial"/>
              </a:rPr>
              <a:t>partition</a:t>
            </a:r>
            <a:endParaRPr sz="2880" dirty="0">
              <a:latin typeface="+mn-lt"/>
              <a:cs typeface="Arial"/>
            </a:endParaRPr>
          </a:p>
          <a:p>
            <a:pPr marL="288035" indent="-272795">
              <a:spcBef>
                <a:spcPts val="1470"/>
              </a:spcBef>
              <a:buClr>
                <a:srgbClr val="000000"/>
              </a:buClr>
              <a:buChar char="•"/>
              <a:tabLst>
                <a:tab pos="288035" algn="l"/>
              </a:tabLst>
            </a:pPr>
            <a:r>
              <a:rPr sz="2880" spc="-12" dirty="0">
                <a:solidFill>
                  <a:srgbClr val="FF0000"/>
                </a:solidFill>
                <a:latin typeface="+mn-lt"/>
                <a:cs typeface="Arial"/>
              </a:rPr>
              <a:t>Reduce</a:t>
            </a:r>
            <a:endParaRPr sz="2880" dirty="0">
              <a:latin typeface="+mn-lt"/>
              <a:cs typeface="Arial"/>
            </a:endParaRPr>
          </a:p>
          <a:p>
            <a:pPr marL="562356" lvl="1" indent="-272795">
              <a:spcBef>
                <a:spcPts val="480"/>
              </a:spcBef>
              <a:buChar char="–"/>
              <a:tabLst>
                <a:tab pos="562356" algn="l"/>
              </a:tabLst>
            </a:pPr>
            <a:r>
              <a:rPr sz="2400" dirty="0">
                <a:latin typeface="+mn-lt"/>
                <a:cs typeface="Arial"/>
              </a:rPr>
              <a:t>Aggregate</a:t>
            </a:r>
            <a:r>
              <a:rPr sz="2400" spc="-120" dirty="0">
                <a:latin typeface="+mn-lt"/>
                <a:cs typeface="Arial"/>
              </a:rPr>
              <a:t> </a:t>
            </a:r>
            <a:r>
              <a:rPr sz="2400" spc="-12" dirty="0">
                <a:latin typeface="+mn-lt"/>
                <a:cs typeface="Arial"/>
              </a:rPr>
              <a:t>results</a:t>
            </a:r>
            <a:endParaRPr sz="2400" dirty="0">
              <a:latin typeface="+mn-lt"/>
              <a:cs typeface="Arial"/>
            </a:endParaRPr>
          </a:p>
          <a:p>
            <a:pPr marL="288035" indent="-272795">
              <a:spcBef>
                <a:spcPts val="1446"/>
              </a:spcBef>
              <a:buChar char="•"/>
              <a:tabLst>
                <a:tab pos="288035" algn="l"/>
              </a:tabLst>
            </a:pPr>
            <a:r>
              <a:rPr sz="2880" dirty="0">
                <a:latin typeface="+mn-lt"/>
                <a:cs typeface="Arial"/>
              </a:rPr>
              <a:t>Write</a:t>
            </a:r>
            <a:r>
              <a:rPr sz="2880" spc="-78" dirty="0">
                <a:latin typeface="+mn-lt"/>
                <a:cs typeface="Arial"/>
              </a:rPr>
              <a:t> </a:t>
            </a:r>
            <a:r>
              <a:rPr sz="2880" dirty="0">
                <a:latin typeface="+mn-lt"/>
                <a:cs typeface="Arial"/>
              </a:rPr>
              <a:t>to</a:t>
            </a:r>
            <a:r>
              <a:rPr sz="2880" spc="-72" dirty="0">
                <a:latin typeface="+mn-lt"/>
                <a:cs typeface="Arial"/>
              </a:rPr>
              <a:t> </a:t>
            </a:r>
            <a:r>
              <a:rPr sz="2880" dirty="0">
                <a:latin typeface="+mn-lt"/>
                <a:cs typeface="Arial"/>
              </a:rPr>
              <a:t>output</a:t>
            </a:r>
            <a:r>
              <a:rPr sz="2880" spc="-84" dirty="0">
                <a:latin typeface="+mn-lt"/>
                <a:cs typeface="Arial"/>
              </a:rPr>
              <a:t> </a:t>
            </a:r>
            <a:r>
              <a:rPr sz="2880" spc="-24" dirty="0">
                <a:latin typeface="+mn-lt"/>
                <a:cs typeface="Arial"/>
              </a:rPr>
              <a:t>files</a:t>
            </a:r>
            <a:endParaRPr sz="2880" dirty="0">
              <a:latin typeface="+mn-lt"/>
              <a:cs typeface="Arial"/>
            </a:endParaRPr>
          </a:p>
        </p:txBody>
      </p:sp>
    </p:spTree>
    <p:extLst>
      <p:ext uri="{BB962C8B-B14F-4D97-AF65-F5344CB8AC3E}">
        <p14:creationId xmlns:p14="http://schemas.microsoft.com/office/powerpoint/2010/main" val="173569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548640" y="0"/>
            <a:ext cx="13167360" cy="1371600"/>
          </a:xfrm>
        </p:spPr>
        <p:txBody>
          <a:bodyPr/>
          <a:lstStyle/>
          <a:p>
            <a:r>
              <a:rPr lang="en-US" dirty="0"/>
              <a:t>What is </a:t>
            </a:r>
            <a:r>
              <a:rPr lang="en-US" dirty="0" err="1"/>
              <a:t>Hadoop</a:t>
            </a:r>
            <a:r>
              <a:rPr lang="en-US" dirty="0"/>
              <a:t>?</a:t>
            </a:r>
          </a:p>
        </p:txBody>
      </p:sp>
      <p:sp>
        <p:nvSpPr>
          <p:cNvPr id="3" name="Content Placeholder 2"/>
          <p:cNvSpPr>
            <a:spLocks noGrp="1"/>
          </p:cNvSpPr>
          <p:nvPr>
            <p:ph idx="1"/>
          </p:nvPr>
        </p:nvSpPr>
        <p:spPr>
          <a:xfrm>
            <a:off x="731521" y="2085395"/>
            <a:ext cx="6278880" cy="2181805"/>
          </a:xfrm>
        </p:spPr>
        <p:txBody>
          <a:bodyPr>
            <a:normAutofit fontScale="92500" lnSpcReduction="10000"/>
          </a:bodyPr>
          <a:lstStyle/>
          <a:p>
            <a:pPr marL="0" indent="0">
              <a:buNone/>
            </a:pPr>
            <a:r>
              <a:rPr lang="en-US" sz="3700" b="0" dirty="0"/>
              <a:t>An open source framework that allows </a:t>
            </a:r>
            <a:r>
              <a:rPr lang="en-US" sz="3700" dirty="0">
                <a:effectLst>
                  <a:outerShdw blurRad="38100" dist="38100" dir="2700000" algn="tl">
                    <a:srgbClr val="000000">
                      <a:alpha val="43137"/>
                    </a:srgbClr>
                  </a:outerShdw>
                </a:effectLst>
              </a:rPr>
              <a:t>Distributed Processing</a:t>
            </a:r>
            <a:r>
              <a:rPr lang="en-US" sz="3700" b="0" dirty="0"/>
              <a:t> of large data-sets across the cluster of commodity hardware</a:t>
            </a:r>
          </a:p>
        </p:txBody>
      </p:sp>
      <p:pic>
        <p:nvPicPr>
          <p:cNvPr id="6" name="Picture 4" descr="http://infospace.ischool.syr.edu/files/2014/12/952fc26af9244c575b2ce416ed3f7d6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1200" y="4837135"/>
            <a:ext cx="4250826" cy="206243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7832558" y="1447800"/>
            <a:ext cx="0" cy="5924358"/>
          </a:xfrm>
          <a:prstGeom prst="line">
            <a:avLst/>
          </a:prstGeom>
          <a:ln>
            <a:headEnd type="diamond" w="med" len="med"/>
            <a:tailEnd type="diamond" w="med" len="med"/>
          </a:ln>
        </p:spPr>
        <p:style>
          <a:lnRef idx="2">
            <a:schemeClr val="accent5"/>
          </a:lnRef>
          <a:fillRef idx="0">
            <a:schemeClr val="accent5"/>
          </a:fillRef>
          <a:effectRef idx="1">
            <a:schemeClr val="accent5"/>
          </a:effectRef>
          <a:fontRef idx="minor">
            <a:schemeClr val="tx1"/>
          </a:fontRef>
        </p:style>
      </p:cxnSp>
      <p:sp>
        <p:nvSpPr>
          <p:cNvPr id="8" name="Content Placeholder 2"/>
          <p:cNvSpPr txBox="1">
            <a:spLocks/>
          </p:cNvSpPr>
          <p:nvPr/>
        </p:nvSpPr>
        <p:spPr>
          <a:xfrm>
            <a:off x="8130414" y="2101434"/>
            <a:ext cx="5585586" cy="3766920"/>
          </a:xfrm>
          <a:prstGeom prst="rect">
            <a:avLst/>
          </a:prstGeom>
        </p:spPr>
        <p:txBody>
          <a:bodyPr lIns="146304" tIns="73152" rIns="146304" bIns="73152">
            <a:noAutofit/>
          </a:bodyPr>
          <a:lstStyle>
            <a:lvl1pPr marL="731520" indent="-731520" algn="l" defTabSz="1463040" rtl="0" eaLnBrk="1" latinLnBrk="0" hangingPunct="1">
              <a:spcBef>
                <a:spcPct val="20000"/>
              </a:spcBef>
              <a:buClr>
                <a:schemeClr val="accent5">
                  <a:lumMod val="75000"/>
                </a:schemeClr>
              </a:buClr>
              <a:buFont typeface="Arial" pitchFamily="34" charset="0"/>
              <a:buChar char="•"/>
              <a:defRPr sz="5100" b="1" kern="1200">
                <a:solidFill>
                  <a:schemeClr val="accent1">
                    <a:lumMod val="50000"/>
                  </a:schemeClr>
                </a:solidFill>
                <a:latin typeface="+mn-lt"/>
                <a:ea typeface="+mn-ea"/>
                <a:cs typeface="+mn-cs"/>
              </a:defRPr>
            </a:lvl1pPr>
            <a:lvl2pPr marL="1188720" indent="-457200" algn="l" defTabSz="1463040" rtl="0" eaLnBrk="1" latinLnBrk="0" hangingPunct="1">
              <a:spcBef>
                <a:spcPct val="20000"/>
              </a:spcBef>
              <a:buFont typeface="Arial" pitchFamily="34" charset="0"/>
              <a:buChar char="–"/>
              <a:defRPr sz="4500" b="1" kern="1200">
                <a:solidFill>
                  <a:schemeClr val="accent1">
                    <a:lumMod val="50000"/>
                  </a:schemeClr>
                </a:solidFill>
                <a:latin typeface="+mn-lt"/>
                <a:ea typeface="+mn-ea"/>
                <a:cs typeface="+mn-cs"/>
              </a:defRPr>
            </a:lvl2pPr>
            <a:lvl3pPr marL="1828800" indent="-365760" algn="l" defTabSz="1463040" rtl="0" eaLnBrk="1" latinLnBrk="0" hangingPunct="1">
              <a:spcBef>
                <a:spcPct val="20000"/>
              </a:spcBef>
              <a:buFont typeface="Arial" pitchFamily="34" charset="0"/>
              <a:buChar char="•"/>
              <a:defRPr sz="3800" b="1" kern="1200">
                <a:solidFill>
                  <a:schemeClr val="accent1">
                    <a:lumMod val="50000"/>
                  </a:schemeClr>
                </a:solidFill>
                <a:latin typeface="+mn-lt"/>
                <a:ea typeface="+mn-ea"/>
                <a:cs typeface="+mn-cs"/>
              </a:defRPr>
            </a:lvl3pPr>
            <a:lvl4pPr marL="2560320" indent="-365760" algn="l" defTabSz="1463040" rtl="0" eaLnBrk="1" latinLnBrk="0" hangingPunct="1">
              <a:spcBef>
                <a:spcPct val="20000"/>
              </a:spcBef>
              <a:buFont typeface="Arial" pitchFamily="34" charset="0"/>
              <a:buChar char="–"/>
              <a:defRPr sz="3200" b="1" kern="1200">
                <a:solidFill>
                  <a:schemeClr val="accent1">
                    <a:lumMod val="50000"/>
                  </a:schemeClr>
                </a:solidFill>
                <a:latin typeface="+mn-lt"/>
                <a:ea typeface="+mn-ea"/>
                <a:cs typeface="+mn-cs"/>
              </a:defRPr>
            </a:lvl4pPr>
            <a:lvl5pPr marL="3291840" indent="-365760" algn="l" defTabSz="1463040" rtl="0" eaLnBrk="1" latinLnBrk="0" hangingPunct="1">
              <a:spcBef>
                <a:spcPct val="20000"/>
              </a:spcBef>
              <a:buFont typeface="Arial" pitchFamily="34" charset="0"/>
              <a:buChar char="»"/>
              <a:defRPr sz="3200" b="1" kern="1200">
                <a:solidFill>
                  <a:schemeClr val="accent1">
                    <a:lumMod val="50000"/>
                  </a:schemeClr>
                </a:solidFill>
                <a:latin typeface="+mn-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marL="0" indent="0">
              <a:buNone/>
            </a:pPr>
            <a:r>
              <a:rPr lang="en-US" sz="2800" dirty="0"/>
              <a:t>Distributed Processing</a:t>
            </a:r>
          </a:p>
          <a:p>
            <a:pPr marL="0" indent="0">
              <a:buNone/>
            </a:pPr>
            <a:endParaRPr lang="en-US" sz="2800" dirty="0"/>
          </a:p>
          <a:p>
            <a:pPr>
              <a:buFont typeface="Wingdings" pitchFamily="2" charset="2"/>
              <a:buChar char="v"/>
            </a:pPr>
            <a:r>
              <a:rPr lang="en-US" sz="2800" b="0" dirty="0"/>
              <a:t>Data is processed </a:t>
            </a:r>
            <a:r>
              <a:rPr lang="en-US" sz="2800" b="0" dirty="0" err="1"/>
              <a:t>distributedly</a:t>
            </a:r>
            <a:r>
              <a:rPr lang="en-US" sz="2800" b="0" dirty="0"/>
              <a:t> on multiple nodes / servers</a:t>
            </a:r>
          </a:p>
          <a:p>
            <a:pPr>
              <a:buFont typeface="Wingdings" pitchFamily="2" charset="2"/>
              <a:buChar char="v"/>
            </a:pPr>
            <a:r>
              <a:rPr lang="en-US" sz="2800" b="0" dirty="0"/>
              <a:t>Multiple machines processes the data independently</a:t>
            </a:r>
          </a:p>
        </p:txBody>
      </p:sp>
      <p:sp>
        <p:nvSpPr>
          <p:cNvPr id="2" name="TextBox 1">
            <a:extLst>
              <a:ext uri="{FF2B5EF4-FFF2-40B4-BE49-F238E27FC236}">
                <a16:creationId xmlns:a16="http://schemas.microsoft.com/office/drawing/2014/main" id="{9B787158-9BC9-9750-4557-2B48657156AB}"/>
              </a:ext>
            </a:extLst>
          </p:cNvPr>
          <p:cNvSpPr txBox="1"/>
          <p:nvPr/>
        </p:nvSpPr>
        <p:spPr>
          <a:xfrm>
            <a:off x="457200" y="7620000"/>
            <a:ext cx="312906" cy="369332"/>
          </a:xfrm>
          <a:prstGeom prst="rect">
            <a:avLst/>
          </a:prstGeom>
          <a:noFill/>
        </p:spPr>
        <p:txBody>
          <a:bodyPr wrap="none" rtlCol="0">
            <a:spAutoFit/>
          </a:bodyPr>
          <a:lstStyle/>
          <a:p>
            <a:fld id="{D6921B60-5932-4444-96F9-C59B9A75E9CC}" type="slidenum">
              <a:rPr lang="en-IN" smtClean="0"/>
              <a:t>9</a:t>
            </a:fld>
            <a:endParaRPr lang="en-IN" dirty="0"/>
          </a:p>
        </p:txBody>
      </p:sp>
    </p:spTree>
    <p:extLst>
      <p:ext uri="{BB962C8B-B14F-4D97-AF65-F5344CB8AC3E}">
        <p14:creationId xmlns:p14="http://schemas.microsoft.com/office/powerpoint/2010/main" val="388327098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36841" y="386362"/>
            <a:ext cx="15800832" cy="907941"/>
          </a:xfrm>
          <a:prstGeom prst="rect">
            <a:avLst/>
          </a:prstGeom>
        </p:spPr>
        <p:txBody>
          <a:bodyPr vert="horz" wrap="square" lIns="0" tIns="15240" rIns="0" bIns="0" rtlCol="0" anchor="ctr" anchorCtr="0">
            <a:spAutoFit/>
          </a:bodyPr>
          <a:lstStyle/>
          <a:p>
            <a:pPr marL="91440">
              <a:spcBef>
                <a:spcPts val="120"/>
              </a:spcBef>
            </a:pPr>
            <a:r>
              <a:rPr dirty="0"/>
              <a:t>All</a:t>
            </a:r>
            <a:r>
              <a:rPr spc="-24" dirty="0"/>
              <a:t> </a:t>
            </a:r>
            <a:r>
              <a:rPr dirty="0"/>
              <a:t>is</a:t>
            </a:r>
            <a:r>
              <a:rPr spc="-30" dirty="0"/>
              <a:t> </a:t>
            </a:r>
            <a:r>
              <a:rPr dirty="0"/>
              <a:t>not</a:t>
            </a:r>
            <a:r>
              <a:rPr spc="-24" dirty="0"/>
              <a:t> </a:t>
            </a:r>
            <a:r>
              <a:rPr spc="-12" dirty="0"/>
              <a:t>perfect</a:t>
            </a:r>
          </a:p>
        </p:txBody>
      </p:sp>
      <p:sp>
        <p:nvSpPr>
          <p:cNvPr id="6" name="object 6"/>
          <p:cNvSpPr txBox="1">
            <a:spLocks noGrp="1"/>
          </p:cNvSpPr>
          <p:nvPr>
            <p:ph type="sldNum" sz="quarter" idx="7"/>
          </p:nvPr>
        </p:nvSpPr>
        <p:spPr>
          <a:xfrm>
            <a:off x="8428990" y="6540658"/>
            <a:ext cx="216534" cy="153670"/>
          </a:xfrm>
          <a:prstGeom prst="rect">
            <a:avLst/>
          </a:prstGeom>
        </p:spPr>
        <p:txBody>
          <a:bodyPr vert="horz" wrap="square" lIns="0" tIns="0" rIns="0" bIns="0" rtlCol="0">
            <a:spAutoFit/>
          </a:bodyPr>
          <a:lstStyle>
            <a:defPPr>
              <a:defRPr kern="0"/>
            </a:defPPr>
            <a:lvl1pPr>
              <a:defRPr sz="900" b="0" i="0">
                <a:solidFill>
                  <a:srgbClr val="B41F34"/>
                </a:solidFill>
                <a:latin typeface="Arial"/>
                <a:cs typeface="Arial"/>
              </a:defRPr>
            </a:lvl1pPr>
          </a:lstStyle>
          <a:p>
            <a:pPr marL="101600">
              <a:spcBef>
                <a:spcPts val="15"/>
              </a:spcBef>
            </a:pPr>
            <a:fld id="{81D60167-4931-47E6-BA6A-407CBD079E47}" type="slidenum">
              <a:rPr lang="en-IN" spc="-50" smtClean="0"/>
              <a:pPr marL="101600">
                <a:spcBef>
                  <a:spcPts val="15"/>
                </a:spcBef>
              </a:pPr>
              <a:t>90</a:t>
            </a:fld>
            <a:endParaRPr spc="-30" dirty="0"/>
          </a:p>
        </p:txBody>
      </p:sp>
      <p:sp>
        <p:nvSpPr>
          <p:cNvPr id="3" name="object 3"/>
          <p:cNvSpPr txBox="1"/>
          <p:nvPr/>
        </p:nvSpPr>
        <p:spPr>
          <a:xfrm>
            <a:off x="1371600" y="1294303"/>
            <a:ext cx="10515600" cy="6644383"/>
          </a:xfrm>
          <a:prstGeom prst="rect">
            <a:avLst/>
          </a:prstGeom>
        </p:spPr>
        <p:txBody>
          <a:bodyPr vert="horz" wrap="square" lIns="0" tIns="48768" rIns="0" bIns="0" rtlCol="0">
            <a:spAutoFit/>
          </a:bodyPr>
          <a:lstStyle/>
          <a:p>
            <a:pPr marL="288798" indent="-273558">
              <a:spcBef>
                <a:spcPts val="384"/>
              </a:spcBef>
              <a:buChar char="•"/>
              <a:tabLst>
                <a:tab pos="288798" algn="l"/>
              </a:tabLst>
            </a:pPr>
            <a:r>
              <a:rPr sz="2800" dirty="0">
                <a:latin typeface="+mn-lt"/>
                <a:cs typeface="Arial"/>
              </a:rPr>
              <a:t>Web</a:t>
            </a:r>
            <a:r>
              <a:rPr sz="2800" spc="-72" dirty="0">
                <a:latin typeface="+mn-lt"/>
                <a:cs typeface="Arial"/>
              </a:rPr>
              <a:t> </a:t>
            </a:r>
            <a:r>
              <a:rPr sz="2800" dirty="0">
                <a:latin typeface="+mn-lt"/>
                <a:cs typeface="Arial"/>
              </a:rPr>
              <a:t>has</a:t>
            </a:r>
            <a:r>
              <a:rPr sz="2800" spc="-66" dirty="0">
                <a:latin typeface="+mn-lt"/>
                <a:cs typeface="Arial"/>
              </a:rPr>
              <a:t> </a:t>
            </a:r>
            <a:r>
              <a:rPr sz="2800" dirty="0">
                <a:latin typeface="+mn-lt"/>
                <a:cs typeface="Arial"/>
              </a:rPr>
              <a:t>become</a:t>
            </a:r>
            <a:r>
              <a:rPr sz="2800" spc="-66" dirty="0">
                <a:latin typeface="+mn-lt"/>
                <a:cs typeface="Arial"/>
              </a:rPr>
              <a:t> </a:t>
            </a:r>
            <a:r>
              <a:rPr sz="2800" dirty="0">
                <a:latin typeface="+mn-lt"/>
                <a:cs typeface="Arial"/>
              </a:rPr>
              <a:t>more</a:t>
            </a:r>
            <a:r>
              <a:rPr sz="2800" spc="-66" dirty="0">
                <a:latin typeface="+mn-lt"/>
                <a:cs typeface="Arial"/>
              </a:rPr>
              <a:t> </a:t>
            </a:r>
            <a:r>
              <a:rPr sz="2800" spc="-12" dirty="0">
                <a:latin typeface="+mn-lt"/>
                <a:cs typeface="Arial"/>
              </a:rPr>
              <a:t>dynamic</a:t>
            </a:r>
            <a:endParaRPr sz="2800" dirty="0">
              <a:latin typeface="+mn-lt"/>
              <a:cs typeface="Arial"/>
            </a:endParaRPr>
          </a:p>
          <a:p>
            <a:pPr marL="639318" lvl="1" indent="-349758">
              <a:spcBef>
                <a:spcPts val="240"/>
              </a:spcBef>
              <a:buChar char="–"/>
              <a:tabLst>
                <a:tab pos="639318" algn="l"/>
              </a:tabLst>
            </a:pPr>
            <a:r>
              <a:rPr sz="2400" dirty="0">
                <a:latin typeface="+mn-lt"/>
                <a:cs typeface="Arial"/>
              </a:rPr>
              <a:t>an</a:t>
            </a:r>
            <a:r>
              <a:rPr sz="2400" spc="-24" dirty="0">
                <a:latin typeface="+mn-lt"/>
                <a:cs typeface="Arial"/>
              </a:rPr>
              <a:t> </a:t>
            </a:r>
            <a:r>
              <a:rPr sz="2400" dirty="0">
                <a:latin typeface="+mn-lt"/>
                <a:cs typeface="Arial"/>
              </a:rPr>
              <a:t>8+</a:t>
            </a:r>
            <a:r>
              <a:rPr sz="2400" spc="-18" dirty="0">
                <a:latin typeface="+mn-lt"/>
                <a:cs typeface="Arial"/>
              </a:rPr>
              <a:t> </a:t>
            </a:r>
            <a:r>
              <a:rPr sz="2400" dirty="0">
                <a:latin typeface="+mn-lt"/>
                <a:cs typeface="Arial"/>
              </a:rPr>
              <a:t>hour</a:t>
            </a:r>
            <a:r>
              <a:rPr sz="2400" spc="-12" dirty="0">
                <a:latin typeface="+mn-lt"/>
                <a:cs typeface="Arial"/>
              </a:rPr>
              <a:t> </a:t>
            </a:r>
            <a:r>
              <a:rPr sz="2400" dirty="0">
                <a:latin typeface="+mn-lt"/>
                <a:cs typeface="Arial"/>
              </a:rPr>
              <a:t>delay</a:t>
            </a:r>
            <a:r>
              <a:rPr sz="2400" spc="-24" dirty="0">
                <a:latin typeface="+mn-lt"/>
                <a:cs typeface="Arial"/>
              </a:rPr>
              <a:t> </a:t>
            </a:r>
            <a:r>
              <a:rPr sz="2400" dirty="0">
                <a:latin typeface="+mn-lt"/>
                <a:cs typeface="Arial"/>
              </a:rPr>
              <a:t>is</a:t>
            </a:r>
            <a:r>
              <a:rPr sz="2400" spc="-18" dirty="0">
                <a:latin typeface="+mn-lt"/>
                <a:cs typeface="Arial"/>
              </a:rPr>
              <a:t> </a:t>
            </a:r>
            <a:r>
              <a:rPr sz="2400" dirty="0">
                <a:latin typeface="+mn-lt"/>
                <a:cs typeface="Arial"/>
              </a:rPr>
              <a:t>a</a:t>
            </a:r>
            <a:r>
              <a:rPr sz="2400" spc="-18" dirty="0">
                <a:latin typeface="+mn-lt"/>
                <a:cs typeface="Arial"/>
              </a:rPr>
              <a:t> </a:t>
            </a:r>
            <a:r>
              <a:rPr sz="2400" dirty="0">
                <a:latin typeface="+mn-lt"/>
                <a:cs typeface="Arial"/>
              </a:rPr>
              <a:t>lot</a:t>
            </a:r>
            <a:r>
              <a:rPr sz="2400" spc="-24" dirty="0">
                <a:latin typeface="+mn-lt"/>
                <a:cs typeface="Arial"/>
              </a:rPr>
              <a:t> </a:t>
            </a:r>
            <a:r>
              <a:rPr sz="2400" dirty="0">
                <a:latin typeface="+mn-lt"/>
                <a:cs typeface="Arial"/>
              </a:rPr>
              <a:t>for</a:t>
            </a:r>
            <a:r>
              <a:rPr sz="2400" spc="-12" dirty="0">
                <a:latin typeface="+mn-lt"/>
                <a:cs typeface="Arial"/>
              </a:rPr>
              <a:t> </a:t>
            </a:r>
            <a:r>
              <a:rPr sz="2400" dirty="0">
                <a:latin typeface="+mn-lt"/>
                <a:cs typeface="Arial"/>
              </a:rPr>
              <a:t>some</a:t>
            </a:r>
            <a:r>
              <a:rPr sz="2400" spc="-18" dirty="0">
                <a:latin typeface="+mn-lt"/>
                <a:cs typeface="Arial"/>
              </a:rPr>
              <a:t> </a:t>
            </a:r>
            <a:r>
              <a:rPr sz="2400" spc="-12" dirty="0">
                <a:latin typeface="+mn-lt"/>
                <a:cs typeface="Arial"/>
              </a:rPr>
              <a:t>sites</a:t>
            </a:r>
            <a:endParaRPr sz="2400" dirty="0">
              <a:latin typeface="+mn-lt"/>
              <a:cs typeface="Arial"/>
            </a:endParaRPr>
          </a:p>
          <a:p>
            <a:pPr lvl="1">
              <a:spcBef>
                <a:spcPts val="96"/>
              </a:spcBef>
              <a:buFont typeface="Arial"/>
              <a:buChar char="–"/>
            </a:pPr>
            <a:endParaRPr sz="2400" dirty="0">
              <a:latin typeface="+mn-lt"/>
              <a:cs typeface="Arial"/>
            </a:endParaRPr>
          </a:p>
          <a:p>
            <a:pPr marL="288798" indent="-273558">
              <a:spcBef>
                <a:spcPts val="6"/>
              </a:spcBef>
              <a:buChar char="•"/>
              <a:tabLst>
                <a:tab pos="288798" algn="l"/>
              </a:tabLst>
            </a:pPr>
            <a:r>
              <a:rPr sz="2800" dirty="0">
                <a:latin typeface="+mn-lt"/>
                <a:cs typeface="Arial"/>
              </a:rPr>
              <a:t>Goal:</a:t>
            </a:r>
            <a:r>
              <a:rPr sz="2800" spc="-72" dirty="0">
                <a:latin typeface="+mn-lt"/>
                <a:cs typeface="Arial"/>
              </a:rPr>
              <a:t> </a:t>
            </a:r>
            <a:r>
              <a:rPr sz="2800" dirty="0">
                <a:latin typeface="+mn-lt"/>
                <a:cs typeface="Arial"/>
              </a:rPr>
              <a:t>refresh</a:t>
            </a:r>
            <a:r>
              <a:rPr sz="2800" spc="-66" dirty="0">
                <a:latin typeface="+mn-lt"/>
                <a:cs typeface="Arial"/>
              </a:rPr>
              <a:t> </a:t>
            </a:r>
            <a:r>
              <a:rPr sz="2800" dirty="0">
                <a:latin typeface="+mn-lt"/>
                <a:cs typeface="Arial"/>
              </a:rPr>
              <a:t>certain</a:t>
            </a:r>
            <a:r>
              <a:rPr sz="2800" spc="-66" dirty="0">
                <a:latin typeface="+mn-lt"/>
                <a:cs typeface="Arial"/>
              </a:rPr>
              <a:t> </a:t>
            </a:r>
            <a:r>
              <a:rPr sz="2800" dirty="0">
                <a:latin typeface="+mn-lt"/>
                <a:cs typeface="Arial"/>
              </a:rPr>
              <a:t>pages</a:t>
            </a:r>
            <a:r>
              <a:rPr sz="2800" spc="-66" dirty="0">
                <a:latin typeface="+mn-lt"/>
                <a:cs typeface="Arial"/>
              </a:rPr>
              <a:t> </a:t>
            </a:r>
            <a:r>
              <a:rPr sz="2800" dirty="0">
                <a:latin typeface="+mn-lt"/>
                <a:cs typeface="Arial"/>
              </a:rPr>
              <a:t>within</a:t>
            </a:r>
            <a:r>
              <a:rPr sz="2800" spc="-66" dirty="0">
                <a:latin typeface="+mn-lt"/>
                <a:cs typeface="Arial"/>
              </a:rPr>
              <a:t> </a:t>
            </a:r>
            <a:r>
              <a:rPr sz="2800" spc="-12" dirty="0">
                <a:latin typeface="+mn-lt"/>
                <a:cs typeface="Arial"/>
              </a:rPr>
              <a:t>seconds</a:t>
            </a:r>
            <a:endParaRPr sz="2800" dirty="0">
              <a:latin typeface="+mn-lt"/>
              <a:cs typeface="Arial"/>
            </a:endParaRPr>
          </a:p>
          <a:p>
            <a:pPr marL="288798" indent="-273558">
              <a:spcBef>
                <a:spcPts val="2616"/>
              </a:spcBef>
              <a:buChar char="•"/>
              <a:tabLst>
                <a:tab pos="288798" algn="l"/>
              </a:tabLst>
            </a:pPr>
            <a:r>
              <a:rPr sz="2800" spc="-12" dirty="0">
                <a:latin typeface="+mn-lt"/>
                <a:cs typeface="Arial"/>
              </a:rPr>
              <a:t>MapReduce</a:t>
            </a:r>
            <a:endParaRPr sz="2800" dirty="0">
              <a:latin typeface="+mn-lt"/>
              <a:cs typeface="Arial"/>
            </a:endParaRPr>
          </a:p>
          <a:p>
            <a:pPr marL="564641" lvl="1" indent="-275082">
              <a:spcBef>
                <a:spcPts val="252"/>
              </a:spcBef>
              <a:buChar char="–"/>
              <a:tabLst>
                <a:tab pos="564641" algn="l"/>
              </a:tabLst>
            </a:pPr>
            <a:r>
              <a:rPr sz="2000" spc="-12" dirty="0">
                <a:latin typeface="+mn-lt"/>
                <a:cs typeface="Arial"/>
              </a:rPr>
              <a:t>Batch-oriented</a:t>
            </a:r>
            <a:endParaRPr sz="2000" dirty="0">
              <a:latin typeface="+mn-lt"/>
              <a:cs typeface="Arial"/>
            </a:endParaRPr>
          </a:p>
          <a:p>
            <a:pPr marL="564641" lvl="1" indent="-275082">
              <a:spcBef>
                <a:spcPts val="228"/>
              </a:spcBef>
              <a:buChar char="–"/>
              <a:tabLst>
                <a:tab pos="564641" algn="l"/>
              </a:tabLst>
            </a:pPr>
            <a:r>
              <a:rPr sz="2000" dirty="0">
                <a:latin typeface="+mn-lt"/>
                <a:cs typeface="Arial"/>
              </a:rPr>
              <a:t>Not</a:t>
            </a:r>
            <a:r>
              <a:rPr sz="2000" spc="-6" dirty="0">
                <a:latin typeface="+mn-lt"/>
                <a:cs typeface="Arial"/>
              </a:rPr>
              <a:t> </a:t>
            </a:r>
            <a:r>
              <a:rPr sz="2000" dirty="0">
                <a:latin typeface="+mn-lt"/>
                <a:cs typeface="Arial"/>
              </a:rPr>
              <a:t>suited</a:t>
            </a:r>
            <a:r>
              <a:rPr sz="2000" spc="-12" dirty="0">
                <a:latin typeface="+mn-lt"/>
                <a:cs typeface="Arial"/>
              </a:rPr>
              <a:t> </a:t>
            </a:r>
            <a:r>
              <a:rPr sz="2000" dirty="0">
                <a:latin typeface="+mn-lt"/>
                <a:cs typeface="Arial"/>
              </a:rPr>
              <a:t>for</a:t>
            </a:r>
            <a:r>
              <a:rPr sz="2000" spc="-6" dirty="0">
                <a:latin typeface="+mn-lt"/>
                <a:cs typeface="Arial"/>
              </a:rPr>
              <a:t> </a:t>
            </a:r>
            <a:r>
              <a:rPr sz="2000" spc="-12" dirty="0">
                <a:latin typeface="+mn-lt"/>
                <a:cs typeface="Arial"/>
              </a:rPr>
              <a:t>near-real-</a:t>
            </a:r>
            <a:r>
              <a:rPr sz="2000" dirty="0">
                <a:latin typeface="+mn-lt"/>
                <a:cs typeface="Arial"/>
              </a:rPr>
              <a:t>time</a:t>
            </a:r>
            <a:r>
              <a:rPr sz="2000" spc="-12" dirty="0">
                <a:latin typeface="+mn-lt"/>
                <a:cs typeface="Arial"/>
              </a:rPr>
              <a:t> processes</a:t>
            </a:r>
            <a:endParaRPr sz="2000" dirty="0">
              <a:latin typeface="+mn-lt"/>
              <a:cs typeface="Arial"/>
            </a:endParaRPr>
          </a:p>
          <a:p>
            <a:pPr marL="564641" lvl="1" indent="-275082">
              <a:spcBef>
                <a:spcPts val="204"/>
              </a:spcBef>
              <a:buChar char="–"/>
              <a:tabLst>
                <a:tab pos="564641" algn="l"/>
              </a:tabLst>
            </a:pPr>
            <a:r>
              <a:rPr sz="2000" dirty="0">
                <a:latin typeface="+mn-lt"/>
                <a:cs typeface="Arial"/>
              </a:rPr>
              <a:t>Cannot</a:t>
            </a:r>
            <a:r>
              <a:rPr sz="2000" spc="-12" dirty="0">
                <a:latin typeface="+mn-lt"/>
                <a:cs typeface="Arial"/>
              </a:rPr>
              <a:t> </a:t>
            </a:r>
            <a:r>
              <a:rPr sz="2000" dirty="0">
                <a:latin typeface="+mn-lt"/>
                <a:cs typeface="Arial"/>
              </a:rPr>
              <a:t>start</a:t>
            </a:r>
            <a:r>
              <a:rPr sz="2000" spc="-12" dirty="0">
                <a:latin typeface="+mn-lt"/>
                <a:cs typeface="Arial"/>
              </a:rPr>
              <a:t> </a:t>
            </a:r>
            <a:r>
              <a:rPr sz="2000" dirty="0">
                <a:latin typeface="+mn-lt"/>
                <a:cs typeface="Arial"/>
              </a:rPr>
              <a:t>a</a:t>
            </a:r>
            <a:r>
              <a:rPr sz="2000" spc="-24" dirty="0">
                <a:latin typeface="+mn-lt"/>
                <a:cs typeface="Arial"/>
              </a:rPr>
              <a:t> </a:t>
            </a:r>
            <a:r>
              <a:rPr sz="2000" dirty="0">
                <a:latin typeface="+mn-lt"/>
                <a:cs typeface="Arial"/>
              </a:rPr>
              <a:t>new</a:t>
            </a:r>
            <a:r>
              <a:rPr sz="2000" spc="-24" dirty="0">
                <a:latin typeface="+mn-lt"/>
                <a:cs typeface="Arial"/>
              </a:rPr>
              <a:t> </a:t>
            </a:r>
            <a:r>
              <a:rPr sz="2000" dirty="0">
                <a:latin typeface="+mn-lt"/>
                <a:cs typeface="Arial"/>
              </a:rPr>
              <a:t>phase</a:t>
            </a:r>
            <a:r>
              <a:rPr sz="2000" spc="-24" dirty="0">
                <a:latin typeface="+mn-lt"/>
                <a:cs typeface="Arial"/>
              </a:rPr>
              <a:t> </a:t>
            </a:r>
            <a:r>
              <a:rPr sz="2000" dirty="0">
                <a:latin typeface="+mn-lt"/>
                <a:cs typeface="Arial"/>
              </a:rPr>
              <a:t>until</a:t>
            </a:r>
            <a:r>
              <a:rPr sz="2000" spc="-18" dirty="0">
                <a:latin typeface="+mn-lt"/>
                <a:cs typeface="Arial"/>
              </a:rPr>
              <a:t> </a:t>
            </a:r>
            <a:r>
              <a:rPr sz="2000" dirty="0">
                <a:latin typeface="+mn-lt"/>
                <a:cs typeface="Arial"/>
              </a:rPr>
              <a:t>the</a:t>
            </a:r>
            <a:r>
              <a:rPr sz="2000" spc="-24" dirty="0">
                <a:latin typeface="+mn-lt"/>
                <a:cs typeface="Arial"/>
              </a:rPr>
              <a:t> </a:t>
            </a:r>
            <a:r>
              <a:rPr sz="2000" dirty="0">
                <a:latin typeface="+mn-lt"/>
                <a:cs typeface="Arial"/>
              </a:rPr>
              <a:t>previous</a:t>
            </a:r>
            <a:r>
              <a:rPr sz="2000" spc="-18" dirty="0">
                <a:latin typeface="+mn-lt"/>
                <a:cs typeface="Arial"/>
              </a:rPr>
              <a:t> </a:t>
            </a:r>
            <a:r>
              <a:rPr sz="2000" dirty="0">
                <a:latin typeface="+mn-lt"/>
                <a:cs typeface="Arial"/>
              </a:rPr>
              <a:t>has</a:t>
            </a:r>
            <a:r>
              <a:rPr sz="2000" spc="-18" dirty="0">
                <a:latin typeface="+mn-lt"/>
                <a:cs typeface="Arial"/>
              </a:rPr>
              <a:t> </a:t>
            </a:r>
            <a:r>
              <a:rPr sz="2000" spc="-12" dirty="0">
                <a:latin typeface="+mn-lt"/>
                <a:cs typeface="Arial"/>
              </a:rPr>
              <a:t>completed</a:t>
            </a:r>
            <a:endParaRPr sz="2000" dirty="0">
              <a:latin typeface="+mn-lt"/>
              <a:cs typeface="Arial"/>
            </a:endParaRPr>
          </a:p>
          <a:p>
            <a:pPr marL="837438" lvl="2" indent="-273558">
              <a:spcBef>
                <a:spcPts val="210"/>
              </a:spcBef>
              <a:buChar char="•"/>
              <a:tabLst>
                <a:tab pos="837438" algn="l"/>
              </a:tabLst>
            </a:pPr>
            <a:r>
              <a:rPr dirty="0">
                <a:latin typeface="+mn-lt"/>
                <a:cs typeface="Arial"/>
              </a:rPr>
              <a:t>Reduce</a:t>
            </a:r>
            <a:r>
              <a:rPr spc="-36" dirty="0">
                <a:latin typeface="+mn-lt"/>
                <a:cs typeface="Arial"/>
              </a:rPr>
              <a:t> </a:t>
            </a:r>
            <a:r>
              <a:rPr dirty="0">
                <a:latin typeface="+mn-lt"/>
                <a:cs typeface="Arial"/>
              </a:rPr>
              <a:t>cannot</a:t>
            </a:r>
            <a:r>
              <a:rPr spc="-30" dirty="0">
                <a:latin typeface="+mn-lt"/>
                <a:cs typeface="Arial"/>
              </a:rPr>
              <a:t> </a:t>
            </a:r>
            <a:r>
              <a:rPr dirty="0">
                <a:latin typeface="+mn-lt"/>
                <a:cs typeface="Arial"/>
              </a:rPr>
              <a:t>start</a:t>
            </a:r>
            <a:r>
              <a:rPr spc="-30" dirty="0">
                <a:latin typeface="+mn-lt"/>
                <a:cs typeface="Arial"/>
              </a:rPr>
              <a:t> </a:t>
            </a:r>
            <a:r>
              <a:rPr dirty="0">
                <a:latin typeface="+mn-lt"/>
                <a:cs typeface="Arial"/>
              </a:rPr>
              <a:t>until</a:t>
            </a:r>
            <a:r>
              <a:rPr spc="-24" dirty="0">
                <a:latin typeface="+mn-lt"/>
                <a:cs typeface="Arial"/>
              </a:rPr>
              <a:t> </a:t>
            </a:r>
            <a:r>
              <a:rPr dirty="0">
                <a:latin typeface="+mn-lt"/>
                <a:cs typeface="Arial"/>
              </a:rPr>
              <a:t>all</a:t>
            </a:r>
            <a:r>
              <a:rPr spc="-24" dirty="0">
                <a:latin typeface="+mn-lt"/>
                <a:cs typeface="Arial"/>
              </a:rPr>
              <a:t> </a:t>
            </a:r>
            <a:r>
              <a:rPr dirty="0">
                <a:latin typeface="+mn-lt"/>
                <a:cs typeface="Arial"/>
              </a:rPr>
              <a:t>Map</a:t>
            </a:r>
            <a:r>
              <a:rPr spc="-30" dirty="0">
                <a:latin typeface="+mn-lt"/>
                <a:cs typeface="Arial"/>
              </a:rPr>
              <a:t> </a:t>
            </a:r>
            <a:r>
              <a:rPr dirty="0">
                <a:latin typeface="+mn-lt"/>
                <a:cs typeface="Arial"/>
              </a:rPr>
              <a:t>workers</a:t>
            </a:r>
            <a:r>
              <a:rPr spc="-30" dirty="0">
                <a:latin typeface="+mn-lt"/>
                <a:cs typeface="Arial"/>
              </a:rPr>
              <a:t> </a:t>
            </a:r>
            <a:r>
              <a:rPr dirty="0">
                <a:latin typeface="+mn-lt"/>
                <a:cs typeface="Arial"/>
              </a:rPr>
              <a:t>have</a:t>
            </a:r>
            <a:r>
              <a:rPr spc="-30" dirty="0">
                <a:latin typeface="+mn-lt"/>
                <a:cs typeface="Arial"/>
              </a:rPr>
              <a:t> </a:t>
            </a:r>
            <a:r>
              <a:rPr spc="-12" dirty="0">
                <a:latin typeface="+mn-lt"/>
                <a:cs typeface="Arial"/>
              </a:rPr>
              <a:t>completed</a:t>
            </a:r>
            <a:endParaRPr dirty="0">
              <a:latin typeface="+mn-lt"/>
              <a:cs typeface="Arial"/>
            </a:endParaRPr>
          </a:p>
          <a:p>
            <a:pPr marL="564641" lvl="1" indent="-275082">
              <a:spcBef>
                <a:spcPts val="281"/>
              </a:spcBef>
              <a:buChar char="–"/>
              <a:tabLst>
                <a:tab pos="564641" algn="l"/>
              </a:tabLst>
            </a:pPr>
            <a:r>
              <a:rPr sz="2000" dirty="0">
                <a:latin typeface="+mn-lt"/>
                <a:cs typeface="Arial"/>
              </a:rPr>
              <a:t>Suffers</a:t>
            </a:r>
            <a:r>
              <a:rPr sz="2000" spc="-30" dirty="0">
                <a:latin typeface="+mn-lt"/>
                <a:cs typeface="Arial"/>
              </a:rPr>
              <a:t> </a:t>
            </a:r>
            <a:r>
              <a:rPr sz="2000" dirty="0">
                <a:latin typeface="+mn-lt"/>
                <a:cs typeface="Arial"/>
              </a:rPr>
              <a:t>from</a:t>
            </a:r>
            <a:r>
              <a:rPr sz="2000" spc="-18" dirty="0">
                <a:latin typeface="+mn-lt"/>
                <a:cs typeface="Arial"/>
              </a:rPr>
              <a:t> </a:t>
            </a:r>
            <a:r>
              <a:rPr sz="2000" dirty="0">
                <a:latin typeface="+mn-lt"/>
                <a:cs typeface="Arial"/>
              </a:rPr>
              <a:t>“stragglers”</a:t>
            </a:r>
            <a:r>
              <a:rPr sz="2000" spc="-24" dirty="0">
                <a:latin typeface="+mn-lt"/>
                <a:cs typeface="Arial"/>
              </a:rPr>
              <a:t> </a:t>
            </a:r>
            <a:r>
              <a:rPr sz="2000" dirty="0">
                <a:latin typeface="+mn-lt"/>
                <a:cs typeface="Arial"/>
              </a:rPr>
              <a:t>–</a:t>
            </a:r>
            <a:r>
              <a:rPr sz="2000" spc="-36" dirty="0">
                <a:latin typeface="+mn-lt"/>
                <a:cs typeface="Arial"/>
              </a:rPr>
              <a:t> </a:t>
            </a:r>
            <a:r>
              <a:rPr sz="2000" dirty="0">
                <a:latin typeface="+mn-lt"/>
                <a:cs typeface="Arial"/>
              </a:rPr>
              <a:t>workers</a:t>
            </a:r>
            <a:r>
              <a:rPr sz="2000" spc="-24" dirty="0">
                <a:latin typeface="+mn-lt"/>
                <a:cs typeface="Arial"/>
              </a:rPr>
              <a:t> </a:t>
            </a:r>
            <a:r>
              <a:rPr sz="2000" dirty="0">
                <a:latin typeface="+mn-lt"/>
                <a:cs typeface="Arial"/>
              </a:rPr>
              <a:t>that</a:t>
            </a:r>
            <a:r>
              <a:rPr sz="2000" spc="-18" dirty="0">
                <a:latin typeface="+mn-lt"/>
                <a:cs typeface="Arial"/>
              </a:rPr>
              <a:t> </a:t>
            </a:r>
            <a:r>
              <a:rPr sz="2000" dirty="0">
                <a:latin typeface="+mn-lt"/>
                <a:cs typeface="Arial"/>
              </a:rPr>
              <a:t>take</a:t>
            </a:r>
            <a:r>
              <a:rPr sz="2000" spc="-30" dirty="0">
                <a:latin typeface="+mn-lt"/>
                <a:cs typeface="Arial"/>
              </a:rPr>
              <a:t> </a:t>
            </a:r>
            <a:r>
              <a:rPr sz="2000" dirty="0">
                <a:latin typeface="+mn-lt"/>
                <a:cs typeface="Arial"/>
              </a:rPr>
              <a:t>too</a:t>
            </a:r>
            <a:r>
              <a:rPr sz="2000" spc="-36" dirty="0">
                <a:latin typeface="+mn-lt"/>
                <a:cs typeface="Arial"/>
              </a:rPr>
              <a:t> </a:t>
            </a:r>
            <a:r>
              <a:rPr sz="2000" dirty="0">
                <a:latin typeface="+mn-lt"/>
                <a:cs typeface="Arial"/>
              </a:rPr>
              <a:t>long</a:t>
            </a:r>
            <a:r>
              <a:rPr sz="2000" spc="-30" dirty="0">
                <a:latin typeface="+mn-lt"/>
                <a:cs typeface="Arial"/>
              </a:rPr>
              <a:t> </a:t>
            </a:r>
            <a:r>
              <a:rPr sz="2000" dirty="0">
                <a:latin typeface="+mn-lt"/>
                <a:cs typeface="Arial"/>
              </a:rPr>
              <a:t>(or</a:t>
            </a:r>
            <a:r>
              <a:rPr sz="2000" spc="-18" dirty="0">
                <a:latin typeface="+mn-lt"/>
                <a:cs typeface="Arial"/>
              </a:rPr>
              <a:t> </a:t>
            </a:r>
            <a:r>
              <a:rPr sz="2000" spc="-12" dirty="0">
                <a:latin typeface="+mn-lt"/>
                <a:cs typeface="Arial"/>
              </a:rPr>
              <a:t>fail)</a:t>
            </a:r>
            <a:endParaRPr sz="2000" dirty="0">
              <a:latin typeface="+mn-lt"/>
              <a:cs typeface="Arial"/>
            </a:endParaRPr>
          </a:p>
          <a:p>
            <a:pPr marL="564641" lvl="1" indent="-275082">
              <a:spcBef>
                <a:spcPts val="198"/>
              </a:spcBef>
              <a:buChar char="–"/>
              <a:tabLst>
                <a:tab pos="564641" algn="l"/>
              </a:tabLst>
            </a:pPr>
            <a:r>
              <a:rPr sz="2000" dirty="0">
                <a:latin typeface="+mn-lt"/>
                <a:cs typeface="Arial"/>
              </a:rPr>
              <a:t>This</a:t>
            </a:r>
            <a:r>
              <a:rPr sz="2000" spc="-18" dirty="0">
                <a:latin typeface="+mn-lt"/>
                <a:cs typeface="Arial"/>
              </a:rPr>
              <a:t> </a:t>
            </a:r>
            <a:r>
              <a:rPr sz="2000" dirty="0">
                <a:latin typeface="+mn-lt"/>
                <a:cs typeface="Arial"/>
              </a:rPr>
              <a:t>was</a:t>
            </a:r>
            <a:r>
              <a:rPr sz="2000" spc="-12" dirty="0">
                <a:latin typeface="+mn-lt"/>
                <a:cs typeface="Arial"/>
              </a:rPr>
              <a:t> </a:t>
            </a:r>
            <a:r>
              <a:rPr sz="2000" dirty="0">
                <a:latin typeface="+mn-lt"/>
                <a:cs typeface="Arial"/>
              </a:rPr>
              <a:t>done</a:t>
            </a:r>
            <a:r>
              <a:rPr sz="2000" spc="-18" dirty="0">
                <a:latin typeface="+mn-lt"/>
                <a:cs typeface="Arial"/>
              </a:rPr>
              <a:t> </a:t>
            </a:r>
            <a:r>
              <a:rPr sz="2000" spc="-12" dirty="0">
                <a:latin typeface="+mn-lt"/>
                <a:cs typeface="Arial"/>
              </a:rPr>
              <a:t>continuously</a:t>
            </a:r>
            <a:endParaRPr sz="2000" dirty="0">
              <a:latin typeface="+mn-lt"/>
              <a:cs typeface="Arial"/>
            </a:endParaRPr>
          </a:p>
          <a:p>
            <a:pPr lvl="1">
              <a:spcBef>
                <a:spcPts val="420"/>
              </a:spcBef>
              <a:buFont typeface="Arial"/>
              <a:buChar char="–"/>
            </a:pPr>
            <a:endParaRPr sz="2000" dirty="0">
              <a:latin typeface="+mn-lt"/>
              <a:cs typeface="Arial"/>
            </a:endParaRPr>
          </a:p>
          <a:p>
            <a:pPr marL="288798" indent="-273558">
              <a:spcBef>
                <a:spcPts val="6"/>
              </a:spcBef>
              <a:buChar char="•"/>
              <a:tabLst>
                <a:tab pos="288798" algn="l"/>
              </a:tabLst>
            </a:pPr>
            <a:r>
              <a:rPr sz="2800" dirty="0">
                <a:latin typeface="+mn-lt"/>
                <a:cs typeface="Arial"/>
              </a:rPr>
              <a:t>MapReduce</a:t>
            </a:r>
            <a:r>
              <a:rPr sz="2800" spc="-60" dirty="0">
                <a:latin typeface="+mn-lt"/>
                <a:cs typeface="Arial"/>
              </a:rPr>
              <a:t> </a:t>
            </a:r>
            <a:r>
              <a:rPr sz="2800" dirty="0">
                <a:latin typeface="+mn-lt"/>
                <a:cs typeface="Arial"/>
              </a:rPr>
              <a:t>is</a:t>
            </a:r>
            <a:r>
              <a:rPr sz="2800" spc="-60" dirty="0">
                <a:latin typeface="+mn-lt"/>
                <a:cs typeface="Arial"/>
              </a:rPr>
              <a:t> </a:t>
            </a:r>
            <a:r>
              <a:rPr sz="2800" dirty="0">
                <a:latin typeface="+mn-lt"/>
                <a:cs typeface="Arial"/>
              </a:rPr>
              <a:t>still</a:t>
            </a:r>
            <a:r>
              <a:rPr sz="2800" spc="-48" dirty="0">
                <a:latin typeface="+mn-lt"/>
                <a:cs typeface="Arial"/>
              </a:rPr>
              <a:t> </a:t>
            </a:r>
            <a:r>
              <a:rPr sz="2800" dirty="0">
                <a:latin typeface="+mn-lt"/>
                <a:cs typeface="Arial"/>
              </a:rPr>
              <a:t>used</a:t>
            </a:r>
            <a:r>
              <a:rPr sz="2800" spc="-60" dirty="0">
                <a:latin typeface="+mn-lt"/>
                <a:cs typeface="Arial"/>
              </a:rPr>
              <a:t> </a:t>
            </a:r>
            <a:r>
              <a:rPr sz="2800" dirty="0">
                <a:latin typeface="+mn-lt"/>
                <a:cs typeface="Arial"/>
              </a:rPr>
              <a:t>for</a:t>
            </a:r>
            <a:r>
              <a:rPr sz="2800" spc="-60" dirty="0">
                <a:latin typeface="+mn-lt"/>
                <a:cs typeface="Arial"/>
              </a:rPr>
              <a:t> </a:t>
            </a:r>
            <a:r>
              <a:rPr sz="2800" dirty="0">
                <a:latin typeface="+mn-lt"/>
                <a:cs typeface="Arial"/>
              </a:rPr>
              <a:t>many</a:t>
            </a:r>
            <a:r>
              <a:rPr sz="2800" spc="-60" dirty="0">
                <a:latin typeface="+mn-lt"/>
                <a:cs typeface="Arial"/>
              </a:rPr>
              <a:t> </a:t>
            </a:r>
            <a:r>
              <a:rPr sz="2800" dirty="0">
                <a:latin typeface="+mn-lt"/>
                <a:cs typeface="Arial"/>
              </a:rPr>
              <a:t>Google</a:t>
            </a:r>
            <a:r>
              <a:rPr sz="2800" spc="-60" dirty="0">
                <a:latin typeface="+mn-lt"/>
                <a:cs typeface="Arial"/>
              </a:rPr>
              <a:t> </a:t>
            </a:r>
            <a:r>
              <a:rPr sz="2800" spc="-12" dirty="0">
                <a:latin typeface="+mn-lt"/>
                <a:cs typeface="Arial"/>
              </a:rPr>
              <a:t>services</a:t>
            </a:r>
            <a:endParaRPr sz="2800" dirty="0">
              <a:latin typeface="+mn-lt"/>
              <a:cs typeface="Arial"/>
            </a:endParaRPr>
          </a:p>
          <a:p>
            <a:pPr marL="288798" indent="-273558">
              <a:spcBef>
                <a:spcPts val="2502"/>
              </a:spcBef>
              <a:buChar char="•"/>
              <a:tabLst>
                <a:tab pos="288798" algn="l"/>
              </a:tabLst>
            </a:pPr>
            <a:r>
              <a:rPr sz="2800" dirty="0">
                <a:latin typeface="+mn-lt"/>
                <a:cs typeface="Arial"/>
              </a:rPr>
              <a:t>Search</a:t>
            </a:r>
            <a:r>
              <a:rPr sz="2800" spc="-78" dirty="0">
                <a:latin typeface="+mn-lt"/>
                <a:cs typeface="Arial"/>
              </a:rPr>
              <a:t> </a:t>
            </a:r>
            <a:r>
              <a:rPr sz="2800" dirty="0">
                <a:latin typeface="+mn-lt"/>
                <a:cs typeface="Arial"/>
              </a:rPr>
              <a:t>framework</a:t>
            </a:r>
            <a:r>
              <a:rPr sz="2800" spc="-60" dirty="0">
                <a:latin typeface="+mn-lt"/>
                <a:cs typeface="Arial"/>
              </a:rPr>
              <a:t> </a:t>
            </a:r>
            <a:r>
              <a:rPr sz="2800" dirty="0">
                <a:latin typeface="+mn-lt"/>
                <a:cs typeface="Arial"/>
              </a:rPr>
              <a:t>updated</a:t>
            </a:r>
            <a:r>
              <a:rPr sz="2800" spc="-66" dirty="0">
                <a:latin typeface="+mn-lt"/>
                <a:cs typeface="Arial"/>
              </a:rPr>
              <a:t> </a:t>
            </a:r>
            <a:r>
              <a:rPr sz="2800" dirty="0">
                <a:latin typeface="+mn-lt"/>
                <a:cs typeface="Arial"/>
              </a:rPr>
              <a:t>in</a:t>
            </a:r>
            <a:r>
              <a:rPr sz="2800" spc="-60" dirty="0">
                <a:latin typeface="+mn-lt"/>
                <a:cs typeface="Arial"/>
              </a:rPr>
              <a:t> </a:t>
            </a:r>
            <a:r>
              <a:rPr sz="2800" spc="-12" dirty="0">
                <a:latin typeface="+mn-lt"/>
                <a:cs typeface="Arial"/>
              </a:rPr>
              <a:t>2009-</a:t>
            </a:r>
            <a:r>
              <a:rPr sz="2800" dirty="0">
                <a:latin typeface="+mn-lt"/>
                <a:cs typeface="Arial"/>
              </a:rPr>
              <a:t>2010:</a:t>
            </a:r>
            <a:r>
              <a:rPr sz="2800" spc="-72" dirty="0">
                <a:latin typeface="+mn-lt"/>
                <a:cs typeface="Arial"/>
              </a:rPr>
              <a:t> </a:t>
            </a:r>
            <a:r>
              <a:rPr sz="2800" spc="-12" dirty="0">
                <a:latin typeface="+mn-lt"/>
                <a:cs typeface="Arial"/>
              </a:rPr>
              <a:t>Caffeine</a:t>
            </a:r>
            <a:endParaRPr sz="2800" dirty="0">
              <a:latin typeface="+mn-lt"/>
              <a:cs typeface="Arial"/>
            </a:endParaRPr>
          </a:p>
          <a:p>
            <a:pPr marL="564641" lvl="1" indent="-275082">
              <a:spcBef>
                <a:spcPts val="252"/>
              </a:spcBef>
              <a:buChar char="–"/>
              <a:tabLst>
                <a:tab pos="564641" algn="l"/>
              </a:tabLst>
            </a:pPr>
            <a:r>
              <a:rPr sz="2000" dirty="0">
                <a:latin typeface="+mn-lt"/>
                <a:cs typeface="Arial"/>
              </a:rPr>
              <a:t>Index</a:t>
            </a:r>
            <a:r>
              <a:rPr sz="2000" spc="-24" dirty="0">
                <a:latin typeface="+mn-lt"/>
                <a:cs typeface="Arial"/>
              </a:rPr>
              <a:t> </a:t>
            </a:r>
            <a:r>
              <a:rPr sz="2000" dirty="0">
                <a:latin typeface="+mn-lt"/>
                <a:cs typeface="Arial"/>
              </a:rPr>
              <a:t>updated</a:t>
            </a:r>
            <a:r>
              <a:rPr sz="2000" spc="-24" dirty="0">
                <a:latin typeface="+mn-lt"/>
                <a:cs typeface="Arial"/>
              </a:rPr>
              <a:t> </a:t>
            </a:r>
            <a:r>
              <a:rPr sz="2000" dirty="0">
                <a:latin typeface="+mn-lt"/>
                <a:cs typeface="Arial"/>
              </a:rPr>
              <a:t>by</a:t>
            </a:r>
            <a:r>
              <a:rPr sz="2000" spc="-18" dirty="0">
                <a:latin typeface="+mn-lt"/>
                <a:cs typeface="Arial"/>
              </a:rPr>
              <a:t> </a:t>
            </a:r>
            <a:r>
              <a:rPr sz="2000" dirty="0">
                <a:latin typeface="+mn-lt"/>
                <a:cs typeface="Arial"/>
              </a:rPr>
              <a:t>making</a:t>
            </a:r>
            <a:r>
              <a:rPr sz="2000" spc="-24" dirty="0">
                <a:latin typeface="+mn-lt"/>
                <a:cs typeface="Arial"/>
              </a:rPr>
              <a:t> </a:t>
            </a:r>
            <a:r>
              <a:rPr sz="2000" dirty="0">
                <a:latin typeface="+mn-lt"/>
                <a:cs typeface="Arial"/>
              </a:rPr>
              <a:t>direct</a:t>
            </a:r>
            <a:r>
              <a:rPr sz="2000" spc="-12" dirty="0">
                <a:latin typeface="+mn-lt"/>
                <a:cs typeface="Arial"/>
              </a:rPr>
              <a:t> </a:t>
            </a:r>
            <a:r>
              <a:rPr sz="2000" dirty="0">
                <a:latin typeface="+mn-lt"/>
                <a:cs typeface="Arial"/>
              </a:rPr>
              <a:t>changes</a:t>
            </a:r>
            <a:r>
              <a:rPr sz="2000" spc="-18" dirty="0">
                <a:latin typeface="+mn-lt"/>
                <a:cs typeface="Arial"/>
              </a:rPr>
              <a:t> </a:t>
            </a:r>
            <a:r>
              <a:rPr sz="2000" dirty="0">
                <a:latin typeface="+mn-lt"/>
                <a:cs typeface="Arial"/>
              </a:rPr>
              <a:t>to</a:t>
            </a:r>
            <a:r>
              <a:rPr sz="2000" spc="-24" dirty="0">
                <a:latin typeface="+mn-lt"/>
                <a:cs typeface="Arial"/>
              </a:rPr>
              <a:t> </a:t>
            </a:r>
            <a:r>
              <a:rPr sz="2000" dirty="0">
                <a:latin typeface="+mn-lt"/>
                <a:cs typeface="Arial"/>
              </a:rPr>
              <a:t>data</a:t>
            </a:r>
            <a:r>
              <a:rPr sz="2000" spc="-24" dirty="0">
                <a:latin typeface="+mn-lt"/>
                <a:cs typeface="Arial"/>
              </a:rPr>
              <a:t> </a:t>
            </a:r>
            <a:r>
              <a:rPr sz="2000" dirty="0">
                <a:latin typeface="+mn-lt"/>
                <a:cs typeface="Arial"/>
              </a:rPr>
              <a:t>stored</a:t>
            </a:r>
            <a:r>
              <a:rPr sz="2000" spc="-24" dirty="0">
                <a:latin typeface="+mn-lt"/>
                <a:cs typeface="Arial"/>
              </a:rPr>
              <a:t> </a:t>
            </a:r>
            <a:r>
              <a:rPr sz="2000" dirty="0">
                <a:latin typeface="+mn-lt"/>
                <a:cs typeface="Arial"/>
              </a:rPr>
              <a:t>in</a:t>
            </a:r>
            <a:r>
              <a:rPr sz="2000" spc="-24" dirty="0">
                <a:latin typeface="+mn-lt"/>
                <a:cs typeface="Arial"/>
              </a:rPr>
              <a:t> </a:t>
            </a:r>
            <a:r>
              <a:rPr sz="2000" spc="-12" dirty="0">
                <a:latin typeface="+mn-lt"/>
                <a:cs typeface="Arial"/>
              </a:rPr>
              <a:t>Bigtable</a:t>
            </a:r>
            <a:endParaRPr sz="2000" dirty="0">
              <a:latin typeface="+mn-lt"/>
              <a:cs typeface="Arial"/>
            </a:endParaRPr>
          </a:p>
          <a:p>
            <a:pPr marL="564641" lvl="1" indent="-275082">
              <a:spcBef>
                <a:spcPts val="198"/>
              </a:spcBef>
              <a:buChar char="–"/>
              <a:tabLst>
                <a:tab pos="564641" algn="l"/>
              </a:tabLst>
            </a:pPr>
            <a:r>
              <a:rPr sz="2000" dirty="0">
                <a:latin typeface="+mn-lt"/>
                <a:cs typeface="Arial"/>
              </a:rPr>
              <a:t>Data</a:t>
            </a:r>
            <a:r>
              <a:rPr sz="2000" spc="-36" dirty="0">
                <a:latin typeface="+mn-lt"/>
                <a:cs typeface="Arial"/>
              </a:rPr>
              <a:t> </a:t>
            </a:r>
            <a:r>
              <a:rPr sz="2000" dirty="0">
                <a:latin typeface="+mn-lt"/>
                <a:cs typeface="Arial"/>
              </a:rPr>
              <a:t>resides</a:t>
            </a:r>
            <a:r>
              <a:rPr sz="2000" spc="-24" dirty="0">
                <a:latin typeface="+mn-lt"/>
                <a:cs typeface="Arial"/>
              </a:rPr>
              <a:t> </a:t>
            </a:r>
            <a:r>
              <a:rPr sz="2000" dirty="0">
                <a:latin typeface="+mn-lt"/>
                <a:cs typeface="Arial"/>
              </a:rPr>
              <a:t>in</a:t>
            </a:r>
            <a:r>
              <a:rPr sz="2000" spc="-30" dirty="0">
                <a:latin typeface="+mn-lt"/>
                <a:cs typeface="Arial"/>
              </a:rPr>
              <a:t> </a:t>
            </a:r>
            <a:r>
              <a:rPr sz="2000" dirty="0">
                <a:latin typeface="+mn-lt"/>
                <a:cs typeface="Arial"/>
              </a:rPr>
              <a:t>Colossus</a:t>
            </a:r>
            <a:r>
              <a:rPr sz="2000" spc="-24" dirty="0">
                <a:latin typeface="+mn-lt"/>
                <a:cs typeface="Arial"/>
              </a:rPr>
              <a:t> </a:t>
            </a:r>
            <a:r>
              <a:rPr sz="2000" dirty="0">
                <a:latin typeface="+mn-lt"/>
                <a:cs typeface="Arial"/>
              </a:rPr>
              <a:t>(GFS2)</a:t>
            </a:r>
            <a:r>
              <a:rPr sz="2000" spc="-18" dirty="0">
                <a:latin typeface="+mn-lt"/>
                <a:cs typeface="Arial"/>
              </a:rPr>
              <a:t> </a:t>
            </a:r>
            <a:r>
              <a:rPr sz="2000" dirty="0">
                <a:latin typeface="+mn-lt"/>
                <a:cs typeface="Arial"/>
              </a:rPr>
              <a:t>instead</a:t>
            </a:r>
            <a:r>
              <a:rPr sz="2000" spc="-30" dirty="0">
                <a:latin typeface="+mn-lt"/>
                <a:cs typeface="Arial"/>
              </a:rPr>
              <a:t> </a:t>
            </a:r>
            <a:r>
              <a:rPr sz="2000" dirty="0">
                <a:latin typeface="+mn-lt"/>
                <a:cs typeface="Arial"/>
              </a:rPr>
              <a:t>of</a:t>
            </a:r>
            <a:r>
              <a:rPr sz="2000" spc="-18" dirty="0">
                <a:latin typeface="+mn-lt"/>
                <a:cs typeface="Arial"/>
              </a:rPr>
              <a:t> </a:t>
            </a:r>
            <a:r>
              <a:rPr sz="2000" spc="-30" dirty="0">
                <a:latin typeface="+mn-lt"/>
                <a:cs typeface="Arial"/>
              </a:rPr>
              <a:t>GFS</a:t>
            </a:r>
            <a:endParaRPr sz="2000" dirty="0">
              <a:latin typeface="+mn-lt"/>
              <a:cs typeface="Arial"/>
            </a:endParaRPr>
          </a:p>
        </p:txBody>
      </p:sp>
    </p:spTree>
    <p:extLst>
      <p:ext uri="{BB962C8B-B14F-4D97-AF65-F5344CB8AC3E}">
        <p14:creationId xmlns:p14="http://schemas.microsoft.com/office/powerpoint/2010/main" val="7432678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0600" y="298723"/>
            <a:ext cx="9220200" cy="907941"/>
          </a:xfrm>
          <a:prstGeom prst="rect">
            <a:avLst/>
          </a:prstGeom>
        </p:spPr>
        <p:txBody>
          <a:bodyPr vert="horz" wrap="square" lIns="0" tIns="15240" rIns="0" bIns="0" rtlCol="0" anchor="ctr" anchorCtr="0">
            <a:spAutoFit/>
          </a:bodyPr>
          <a:lstStyle/>
          <a:p>
            <a:pPr marL="91440">
              <a:spcBef>
                <a:spcPts val="120"/>
              </a:spcBef>
            </a:pPr>
            <a:r>
              <a:rPr dirty="0"/>
              <a:t>In</a:t>
            </a:r>
            <a:r>
              <a:rPr spc="-30" dirty="0"/>
              <a:t> </a:t>
            </a:r>
            <a:r>
              <a:rPr spc="-12" dirty="0"/>
              <a:t>Practice</a:t>
            </a:r>
          </a:p>
        </p:txBody>
      </p:sp>
      <p:sp>
        <p:nvSpPr>
          <p:cNvPr id="6" name="object 6"/>
          <p:cNvSpPr txBox="1">
            <a:spLocks noGrp="1"/>
          </p:cNvSpPr>
          <p:nvPr>
            <p:ph type="sldNum" sz="quarter" idx="7"/>
          </p:nvPr>
        </p:nvSpPr>
        <p:spPr>
          <a:xfrm>
            <a:off x="8428990" y="6540658"/>
            <a:ext cx="216534" cy="153670"/>
          </a:xfrm>
          <a:prstGeom prst="rect">
            <a:avLst/>
          </a:prstGeom>
        </p:spPr>
        <p:txBody>
          <a:bodyPr vert="horz" wrap="square" lIns="0" tIns="0" rIns="0" bIns="0" rtlCol="0">
            <a:spAutoFit/>
          </a:bodyPr>
          <a:lstStyle>
            <a:defPPr>
              <a:defRPr kern="0"/>
            </a:defPPr>
            <a:lvl1pPr>
              <a:defRPr sz="900" b="0" i="0">
                <a:solidFill>
                  <a:srgbClr val="B41F34"/>
                </a:solidFill>
                <a:latin typeface="Arial"/>
                <a:cs typeface="Arial"/>
              </a:defRPr>
            </a:lvl1pPr>
          </a:lstStyle>
          <a:p>
            <a:pPr marL="101600">
              <a:spcBef>
                <a:spcPts val="15"/>
              </a:spcBef>
            </a:pPr>
            <a:fld id="{81D60167-4931-47E6-BA6A-407CBD079E47}" type="slidenum">
              <a:rPr lang="en-IN" spc="-50" smtClean="0"/>
              <a:pPr marL="101600">
                <a:spcBef>
                  <a:spcPts val="15"/>
                </a:spcBef>
              </a:pPr>
              <a:t>91</a:t>
            </a:fld>
            <a:endParaRPr spc="-30" dirty="0"/>
          </a:p>
        </p:txBody>
      </p:sp>
      <p:sp>
        <p:nvSpPr>
          <p:cNvPr id="3" name="object 3"/>
          <p:cNvSpPr txBox="1"/>
          <p:nvPr/>
        </p:nvSpPr>
        <p:spPr>
          <a:xfrm>
            <a:off x="1905000" y="1295400"/>
            <a:ext cx="8807196" cy="2460930"/>
          </a:xfrm>
          <a:prstGeom prst="rect">
            <a:avLst/>
          </a:prstGeom>
        </p:spPr>
        <p:txBody>
          <a:bodyPr vert="horz" wrap="square" lIns="0" tIns="110490" rIns="0" bIns="0" rtlCol="0">
            <a:spAutoFit/>
          </a:bodyPr>
          <a:lstStyle/>
          <a:p>
            <a:pPr marL="288035" indent="-272795">
              <a:spcBef>
                <a:spcPts val="870"/>
              </a:spcBef>
              <a:buChar char="•"/>
              <a:tabLst>
                <a:tab pos="288035" algn="l"/>
              </a:tabLst>
            </a:pPr>
            <a:r>
              <a:rPr sz="3200" dirty="0">
                <a:latin typeface="+mn-lt"/>
                <a:cs typeface="Arial"/>
              </a:rPr>
              <a:t>Most</a:t>
            </a:r>
            <a:r>
              <a:rPr sz="3200" spc="-66" dirty="0">
                <a:latin typeface="+mn-lt"/>
                <a:cs typeface="Arial"/>
              </a:rPr>
              <a:t> </a:t>
            </a:r>
            <a:r>
              <a:rPr sz="3200" dirty="0">
                <a:latin typeface="+mn-lt"/>
                <a:cs typeface="Arial"/>
              </a:rPr>
              <a:t>data</a:t>
            </a:r>
            <a:r>
              <a:rPr sz="3200" spc="-60" dirty="0">
                <a:latin typeface="+mn-lt"/>
                <a:cs typeface="Arial"/>
              </a:rPr>
              <a:t> </a:t>
            </a:r>
            <a:r>
              <a:rPr sz="3200" dirty="0">
                <a:latin typeface="+mn-lt"/>
                <a:cs typeface="Arial"/>
              </a:rPr>
              <a:t>not</a:t>
            </a:r>
            <a:r>
              <a:rPr sz="3200" spc="-66" dirty="0">
                <a:latin typeface="+mn-lt"/>
                <a:cs typeface="Arial"/>
              </a:rPr>
              <a:t> </a:t>
            </a:r>
            <a:r>
              <a:rPr sz="3200" dirty="0">
                <a:latin typeface="+mn-lt"/>
                <a:cs typeface="Arial"/>
              </a:rPr>
              <a:t>simple</a:t>
            </a:r>
            <a:r>
              <a:rPr sz="3200" spc="-60" dirty="0">
                <a:latin typeface="+mn-lt"/>
                <a:cs typeface="Arial"/>
              </a:rPr>
              <a:t> </a:t>
            </a:r>
            <a:r>
              <a:rPr sz="3200" spc="-12" dirty="0">
                <a:latin typeface="+mn-lt"/>
                <a:cs typeface="Arial"/>
              </a:rPr>
              <a:t>files</a:t>
            </a:r>
            <a:endParaRPr sz="3200" dirty="0">
              <a:latin typeface="+mn-lt"/>
              <a:cs typeface="Arial"/>
            </a:endParaRPr>
          </a:p>
          <a:p>
            <a:pPr marL="562356" lvl="1" indent="-272795">
              <a:spcBef>
                <a:spcPts val="624"/>
              </a:spcBef>
              <a:buChar char="–"/>
              <a:tabLst>
                <a:tab pos="562356" algn="l"/>
              </a:tabLst>
            </a:pPr>
            <a:r>
              <a:rPr sz="2400" spc="-12" dirty="0">
                <a:latin typeface="+mn-lt"/>
                <a:cs typeface="Arial"/>
              </a:rPr>
              <a:t>B-</a:t>
            </a:r>
            <a:r>
              <a:rPr sz="2400" dirty="0">
                <a:latin typeface="+mn-lt"/>
                <a:cs typeface="Arial"/>
              </a:rPr>
              <a:t>trees,</a:t>
            </a:r>
            <a:r>
              <a:rPr sz="2400" spc="-72" dirty="0">
                <a:latin typeface="+mn-lt"/>
                <a:cs typeface="Arial"/>
              </a:rPr>
              <a:t> </a:t>
            </a:r>
            <a:r>
              <a:rPr sz="2400" dirty="0">
                <a:latin typeface="+mn-lt"/>
                <a:cs typeface="Arial"/>
              </a:rPr>
              <a:t>tables,</a:t>
            </a:r>
            <a:r>
              <a:rPr sz="2400" spc="-66" dirty="0">
                <a:latin typeface="+mn-lt"/>
                <a:cs typeface="Arial"/>
              </a:rPr>
              <a:t> </a:t>
            </a:r>
            <a:r>
              <a:rPr sz="2400" dirty="0">
                <a:latin typeface="+mn-lt"/>
                <a:cs typeface="Arial"/>
              </a:rPr>
              <a:t>SQL</a:t>
            </a:r>
            <a:r>
              <a:rPr sz="2400" spc="-137" dirty="0">
                <a:latin typeface="+mn-lt"/>
                <a:cs typeface="Arial"/>
              </a:rPr>
              <a:t> </a:t>
            </a:r>
            <a:r>
              <a:rPr sz="2400" dirty="0">
                <a:latin typeface="+mn-lt"/>
                <a:cs typeface="Arial"/>
              </a:rPr>
              <a:t>databases,</a:t>
            </a:r>
            <a:r>
              <a:rPr sz="2400" spc="-66" dirty="0">
                <a:latin typeface="+mn-lt"/>
                <a:cs typeface="Arial"/>
              </a:rPr>
              <a:t> </a:t>
            </a:r>
            <a:r>
              <a:rPr sz="2400" spc="-12" dirty="0">
                <a:latin typeface="+mn-lt"/>
                <a:cs typeface="Arial"/>
              </a:rPr>
              <a:t>memory-</a:t>
            </a:r>
            <a:r>
              <a:rPr sz="2400" dirty="0">
                <a:latin typeface="+mn-lt"/>
                <a:cs typeface="Arial"/>
              </a:rPr>
              <a:t>mapped</a:t>
            </a:r>
            <a:r>
              <a:rPr sz="2400" spc="-66" dirty="0">
                <a:latin typeface="+mn-lt"/>
                <a:cs typeface="Arial"/>
              </a:rPr>
              <a:t> </a:t>
            </a:r>
            <a:r>
              <a:rPr sz="2400" spc="-12" dirty="0">
                <a:latin typeface="+mn-lt"/>
                <a:cs typeface="Arial"/>
              </a:rPr>
              <a:t>key-values</a:t>
            </a:r>
            <a:endParaRPr sz="2400" dirty="0">
              <a:latin typeface="+mn-lt"/>
              <a:cs typeface="Arial"/>
            </a:endParaRPr>
          </a:p>
          <a:p>
            <a:pPr lvl="1">
              <a:spcBef>
                <a:spcPts val="846"/>
              </a:spcBef>
              <a:buFont typeface="Arial"/>
              <a:buChar char="–"/>
            </a:pPr>
            <a:endParaRPr sz="2400" dirty="0">
              <a:latin typeface="+mn-lt"/>
              <a:cs typeface="Arial"/>
            </a:endParaRPr>
          </a:p>
          <a:p>
            <a:pPr marL="288035" indent="-272795">
              <a:buChar char="•"/>
              <a:tabLst>
                <a:tab pos="288035" algn="l"/>
              </a:tabLst>
            </a:pPr>
            <a:r>
              <a:rPr sz="3200" dirty="0">
                <a:latin typeface="+mn-lt"/>
                <a:cs typeface="Arial"/>
              </a:rPr>
              <a:t>Hardly</a:t>
            </a:r>
            <a:r>
              <a:rPr sz="3200" spc="-60" dirty="0">
                <a:latin typeface="+mn-lt"/>
                <a:cs typeface="Arial"/>
              </a:rPr>
              <a:t> </a:t>
            </a:r>
            <a:r>
              <a:rPr sz="3200" dirty="0">
                <a:latin typeface="+mn-lt"/>
                <a:cs typeface="Arial"/>
              </a:rPr>
              <a:t>ever</a:t>
            </a:r>
            <a:r>
              <a:rPr sz="3200" spc="-54" dirty="0">
                <a:latin typeface="+mn-lt"/>
                <a:cs typeface="Arial"/>
              </a:rPr>
              <a:t> </a:t>
            </a:r>
            <a:r>
              <a:rPr sz="3200" dirty="0">
                <a:latin typeface="+mn-lt"/>
                <a:cs typeface="Arial"/>
              </a:rPr>
              <a:t>use</a:t>
            </a:r>
            <a:r>
              <a:rPr sz="3200" spc="-54" dirty="0">
                <a:latin typeface="+mn-lt"/>
                <a:cs typeface="Arial"/>
              </a:rPr>
              <a:t> </a:t>
            </a:r>
            <a:r>
              <a:rPr sz="3200" dirty="0">
                <a:latin typeface="+mn-lt"/>
                <a:cs typeface="Arial"/>
              </a:rPr>
              <a:t>textual</a:t>
            </a:r>
            <a:r>
              <a:rPr sz="3200" spc="-54" dirty="0">
                <a:latin typeface="+mn-lt"/>
                <a:cs typeface="Arial"/>
              </a:rPr>
              <a:t> </a:t>
            </a:r>
            <a:r>
              <a:rPr sz="3200" dirty="0">
                <a:latin typeface="+mn-lt"/>
                <a:cs typeface="Arial"/>
              </a:rPr>
              <a:t>data:</a:t>
            </a:r>
            <a:r>
              <a:rPr sz="3200" spc="-60" dirty="0">
                <a:latin typeface="+mn-lt"/>
                <a:cs typeface="Arial"/>
              </a:rPr>
              <a:t> </a:t>
            </a:r>
            <a:r>
              <a:rPr sz="3200" dirty="0">
                <a:latin typeface="+mn-lt"/>
                <a:cs typeface="Arial"/>
              </a:rPr>
              <a:t>slow</a:t>
            </a:r>
            <a:r>
              <a:rPr sz="3200" spc="-48" dirty="0">
                <a:latin typeface="+mn-lt"/>
                <a:cs typeface="Arial"/>
              </a:rPr>
              <a:t> </a:t>
            </a:r>
            <a:r>
              <a:rPr sz="3200" dirty="0">
                <a:latin typeface="+mn-lt"/>
                <a:cs typeface="Arial"/>
              </a:rPr>
              <a:t>&amp;</a:t>
            </a:r>
            <a:r>
              <a:rPr sz="3200" spc="-66" dirty="0">
                <a:latin typeface="+mn-lt"/>
                <a:cs typeface="Arial"/>
              </a:rPr>
              <a:t> </a:t>
            </a:r>
            <a:r>
              <a:rPr sz="3200" dirty="0">
                <a:latin typeface="+mn-lt"/>
                <a:cs typeface="Arial"/>
              </a:rPr>
              <a:t>hard</a:t>
            </a:r>
            <a:r>
              <a:rPr sz="3200" spc="-54" dirty="0">
                <a:latin typeface="+mn-lt"/>
                <a:cs typeface="Arial"/>
              </a:rPr>
              <a:t> </a:t>
            </a:r>
            <a:r>
              <a:rPr sz="3200" dirty="0">
                <a:latin typeface="+mn-lt"/>
                <a:cs typeface="Arial"/>
              </a:rPr>
              <a:t>to</a:t>
            </a:r>
            <a:r>
              <a:rPr sz="3200" spc="-54" dirty="0">
                <a:latin typeface="+mn-lt"/>
                <a:cs typeface="Arial"/>
              </a:rPr>
              <a:t> </a:t>
            </a:r>
            <a:r>
              <a:rPr sz="3200" spc="-12" dirty="0">
                <a:latin typeface="+mn-lt"/>
                <a:cs typeface="Arial"/>
              </a:rPr>
              <a:t>parse</a:t>
            </a:r>
            <a:endParaRPr sz="3200" dirty="0">
              <a:latin typeface="+mn-lt"/>
              <a:cs typeface="Arial"/>
            </a:endParaRPr>
          </a:p>
          <a:p>
            <a:pPr marL="562356" lvl="1" indent="-272795">
              <a:spcBef>
                <a:spcPts val="624"/>
              </a:spcBef>
              <a:buChar char="–"/>
              <a:tabLst>
                <a:tab pos="562356" algn="l"/>
              </a:tabLst>
            </a:pPr>
            <a:r>
              <a:rPr sz="2400" dirty="0">
                <a:latin typeface="+mn-lt"/>
                <a:cs typeface="Arial"/>
              </a:rPr>
              <a:t>Most</a:t>
            </a:r>
            <a:r>
              <a:rPr sz="2400" spc="-72" dirty="0">
                <a:latin typeface="+mn-lt"/>
                <a:cs typeface="Arial"/>
              </a:rPr>
              <a:t> </a:t>
            </a:r>
            <a:r>
              <a:rPr sz="2400" dirty="0">
                <a:latin typeface="+mn-lt"/>
                <a:cs typeface="Arial"/>
              </a:rPr>
              <a:t>I/O</a:t>
            </a:r>
            <a:r>
              <a:rPr sz="2400" spc="-72" dirty="0">
                <a:latin typeface="+mn-lt"/>
                <a:cs typeface="Arial"/>
              </a:rPr>
              <a:t> </a:t>
            </a:r>
            <a:r>
              <a:rPr sz="2400" dirty="0">
                <a:latin typeface="+mn-lt"/>
                <a:cs typeface="Arial"/>
              </a:rPr>
              <a:t>encoded</a:t>
            </a:r>
            <a:r>
              <a:rPr sz="2400" spc="-60" dirty="0">
                <a:latin typeface="+mn-lt"/>
                <a:cs typeface="Arial"/>
              </a:rPr>
              <a:t> </a:t>
            </a:r>
            <a:r>
              <a:rPr sz="2400" dirty="0">
                <a:latin typeface="+mn-lt"/>
                <a:cs typeface="Arial"/>
              </a:rPr>
              <a:t>with</a:t>
            </a:r>
            <a:r>
              <a:rPr sz="2400" spc="-66" dirty="0">
                <a:latin typeface="+mn-lt"/>
                <a:cs typeface="Arial"/>
              </a:rPr>
              <a:t> </a:t>
            </a:r>
            <a:r>
              <a:rPr sz="2400" dirty="0">
                <a:latin typeface="+mn-lt"/>
                <a:cs typeface="Arial"/>
              </a:rPr>
              <a:t>Protocol</a:t>
            </a:r>
            <a:r>
              <a:rPr sz="2400" spc="-54" dirty="0">
                <a:latin typeface="+mn-lt"/>
                <a:cs typeface="Arial"/>
              </a:rPr>
              <a:t> </a:t>
            </a:r>
            <a:r>
              <a:rPr sz="2400" spc="-12" dirty="0">
                <a:latin typeface="+mn-lt"/>
                <a:cs typeface="Arial"/>
              </a:rPr>
              <a:t>Buffers</a:t>
            </a:r>
            <a:endParaRPr sz="2400" dirty="0">
              <a:latin typeface="+mn-lt"/>
              <a:cs typeface="Arial"/>
            </a:endParaRPr>
          </a:p>
        </p:txBody>
      </p:sp>
    </p:spTree>
    <p:extLst>
      <p:ext uri="{BB962C8B-B14F-4D97-AF65-F5344CB8AC3E}">
        <p14:creationId xmlns:p14="http://schemas.microsoft.com/office/powerpoint/2010/main" val="1448143400"/>
      </p:ext>
    </p:extLst>
  </p:cSld>
  <p:clrMapOvr>
    <a:masterClrMapping/>
  </p:clrMapOvr>
</p:sld>
</file>

<file path=ppt/theme/theme1.xml><?xml version="1.0" encoding="utf-8"?>
<a:theme xmlns:a="http://schemas.openxmlformats.org/drawingml/2006/main" name="data-flair-ppt-design_v05">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data-flair-ppt-design_v06</Template>
  <TotalTime>18351</TotalTime>
  <Words>5508</Words>
  <Application>Microsoft Office PowerPoint</Application>
  <PresentationFormat>Custom</PresentationFormat>
  <Paragraphs>1027</Paragraphs>
  <Slides>91</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91</vt:i4>
      </vt:variant>
    </vt:vector>
  </HeadingPairs>
  <TitlesOfParts>
    <vt:vector size="99" baseType="lpstr">
      <vt:lpstr>AmazonEmber</vt:lpstr>
      <vt:lpstr>Arial</vt:lpstr>
      <vt:lpstr>Calibri</vt:lpstr>
      <vt:lpstr>Courier New</vt:lpstr>
      <vt:lpstr>Google Sans</vt:lpstr>
      <vt:lpstr>Verdana</vt:lpstr>
      <vt:lpstr>Wingdings</vt:lpstr>
      <vt:lpstr>data-flair-ppt-design_v05</vt:lpstr>
      <vt:lpstr>MapReduce programming – part I</vt:lpstr>
      <vt:lpstr>Agenda</vt:lpstr>
      <vt:lpstr>The grand Data Challenge</vt:lpstr>
      <vt:lpstr>PowerPoint Presentation</vt:lpstr>
      <vt:lpstr>Structured Data</vt:lpstr>
      <vt:lpstr>What is Hadoop? inventor is Doug Cutting</vt:lpstr>
      <vt:lpstr>PowerPoint Presentation</vt:lpstr>
      <vt:lpstr>Hadoop Usecase examples</vt:lpstr>
      <vt:lpstr>What is Hadoop?</vt:lpstr>
      <vt:lpstr>Hadoop Components</vt:lpstr>
      <vt:lpstr>Background to Map Reduce</vt:lpstr>
      <vt:lpstr>Simplest environment for parallel processing</vt:lpstr>
      <vt:lpstr>Background to Map Reduce</vt:lpstr>
      <vt:lpstr>MapReduce</vt:lpstr>
      <vt:lpstr>MapReduce</vt:lpstr>
      <vt:lpstr>Who has it?</vt:lpstr>
      <vt:lpstr>MapReduce</vt:lpstr>
      <vt:lpstr>MapReduce</vt:lpstr>
      <vt:lpstr>MapReduce: what happens in between?</vt:lpstr>
      <vt:lpstr>Hadoop Nodes</vt:lpstr>
      <vt:lpstr>Hadoop Daemons</vt:lpstr>
      <vt:lpstr>Basic Hadoop Architecture</vt:lpstr>
      <vt:lpstr>Fault Tolerance</vt:lpstr>
      <vt:lpstr>Reliability</vt:lpstr>
      <vt:lpstr>High Availability</vt:lpstr>
      <vt:lpstr>Erasure Coding – another way</vt:lpstr>
      <vt:lpstr>Scalability</vt:lpstr>
      <vt:lpstr>Data Locality</vt:lpstr>
      <vt:lpstr>PowerPoint Presentation</vt:lpstr>
      <vt:lpstr>What’s HDFS</vt:lpstr>
      <vt:lpstr>PowerPoint Presentation</vt:lpstr>
      <vt:lpstr>Components of HDFS</vt:lpstr>
      <vt:lpstr>HDFS programming</vt:lpstr>
      <vt:lpstr>Login  to Hadoop system and demo the Example</vt:lpstr>
      <vt:lpstr>Example</vt:lpstr>
      <vt:lpstr>Hadoop details</vt:lpstr>
      <vt:lpstr>Summary</vt:lpstr>
      <vt:lpstr>MapReduce programming – part II</vt:lpstr>
      <vt:lpstr>HDFS Architecture</vt:lpstr>
      <vt:lpstr>HDFS concepts</vt:lpstr>
      <vt:lpstr>HDFS High Availability</vt:lpstr>
      <vt:lpstr>Decomposing the data</vt:lpstr>
      <vt:lpstr>Name Node</vt:lpstr>
      <vt:lpstr>Hive Performance</vt:lpstr>
      <vt:lpstr>What is Spark?</vt:lpstr>
      <vt:lpstr>What is Spark?</vt:lpstr>
      <vt:lpstr>Spark vs Hadoop</vt:lpstr>
      <vt:lpstr>What is Yarn?</vt:lpstr>
      <vt:lpstr>EMR</vt:lpstr>
      <vt:lpstr>Read Operation in HDFS</vt:lpstr>
      <vt:lpstr>Write Operation in HDFS</vt:lpstr>
      <vt:lpstr>HDFS Security</vt:lpstr>
      <vt:lpstr>Unique features of HDFS</vt:lpstr>
      <vt:lpstr>HDFS – Data Organization</vt:lpstr>
      <vt:lpstr>HDFS Configuration</vt:lpstr>
      <vt:lpstr>Interfaces to HDFS</vt:lpstr>
      <vt:lpstr>HDFS – Shell Commands</vt:lpstr>
      <vt:lpstr>Summary</vt:lpstr>
      <vt:lpstr>Quiz</vt:lpstr>
      <vt:lpstr>HDFS – User Commands (dfs)</vt:lpstr>
      <vt:lpstr>HDFS – User Commands (dfs)</vt:lpstr>
      <vt:lpstr>HDFS – User Commands (acls)</vt:lpstr>
      <vt:lpstr>HDFS – User Commands (fsck)</vt:lpstr>
      <vt:lpstr>HDFS – Adminstration Commands</vt:lpstr>
      <vt:lpstr>HDFS – Advanced Commands</vt:lpstr>
      <vt:lpstr>Other Interfaces to HDFS</vt:lpstr>
      <vt:lpstr>Source of info</vt:lpstr>
      <vt:lpstr>MapReduce: the complete picture</vt:lpstr>
      <vt:lpstr>Step 1: Split input files into chunks (shards)</vt:lpstr>
      <vt:lpstr>Step 2: Fork processes</vt:lpstr>
      <vt:lpstr>Step 3: Run Map Tasks</vt:lpstr>
      <vt:lpstr>Step 4: Create intermediate files</vt:lpstr>
      <vt:lpstr>Step 4a. Partitioning</vt:lpstr>
      <vt:lpstr>Step 5: Reduce Task: sorting</vt:lpstr>
      <vt:lpstr>Step 6: Reduce Task: Reduce</vt:lpstr>
      <vt:lpstr>Step 7: Return to user</vt:lpstr>
      <vt:lpstr>MapReduce: the complete picture</vt:lpstr>
      <vt:lpstr>Fault tolerance</vt:lpstr>
      <vt:lpstr>Locality</vt:lpstr>
      <vt:lpstr>Other Examples</vt:lpstr>
      <vt:lpstr>Other Examples</vt:lpstr>
      <vt:lpstr>Other Examples</vt:lpstr>
      <vt:lpstr>Other Examples</vt:lpstr>
      <vt:lpstr>Other Examples</vt:lpstr>
      <vt:lpstr>Other Examples</vt:lpstr>
      <vt:lpstr>Other Examples</vt:lpstr>
      <vt:lpstr>Other Examples: Two rounds</vt:lpstr>
      <vt:lpstr>MapReduce for Rendering Map Tiles</vt:lpstr>
      <vt:lpstr>MapReduce Summary</vt:lpstr>
      <vt:lpstr>All is not perfect</vt:lpstr>
      <vt:lpstr>In Practice</vt:lpstr>
    </vt:vector>
  </TitlesOfParts>
  <Company>aa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Hadoop Introduction</dc:title>
  <dc:creator>Rahul</dc:creator>
  <cp:lastModifiedBy>sambath parthasarathy</cp:lastModifiedBy>
  <cp:revision>512</cp:revision>
  <dcterms:created xsi:type="dcterms:W3CDTF">2013-03-06T17:03:52Z</dcterms:created>
  <dcterms:modified xsi:type="dcterms:W3CDTF">2023-09-14T17:45:38Z</dcterms:modified>
</cp:coreProperties>
</file>